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theme/theme11.xml" ContentType="application/vnd.openxmlformats-officedocument.theme+xml"/>
  <Override PartName="/ppt/slideLayouts/slideLayout81.xml" ContentType="application/vnd.openxmlformats-officedocument.presentationml.slideLayout+xml"/>
  <Override PartName="/ppt/theme/theme12.xml" ContentType="application/vnd.openxmlformats-officedocument.theme+xml"/>
  <Override PartName="/ppt/slideLayouts/slideLayout82.xml" ContentType="application/vnd.openxmlformats-officedocument.presentationml.slideLayout+xml"/>
  <Override PartName="/ppt/theme/theme13.xml" ContentType="application/vnd.openxmlformats-officedocument.theme+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7.xml" ContentType="application/vnd.openxmlformats-officedocument.theme+xml"/>
  <Override PartName="/ppt/tags/tag1.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4" r:id="rId4"/>
    <p:sldMasterId id="2147484701" r:id="rId5"/>
    <p:sldMasterId id="2147484301" r:id="rId6"/>
    <p:sldMasterId id="2147484685" r:id="rId7"/>
    <p:sldMasterId id="2147484411" r:id="rId8"/>
    <p:sldMasterId id="2147483660" r:id="rId9"/>
    <p:sldMasterId id="2147483787" r:id="rId10"/>
    <p:sldMasterId id="2147484480" r:id="rId11"/>
    <p:sldMasterId id="2147484657" r:id="rId12"/>
    <p:sldMasterId id="2147484683" r:id="rId13"/>
    <p:sldMasterId id="2147484337" r:id="rId14"/>
    <p:sldMasterId id="2147484365" r:id="rId15"/>
    <p:sldMasterId id="2147484308" r:id="rId16"/>
    <p:sldMasterId id="2147484229" r:id="rId17"/>
    <p:sldMasterId id="2147483665" r:id="rId18"/>
    <p:sldMasterId id="2147484709" r:id="rId19"/>
    <p:sldMasterId id="2147484711" r:id="rId20"/>
    <p:sldMasterId id="2147484821" r:id="rId21"/>
  </p:sldMasterIdLst>
  <p:notesMasterIdLst>
    <p:notesMasterId r:id="rId108"/>
  </p:notesMasterIdLst>
  <p:sldIdLst>
    <p:sldId id="456" r:id="rId22"/>
    <p:sldId id="430" r:id="rId23"/>
    <p:sldId id="500" r:id="rId24"/>
    <p:sldId id="499" r:id="rId25"/>
    <p:sldId id="353" r:id="rId26"/>
    <p:sldId id="504" r:id="rId27"/>
    <p:sldId id="505" r:id="rId28"/>
    <p:sldId id="506" r:id="rId29"/>
    <p:sldId id="507" r:id="rId30"/>
    <p:sldId id="508" r:id="rId31"/>
    <p:sldId id="509" r:id="rId32"/>
    <p:sldId id="358" r:id="rId33"/>
    <p:sldId id="359" r:id="rId34"/>
    <p:sldId id="360" r:id="rId35"/>
    <p:sldId id="361" r:id="rId36"/>
    <p:sldId id="362" r:id="rId37"/>
    <p:sldId id="364" r:id="rId38"/>
    <p:sldId id="432" r:id="rId39"/>
    <p:sldId id="503" r:id="rId40"/>
    <p:sldId id="374" r:id="rId41"/>
    <p:sldId id="375" r:id="rId42"/>
    <p:sldId id="433" r:id="rId43"/>
    <p:sldId id="510" r:id="rId44"/>
    <p:sldId id="363" r:id="rId45"/>
    <p:sldId id="434" r:id="rId46"/>
    <p:sldId id="436" r:id="rId47"/>
    <p:sldId id="511" r:id="rId48"/>
    <p:sldId id="455" r:id="rId49"/>
    <p:sldId id="330" r:id="rId50"/>
    <p:sldId id="263" r:id="rId51"/>
    <p:sldId id="365" r:id="rId52"/>
    <p:sldId id="381" r:id="rId53"/>
    <p:sldId id="382" r:id="rId54"/>
    <p:sldId id="386" r:id="rId55"/>
    <p:sldId id="387" r:id="rId56"/>
    <p:sldId id="388" r:id="rId57"/>
    <p:sldId id="389" r:id="rId58"/>
    <p:sldId id="390" r:id="rId59"/>
    <p:sldId id="391" r:id="rId60"/>
    <p:sldId id="437" r:id="rId61"/>
    <p:sldId id="376" r:id="rId62"/>
    <p:sldId id="377" r:id="rId63"/>
    <p:sldId id="512" r:id="rId64"/>
    <p:sldId id="379" r:id="rId65"/>
    <p:sldId id="380" r:id="rId66"/>
    <p:sldId id="438" r:id="rId67"/>
    <p:sldId id="439" r:id="rId68"/>
    <p:sldId id="513" r:id="rId69"/>
    <p:sldId id="514" r:id="rId70"/>
    <p:sldId id="426" r:id="rId71"/>
    <p:sldId id="515" r:id="rId72"/>
    <p:sldId id="428" r:id="rId73"/>
    <p:sldId id="429" r:id="rId74"/>
    <p:sldId id="440" r:id="rId75"/>
    <p:sldId id="343" r:id="rId76"/>
    <p:sldId id="516" r:id="rId77"/>
    <p:sldId id="517" r:id="rId78"/>
    <p:sldId id="422" r:id="rId79"/>
    <p:sldId id="423" r:id="rId80"/>
    <p:sldId id="424" r:id="rId81"/>
    <p:sldId id="441" r:id="rId82"/>
    <p:sldId id="394" r:id="rId83"/>
    <p:sldId id="395" r:id="rId84"/>
    <p:sldId id="396" r:id="rId85"/>
    <p:sldId id="397" r:id="rId86"/>
    <p:sldId id="398" r:id="rId87"/>
    <p:sldId id="399" r:id="rId88"/>
    <p:sldId id="400" r:id="rId89"/>
    <p:sldId id="401" r:id="rId90"/>
    <p:sldId id="402" r:id="rId91"/>
    <p:sldId id="403" r:id="rId92"/>
    <p:sldId id="404" r:id="rId93"/>
    <p:sldId id="405" r:id="rId94"/>
    <p:sldId id="406" r:id="rId95"/>
    <p:sldId id="408" r:id="rId96"/>
    <p:sldId id="409" r:id="rId97"/>
    <p:sldId id="410" r:id="rId98"/>
    <p:sldId id="518" r:id="rId99"/>
    <p:sldId id="345" r:id="rId100"/>
    <p:sldId id="411" r:id="rId101"/>
    <p:sldId id="414" r:id="rId102"/>
    <p:sldId id="415" r:id="rId103"/>
    <p:sldId id="416" r:id="rId104"/>
    <p:sldId id="419" r:id="rId105"/>
    <p:sldId id="519" r:id="rId106"/>
    <p:sldId id="346"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84820" autoAdjust="0"/>
  </p:normalViewPr>
  <p:slideViewPr>
    <p:cSldViewPr snapToGrid="0">
      <p:cViewPr varScale="1">
        <p:scale>
          <a:sx n="100" d="100"/>
          <a:sy n="100" d="100"/>
        </p:scale>
        <p:origin x="184" y="384"/>
      </p:cViewPr>
      <p:guideLst/>
    </p:cSldViewPr>
  </p:slideViewPr>
  <p:notesTextViewPr>
    <p:cViewPr>
      <p:scale>
        <a:sx n="1" d="1"/>
        <a:sy n="1" d="1"/>
      </p:scale>
      <p:origin x="0" y="0"/>
    </p:cViewPr>
  </p:notesTextViewPr>
  <p:sorterViewPr>
    <p:cViewPr>
      <p:scale>
        <a:sx n="100" d="100"/>
        <a:sy n="100" d="100"/>
      </p:scale>
      <p:origin x="0" y="-1391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12" Type="http://schemas.openxmlformats.org/officeDocument/2006/relationships/theme" Target="theme/theme1.xml"/><Relationship Id="rId16" Type="http://schemas.openxmlformats.org/officeDocument/2006/relationships/slideMaster" Target="slideMasters/slideMaster13.xml"/><Relationship Id="rId107" Type="http://schemas.openxmlformats.org/officeDocument/2006/relationships/slide" Target="slides/slide86.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slide" Target="slides/slide81.xml"/><Relationship Id="rId5" Type="http://schemas.openxmlformats.org/officeDocument/2006/relationships/slideMaster" Target="slideMasters/slideMaster2.xml"/><Relationship Id="rId90" Type="http://schemas.openxmlformats.org/officeDocument/2006/relationships/slide" Target="slides/slide69.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tableStyles" Target="tableStyles.xml"/><Relationship Id="rId80" Type="http://schemas.openxmlformats.org/officeDocument/2006/relationships/slide" Target="slides/slide59.xml"/><Relationship Id="rId85" Type="http://schemas.openxmlformats.org/officeDocument/2006/relationships/slide" Target="slides/slide6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notesMaster" Target="notesMasters/notesMaster1.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slide" Target="slides/slide85.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109" Type="http://schemas.openxmlformats.org/officeDocument/2006/relationships/commentAuthors" Target="commentAuthors.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7" Type="http://schemas.openxmlformats.org/officeDocument/2006/relationships/slideMaster" Target="slideMasters/slideMaster4.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presProps" Target="presProps.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customXml" Target="../customXml/item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26T20:05:11.253" idx="4">
    <p:pos x="10" y="10"/>
    <p:text>Show code snippet, and annotate trigger, input, output</p:text>
    <p:extLst>
      <p:ext uri="{C676402C-5697-4E1C-873F-D02D1690AC5C}">
        <p15:threadingInfo xmlns:p15="http://schemas.microsoft.com/office/powerpoint/2012/main" timeZoneBias="240"/>
      </p:ext>
    </p:extLst>
  </p:cm>
</p:cmLst>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ata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diagrams/_rels/data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7D64F57-B398-4C8B-9040-5F3F1D04B16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92AF320-BCC7-4924-8E53-D0A84DD5C385}">
      <dgm:prSet/>
      <dgm:spPr/>
      <dgm:t>
        <a:bodyPr/>
        <a:lstStyle/>
        <a:p>
          <a:r>
            <a:rPr lang="en-US"/>
            <a:t>“We would like to make sure our database isn’t overtaxed, have the ability of updating the website automatically when we check in, have the application scale up/down when needed, have a fast response time to improve customer experience”</a:t>
          </a:r>
        </a:p>
      </dgm:t>
    </dgm:pt>
    <dgm:pt modelId="{4F3FAF91-D9C5-402D-B745-3C898193AEF3}" type="parTrans" cxnId="{05E7739E-A449-483A-BC42-EC2BC6347FD3}">
      <dgm:prSet/>
      <dgm:spPr/>
      <dgm:t>
        <a:bodyPr/>
        <a:lstStyle/>
        <a:p>
          <a:endParaRPr lang="en-US"/>
        </a:p>
      </dgm:t>
    </dgm:pt>
    <dgm:pt modelId="{6B9DBA93-0E00-43EA-95AA-7DBDAAB2063D}" type="sibTrans" cxnId="{05E7739E-A449-483A-BC42-EC2BC6347FD3}">
      <dgm:prSet/>
      <dgm:spPr/>
      <dgm:t>
        <a:bodyPr/>
        <a:lstStyle/>
        <a:p>
          <a:endParaRPr lang="en-US"/>
        </a:p>
      </dgm:t>
    </dgm:pt>
    <dgm:pt modelId="{6993764B-48E3-4B2C-9355-28DB0D37D1DB}">
      <dgm:prSet/>
      <dgm:spPr/>
      <dgm:t>
        <a:bodyPr/>
        <a:lstStyle/>
        <a:p>
          <a:r>
            <a:rPr lang="en-US"/>
            <a:t>“Can you help us do this?”</a:t>
          </a:r>
        </a:p>
      </dgm:t>
    </dgm:pt>
    <dgm:pt modelId="{A1A52A94-2889-42C3-9C60-0BC108C18839}" type="parTrans" cxnId="{3F7BDD54-1218-4740-BDD4-C3CCCB4D4247}">
      <dgm:prSet/>
      <dgm:spPr/>
      <dgm:t>
        <a:bodyPr/>
        <a:lstStyle/>
        <a:p>
          <a:endParaRPr lang="en-US"/>
        </a:p>
      </dgm:t>
    </dgm:pt>
    <dgm:pt modelId="{35B99532-9728-4821-9C40-5A6B248EFC41}" type="sibTrans" cxnId="{3F7BDD54-1218-4740-BDD4-C3CCCB4D4247}">
      <dgm:prSet/>
      <dgm:spPr/>
      <dgm:t>
        <a:bodyPr/>
        <a:lstStyle/>
        <a:p>
          <a:endParaRPr lang="en-US"/>
        </a:p>
      </dgm:t>
    </dgm:pt>
    <dgm:pt modelId="{1E2F9F9D-D07E-C549-99EB-5B805D074C0C}" type="pres">
      <dgm:prSet presAssocID="{E7D64F57-B398-4C8B-9040-5F3F1D04B163}" presName="vert0" presStyleCnt="0">
        <dgm:presLayoutVars>
          <dgm:dir/>
          <dgm:animOne val="branch"/>
          <dgm:animLvl val="lvl"/>
        </dgm:presLayoutVars>
      </dgm:prSet>
      <dgm:spPr/>
    </dgm:pt>
    <dgm:pt modelId="{EBCD7389-75F0-F94B-9A11-2992508AFCDE}" type="pres">
      <dgm:prSet presAssocID="{592AF320-BCC7-4924-8E53-D0A84DD5C385}" presName="thickLine" presStyleLbl="alignNode1" presStyleIdx="0" presStyleCnt="2"/>
      <dgm:spPr/>
    </dgm:pt>
    <dgm:pt modelId="{8451B3DE-3911-5947-A866-6B889B251D53}" type="pres">
      <dgm:prSet presAssocID="{592AF320-BCC7-4924-8E53-D0A84DD5C385}" presName="horz1" presStyleCnt="0"/>
      <dgm:spPr/>
    </dgm:pt>
    <dgm:pt modelId="{B8E446E2-6CD4-7D4D-AB22-EBDA9DB3420D}" type="pres">
      <dgm:prSet presAssocID="{592AF320-BCC7-4924-8E53-D0A84DD5C385}" presName="tx1" presStyleLbl="revTx" presStyleIdx="0" presStyleCnt="2"/>
      <dgm:spPr/>
    </dgm:pt>
    <dgm:pt modelId="{1475F3E1-DD7A-BC4F-B86D-2CC64F1F5C0F}" type="pres">
      <dgm:prSet presAssocID="{592AF320-BCC7-4924-8E53-D0A84DD5C385}" presName="vert1" presStyleCnt="0"/>
      <dgm:spPr/>
    </dgm:pt>
    <dgm:pt modelId="{647A7B5A-BBC8-7149-B59A-97BC6EC00613}" type="pres">
      <dgm:prSet presAssocID="{6993764B-48E3-4B2C-9355-28DB0D37D1DB}" presName="thickLine" presStyleLbl="alignNode1" presStyleIdx="1" presStyleCnt="2"/>
      <dgm:spPr/>
    </dgm:pt>
    <dgm:pt modelId="{07E36116-79F2-A949-8C4D-DE688850D313}" type="pres">
      <dgm:prSet presAssocID="{6993764B-48E3-4B2C-9355-28DB0D37D1DB}" presName="horz1" presStyleCnt="0"/>
      <dgm:spPr/>
    </dgm:pt>
    <dgm:pt modelId="{CFEA74E4-E51D-5F48-9A95-32A2BFB218F6}" type="pres">
      <dgm:prSet presAssocID="{6993764B-48E3-4B2C-9355-28DB0D37D1DB}" presName="tx1" presStyleLbl="revTx" presStyleIdx="1" presStyleCnt="2"/>
      <dgm:spPr/>
    </dgm:pt>
    <dgm:pt modelId="{F7710F3D-7578-A64E-95E4-5CD6514AE6BA}" type="pres">
      <dgm:prSet presAssocID="{6993764B-48E3-4B2C-9355-28DB0D37D1DB}" presName="vert1" presStyleCnt="0"/>
      <dgm:spPr/>
    </dgm:pt>
  </dgm:ptLst>
  <dgm:cxnLst>
    <dgm:cxn modelId="{E75E9238-E1AD-8C45-B5F0-8A56BB4199F7}" type="presOf" srcId="{E7D64F57-B398-4C8B-9040-5F3F1D04B163}" destId="{1E2F9F9D-D07E-C549-99EB-5B805D074C0C}" srcOrd="0" destOrd="0" presId="urn:microsoft.com/office/officeart/2008/layout/LinedList"/>
    <dgm:cxn modelId="{3F7BDD54-1218-4740-BDD4-C3CCCB4D4247}" srcId="{E7D64F57-B398-4C8B-9040-5F3F1D04B163}" destId="{6993764B-48E3-4B2C-9355-28DB0D37D1DB}" srcOrd="1" destOrd="0" parTransId="{A1A52A94-2889-42C3-9C60-0BC108C18839}" sibTransId="{35B99532-9728-4821-9C40-5A6B248EFC41}"/>
    <dgm:cxn modelId="{10724598-78FA-364F-A4BA-1EDD067B480C}" type="presOf" srcId="{6993764B-48E3-4B2C-9355-28DB0D37D1DB}" destId="{CFEA74E4-E51D-5F48-9A95-32A2BFB218F6}" srcOrd="0" destOrd="0" presId="urn:microsoft.com/office/officeart/2008/layout/LinedList"/>
    <dgm:cxn modelId="{05E7739E-A449-483A-BC42-EC2BC6347FD3}" srcId="{E7D64F57-B398-4C8B-9040-5F3F1D04B163}" destId="{592AF320-BCC7-4924-8E53-D0A84DD5C385}" srcOrd="0" destOrd="0" parTransId="{4F3FAF91-D9C5-402D-B745-3C898193AEF3}" sibTransId="{6B9DBA93-0E00-43EA-95AA-7DBDAAB2063D}"/>
    <dgm:cxn modelId="{2838E7E9-05D8-9849-AF4F-2A9D873090DA}" type="presOf" srcId="{592AF320-BCC7-4924-8E53-D0A84DD5C385}" destId="{B8E446E2-6CD4-7D4D-AB22-EBDA9DB3420D}" srcOrd="0" destOrd="0" presId="urn:microsoft.com/office/officeart/2008/layout/LinedList"/>
    <dgm:cxn modelId="{DAD8F6EC-3E93-3047-9EDC-D40EAEAF2CC7}" type="presParOf" srcId="{1E2F9F9D-D07E-C549-99EB-5B805D074C0C}" destId="{EBCD7389-75F0-F94B-9A11-2992508AFCDE}" srcOrd="0" destOrd="0" presId="urn:microsoft.com/office/officeart/2008/layout/LinedList"/>
    <dgm:cxn modelId="{E2DB1D5B-FFBC-3E41-95C4-34E81E61DC70}" type="presParOf" srcId="{1E2F9F9D-D07E-C549-99EB-5B805D074C0C}" destId="{8451B3DE-3911-5947-A866-6B889B251D53}" srcOrd="1" destOrd="0" presId="urn:microsoft.com/office/officeart/2008/layout/LinedList"/>
    <dgm:cxn modelId="{27E26A9E-A0CB-7B4C-A8B9-8C0D49CA8259}" type="presParOf" srcId="{8451B3DE-3911-5947-A866-6B889B251D53}" destId="{B8E446E2-6CD4-7D4D-AB22-EBDA9DB3420D}" srcOrd="0" destOrd="0" presId="urn:microsoft.com/office/officeart/2008/layout/LinedList"/>
    <dgm:cxn modelId="{C8BDABC0-9CF2-9249-86E0-E999D7C9227D}" type="presParOf" srcId="{8451B3DE-3911-5947-A866-6B889B251D53}" destId="{1475F3E1-DD7A-BC4F-B86D-2CC64F1F5C0F}" srcOrd="1" destOrd="0" presId="urn:microsoft.com/office/officeart/2008/layout/LinedList"/>
    <dgm:cxn modelId="{6739B3C2-0AD4-804E-98A0-E2891CF5B16F}" type="presParOf" srcId="{1E2F9F9D-D07E-C549-99EB-5B805D074C0C}" destId="{647A7B5A-BBC8-7149-B59A-97BC6EC00613}" srcOrd="2" destOrd="0" presId="urn:microsoft.com/office/officeart/2008/layout/LinedList"/>
    <dgm:cxn modelId="{54F67BE7-8548-0A41-93CB-C9F44655FA63}" type="presParOf" srcId="{1E2F9F9D-D07E-C549-99EB-5B805D074C0C}" destId="{07E36116-79F2-A949-8C4D-DE688850D313}" srcOrd="3" destOrd="0" presId="urn:microsoft.com/office/officeart/2008/layout/LinedList"/>
    <dgm:cxn modelId="{4CBD8809-2F10-E545-AB53-20C980F9DFE7}" type="presParOf" srcId="{07E36116-79F2-A949-8C4D-DE688850D313}" destId="{CFEA74E4-E51D-5F48-9A95-32A2BFB218F6}" srcOrd="0" destOrd="0" presId="urn:microsoft.com/office/officeart/2008/layout/LinedList"/>
    <dgm:cxn modelId="{67ED20DF-84CC-704E-A041-A59F8B287B35}" type="presParOf" srcId="{07E36116-79F2-A949-8C4D-DE688850D313}" destId="{F7710F3D-7578-A64E-95E4-5CD6514AE6B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7021D-0B36-4D09-B1A9-9617A27134CE}"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076DE8-F74F-444E-BBF5-4CB073974687}">
      <dgm:prSet/>
      <dgm:spPr/>
      <dgm:t>
        <a:bodyPr/>
        <a:lstStyle/>
        <a:p>
          <a:pPr>
            <a:defRPr cap="all"/>
          </a:pPr>
          <a:r>
            <a:rPr lang="en-US"/>
            <a:t>Create a lab IaaS environment</a:t>
          </a:r>
        </a:p>
      </dgm:t>
    </dgm:pt>
    <dgm:pt modelId="{226AEF07-84B2-4D33-B4F2-4AECA1D30A53}" type="parTrans" cxnId="{A59FB89C-5C98-4B30-A57C-5457BA9E1DB6}">
      <dgm:prSet/>
      <dgm:spPr/>
      <dgm:t>
        <a:bodyPr/>
        <a:lstStyle/>
        <a:p>
          <a:endParaRPr lang="en-US"/>
        </a:p>
      </dgm:t>
    </dgm:pt>
    <dgm:pt modelId="{8A27B99A-8FD4-4CA7-90C3-6C7FE663000A}" type="sibTrans" cxnId="{A59FB89C-5C98-4B30-A57C-5457BA9E1DB6}">
      <dgm:prSet/>
      <dgm:spPr/>
      <dgm:t>
        <a:bodyPr/>
        <a:lstStyle/>
        <a:p>
          <a:endParaRPr lang="en-US"/>
        </a:p>
      </dgm:t>
    </dgm:pt>
    <dgm:pt modelId="{03C63528-6382-4F8D-A75C-30B432A51597}">
      <dgm:prSet/>
      <dgm:spPr/>
      <dgm:t>
        <a:bodyPr/>
        <a:lstStyle/>
        <a:p>
          <a:pPr>
            <a:defRPr cap="all"/>
          </a:pPr>
          <a:r>
            <a:rPr lang="en-US"/>
            <a:t>Perform migration to PaaS</a:t>
          </a:r>
        </a:p>
      </dgm:t>
    </dgm:pt>
    <dgm:pt modelId="{2117BA10-D753-4D23-9533-E90BF40C4D37}" type="parTrans" cxnId="{C1DF0365-AF19-4390-AA60-089075FCC605}">
      <dgm:prSet/>
      <dgm:spPr/>
      <dgm:t>
        <a:bodyPr/>
        <a:lstStyle/>
        <a:p>
          <a:endParaRPr lang="en-US"/>
        </a:p>
      </dgm:t>
    </dgm:pt>
    <dgm:pt modelId="{5D15FE77-A93B-4842-85C8-791D2A7F86A4}" type="sibTrans" cxnId="{C1DF0365-AF19-4390-AA60-089075FCC605}">
      <dgm:prSet/>
      <dgm:spPr/>
      <dgm:t>
        <a:bodyPr/>
        <a:lstStyle/>
        <a:p>
          <a:endParaRPr lang="en-US"/>
        </a:p>
      </dgm:t>
    </dgm:pt>
    <dgm:pt modelId="{608F5961-12D3-41B5-95FC-0BA2CB70D29E}">
      <dgm:prSet/>
      <dgm:spPr/>
      <dgm:t>
        <a:bodyPr/>
        <a:lstStyle/>
        <a:p>
          <a:pPr>
            <a:defRPr cap="all"/>
          </a:pPr>
          <a:r>
            <a:rPr lang="en-US"/>
            <a:t>Implement DevOps CI/CD &amp; App Insights</a:t>
          </a:r>
        </a:p>
      </dgm:t>
    </dgm:pt>
    <dgm:pt modelId="{8CA8BD36-F36C-4E21-AE1F-410E9A375D13}" type="parTrans" cxnId="{C7B5FF55-19E6-4905-9FAA-ECD50B580A4B}">
      <dgm:prSet/>
      <dgm:spPr/>
      <dgm:t>
        <a:bodyPr/>
        <a:lstStyle/>
        <a:p>
          <a:endParaRPr lang="en-US"/>
        </a:p>
      </dgm:t>
    </dgm:pt>
    <dgm:pt modelId="{4BF8CD60-36D0-4BC7-8814-02502BF74C31}" type="sibTrans" cxnId="{C7B5FF55-19E6-4905-9FAA-ECD50B580A4B}">
      <dgm:prSet/>
      <dgm:spPr/>
      <dgm:t>
        <a:bodyPr/>
        <a:lstStyle/>
        <a:p>
          <a:endParaRPr lang="en-US"/>
        </a:p>
      </dgm:t>
    </dgm:pt>
    <dgm:pt modelId="{737C8B1A-3000-4F71-A918-02530B9F9722}">
      <dgm:prSet/>
      <dgm:spPr/>
      <dgm:t>
        <a:bodyPr/>
        <a:lstStyle/>
        <a:p>
          <a:pPr>
            <a:defRPr cap="all"/>
          </a:pPr>
          <a:r>
            <a:rPr lang="en-US"/>
            <a:t>Optimize &amp; Protect Web App/Database</a:t>
          </a:r>
        </a:p>
      </dgm:t>
    </dgm:pt>
    <dgm:pt modelId="{51A93CA7-9025-4DD0-B5BE-3B036668ED9A}" type="parTrans" cxnId="{D1A04AE4-3204-48E1-BC10-A9356FFF6ACA}">
      <dgm:prSet/>
      <dgm:spPr/>
      <dgm:t>
        <a:bodyPr/>
        <a:lstStyle/>
        <a:p>
          <a:endParaRPr lang="en-US"/>
        </a:p>
      </dgm:t>
    </dgm:pt>
    <dgm:pt modelId="{2B394236-3F18-425A-BAAD-D472DF1EA848}" type="sibTrans" cxnId="{D1A04AE4-3204-48E1-BC10-A9356FFF6ACA}">
      <dgm:prSet/>
      <dgm:spPr/>
      <dgm:t>
        <a:bodyPr/>
        <a:lstStyle/>
        <a:p>
          <a:endParaRPr lang="en-US"/>
        </a:p>
      </dgm:t>
    </dgm:pt>
    <dgm:pt modelId="{D3076F44-E6C1-4E6C-AAD6-2E232FBA92DD}">
      <dgm:prSet/>
      <dgm:spPr/>
      <dgm:t>
        <a:bodyPr/>
        <a:lstStyle/>
        <a:p>
          <a:pPr>
            <a:defRPr cap="all"/>
          </a:pPr>
          <a:r>
            <a:rPr lang="en-US"/>
            <a:t>Breaking out code out into serverless</a:t>
          </a:r>
        </a:p>
      </dgm:t>
    </dgm:pt>
    <dgm:pt modelId="{FEA67398-5B73-453B-AA6B-D66893373002}" type="parTrans" cxnId="{A0EBD4FE-A98D-4E27-B2AC-AF80AA352470}">
      <dgm:prSet/>
      <dgm:spPr/>
      <dgm:t>
        <a:bodyPr/>
        <a:lstStyle/>
        <a:p>
          <a:endParaRPr lang="en-US"/>
        </a:p>
      </dgm:t>
    </dgm:pt>
    <dgm:pt modelId="{9E2E1B40-D454-44E9-AE3C-1B883E4D1C6E}" type="sibTrans" cxnId="{A0EBD4FE-A98D-4E27-B2AC-AF80AA352470}">
      <dgm:prSet/>
      <dgm:spPr/>
      <dgm:t>
        <a:bodyPr/>
        <a:lstStyle/>
        <a:p>
          <a:endParaRPr lang="en-US"/>
        </a:p>
      </dgm:t>
    </dgm:pt>
    <dgm:pt modelId="{6B43FCED-0861-442B-B3F0-29B69AF65172}">
      <dgm:prSet/>
      <dgm:spPr/>
      <dgm:t>
        <a:bodyPr/>
        <a:lstStyle/>
        <a:p>
          <a:pPr>
            <a:defRPr cap="all"/>
          </a:pPr>
          <a:r>
            <a:rPr lang="en-US"/>
            <a:t>Monetize &amp; manage your data and API services </a:t>
          </a:r>
        </a:p>
      </dgm:t>
    </dgm:pt>
    <dgm:pt modelId="{3716AA2B-96A2-4CDE-83E1-5F2258B64BB1}" type="parTrans" cxnId="{F7D2121E-6DA5-4ABF-A253-2FD718A489F0}">
      <dgm:prSet/>
      <dgm:spPr/>
      <dgm:t>
        <a:bodyPr/>
        <a:lstStyle/>
        <a:p>
          <a:endParaRPr lang="en-US"/>
        </a:p>
      </dgm:t>
    </dgm:pt>
    <dgm:pt modelId="{017CF684-14F2-46B8-A549-5333FCABCD5A}" type="sibTrans" cxnId="{F7D2121E-6DA5-4ABF-A253-2FD718A489F0}">
      <dgm:prSet/>
      <dgm:spPr/>
      <dgm:t>
        <a:bodyPr/>
        <a:lstStyle/>
        <a:p>
          <a:endParaRPr lang="en-US"/>
        </a:p>
      </dgm:t>
    </dgm:pt>
    <dgm:pt modelId="{A0893625-96DC-4E8E-A12E-78FE6BA1D706}" type="pres">
      <dgm:prSet presAssocID="{EA87021D-0B36-4D09-B1A9-9617A27134CE}" presName="root" presStyleCnt="0">
        <dgm:presLayoutVars>
          <dgm:dir/>
          <dgm:resizeHandles val="exact"/>
        </dgm:presLayoutVars>
      </dgm:prSet>
      <dgm:spPr/>
    </dgm:pt>
    <dgm:pt modelId="{9E14457B-D49D-498A-9A67-CE7359513853}" type="pres">
      <dgm:prSet presAssocID="{50076DE8-F74F-444E-BBF5-4CB073974687}" presName="compNode" presStyleCnt="0"/>
      <dgm:spPr/>
    </dgm:pt>
    <dgm:pt modelId="{FAA7AE0E-FCC6-4650-BF54-381AC9DBB79B}" type="pres">
      <dgm:prSet presAssocID="{50076DE8-F74F-444E-BBF5-4CB073974687}" presName="iconBgRect" presStyleLbl="bgShp" presStyleIdx="0" presStyleCnt="6"/>
      <dgm:spPr>
        <a:prstGeom prst="round2DiagRect">
          <a:avLst>
            <a:gd name="adj1" fmla="val 29727"/>
            <a:gd name="adj2" fmla="val 0"/>
          </a:avLst>
        </a:prstGeom>
      </dgm:spPr>
    </dgm:pt>
    <dgm:pt modelId="{68E8E4BA-2616-4F39-87B8-83659166FC26}" type="pres">
      <dgm:prSet presAssocID="{50076DE8-F74F-444E-BBF5-4CB07397468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FE9C35CE-BE94-40CF-B57A-AE76B3ED12D6}" type="pres">
      <dgm:prSet presAssocID="{50076DE8-F74F-444E-BBF5-4CB073974687}" presName="spaceRect" presStyleCnt="0"/>
      <dgm:spPr/>
    </dgm:pt>
    <dgm:pt modelId="{CE8A6381-581E-4128-8D54-CA4AE1F94172}" type="pres">
      <dgm:prSet presAssocID="{50076DE8-F74F-444E-BBF5-4CB073974687}" presName="textRect" presStyleLbl="revTx" presStyleIdx="0" presStyleCnt="6">
        <dgm:presLayoutVars>
          <dgm:chMax val="1"/>
          <dgm:chPref val="1"/>
        </dgm:presLayoutVars>
      </dgm:prSet>
      <dgm:spPr/>
    </dgm:pt>
    <dgm:pt modelId="{D6BEBA78-A109-4A46-B343-0B92241F3078}" type="pres">
      <dgm:prSet presAssocID="{8A27B99A-8FD4-4CA7-90C3-6C7FE663000A}" presName="sibTrans" presStyleCnt="0"/>
      <dgm:spPr/>
    </dgm:pt>
    <dgm:pt modelId="{1792F681-9960-4EC6-A2EF-A01799DBA433}" type="pres">
      <dgm:prSet presAssocID="{03C63528-6382-4F8D-A75C-30B432A51597}" presName="compNode" presStyleCnt="0"/>
      <dgm:spPr/>
    </dgm:pt>
    <dgm:pt modelId="{D866F4BA-4B79-4582-9318-E58AA739D7A8}" type="pres">
      <dgm:prSet presAssocID="{03C63528-6382-4F8D-A75C-30B432A51597}" presName="iconBgRect" presStyleLbl="bgShp" presStyleIdx="1" presStyleCnt="6"/>
      <dgm:spPr>
        <a:prstGeom prst="round2DiagRect">
          <a:avLst>
            <a:gd name="adj1" fmla="val 29727"/>
            <a:gd name="adj2" fmla="val 0"/>
          </a:avLst>
        </a:prstGeom>
      </dgm:spPr>
    </dgm:pt>
    <dgm:pt modelId="{F22CA120-B4C5-435A-86AA-353C4DD9759D}" type="pres">
      <dgm:prSet presAssocID="{03C63528-6382-4F8D-A75C-30B432A5159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39DC576-A68A-42AF-8FD8-E5BBB09872DC}" type="pres">
      <dgm:prSet presAssocID="{03C63528-6382-4F8D-A75C-30B432A51597}" presName="spaceRect" presStyleCnt="0"/>
      <dgm:spPr/>
    </dgm:pt>
    <dgm:pt modelId="{B069BEB9-CA79-4D28-B793-377461F2D03D}" type="pres">
      <dgm:prSet presAssocID="{03C63528-6382-4F8D-A75C-30B432A51597}" presName="textRect" presStyleLbl="revTx" presStyleIdx="1" presStyleCnt="6">
        <dgm:presLayoutVars>
          <dgm:chMax val="1"/>
          <dgm:chPref val="1"/>
        </dgm:presLayoutVars>
      </dgm:prSet>
      <dgm:spPr/>
    </dgm:pt>
    <dgm:pt modelId="{8F7839CB-2171-4410-B202-54341D74D1B9}" type="pres">
      <dgm:prSet presAssocID="{5D15FE77-A93B-4842-85C8-791D2A7F86A4}" presName="sibTrans" presStyleCnt="0"/>
      <dgm:spPr/>
    </dgm:pt>
    <dgm:pt modelId="{A75D2287-7DEA-4175-8E1D-02571548A899}" type="pres">
      <dgm:prSet presAssocID="{608F5961-12D3-41B5-95FC-0BA2CB70D29E}" presName="compNode" presStyleCnt="0"/>
      <dgm:spPr/>
    </dgm:pt>
    <dgm:pt modelId="{D420AA65-CDE7-47E0-BD05-9186E6B7EB89}" type="pres">
      <dgm:prSet presAssocID="{608F5961-12D3-41B5-95FC-0BA2CB70D29E}" presName="iconBgRect" presStyleLbl="bgShp" presStyleIdx="2" presStyleCnt="6"/>
      <dgm:spPr>
        <a:prstGeom prst="round2DiagRect">
          <a:avLst>
            <a:gd name="adj1" fmla="val 29727"/>
            <a:gd name="adj2" fmla="val 0"/>
          </a:avLst>
        </a:prstGeom>
      </dgm:spPr>
    </dgm:pt>
    <dgm:pt modelId="{C1B387CD-636C-4E7B-A8B8-05D0A636539D}" type="pres">
      <dgm:prSet presAssocID="{608F5961-12D3-41B5-95FC-0BA2CB70D29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71CED6A-F091-47AC-ADBE-6CDC696D5416}" type="pres">
      <dgm:prSet presAssocID="{608F5961-12D3-41B5-95FC-0BA2CB70D29E}" presName="spaceRect" presStyleCnt="0"/>
      <dgm:spPr/>
    </dgm:pt>
    <dgm:pt modelId="{E75FCB56-4650-4C95-AFC2-CB6686BCB2E1}" type="pres">
      <dgm:prSet presAssocID="{608F5961-12D3-41B5-95FC-0BA2CB70D29E}" presName="textRect" presStyleLbl="revTx" presStyleIdx="2" presStyleCnt="6">
        <dgm:presLayoutVars>
          <dgm:chMax val="1"/>
          <dgm:chPref val="1"/>
        </dgm:presLayoutVars>
      </dgm:prSet>
      <dgm:spPr/>
    </dgm:pt>
    <dgm:pt modelId="{C63C669A-68A2-4A20-9349-B1E656D831F2}" type="pres">
      <dgm:prSet presAssocID="{4BF8CD60-36D0-4BC7-8814-02502BF74C31}" presName="sibTrans" presStyleCnt="0"/>
      <dgm:spPr/>
    </dgm:pt>
    <dgm:pt modelId="{70F120DA-5387-4B73-900C-468C1875BB47}" type="pres">
      <dgm:prSet presAssocID="{737C8B1A-3000-4F71-A918-02530B9F9722}" presName="compNode" presStyleCnt="0"/>
      <dgm:spPr/>
    </dgm:pt>
    <dgm:pt modelId="{8246830E-0089-4654-813B-E05574EBAC2F}" type="pres">
      <dgm:prSet presAssocID="{737C8B1A-3000-4F71-A918-02530B9F9722}" presName="iconBgRect" presStyleLbl="bgShp" presStyleIdx="3" presStyleCnt="6"/>
      <dgm:spPr>
        <a:prstGeom prst="round2DiagRect">
          <a:avLst>
            <a:gd name="adj1" fmla="val 29727"/>
            <a:gd name="adj2" fmla="val 0"/>
          </a:avLst>
        </a:prstGeom>
      </dgm:spPr>
    </dgm:pt>
    <dgm:pt modelId="{25F6D20C-0963-4649-B8AB-4764D51C7650}" type="pres">
      <dgm:prSet presAssocID="{737C8B1A-3000-4F71-A918-02530B9F972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0C08ECE-01DA-4FD1-AC05-38ACACC7EDE6}" type="pres">
      <dgm:prSet presAssocID="{737C8B1A-3000-4F71-A918-02530B9F9722}" presName="spaceRect" presStyleCnt="0"/>
      <dgm:spPr/>
    </dgm:pt>
    <dgm:pt modelId="{481856B0-A37A-4BB5-9AD9-7992F480B4C7}" type="pres">
      <dgm:prSet presAssocID="{737C8B1A-3000-4F71-A918-02530B9F9722}" presName="textRect" presStyleLbl="revTx" presStyleIdx="3" presStyleCnt="6">
        <dgm:presLayoutVars>
          <dgm:chMax val="1"/>
          <dgm:chPref val="1"/>
        </dgm:presLayoutVars>
      </dgm:prSet>
      <dgm:spPr/>
    </dgm:pt>
    <dgm:pt modelId="{B135D24F-B244-4A1F-8C93-D0E2D00AC55E}" type="pres">
      <dgm:prSet presAssocID="{2B394236-3F18-425A-BAAD-D472DF1EA848}" presName="sibTrans" presStyleCnt="0"/>
      <dgm:spPr/>
    </dgm:pt>
    <dgm:pt modelId="{259269CD-1B20-4473-A7DB-D9276002434F}" type="pres">
      <dgm:prSet presAssocID="{D3076F44-E6C1-4E6C-AAD6-2E232FBA92DD}" presName="compNode" presStyleCnt="0"/>
      <dgm:spPr/>
    </dgm:pt>
    <dgm:pt modelId="{372A1BFE-4EDB-421C-A337-9344F3D742A8}" type="pres">
      <dgm:prSet presAssocID="{D3076F44-E6C1-4E6C-AAD6-2E232FBA92DD}" presName="iconBgRect" presStyleLbl="bgShp" presStyleIdx="4" presStyleCnt="6"/>
      <dgm:spPr>
        <a:prstGeom prst="round2DiagRect">
          <a:avLst>
            <a:gd name="adj1" fmla="val 29727"/>
            <a:gd name="adj2" fmla="val 0"/>
          </a:avLst>
        </a:prstGeom>
      </dgm:spPr>
    </dgm:pt>
    <dgm:pt modelId="{FDAAD44F-C84B-4A03-B24E-817E33AE9F19}" type="pres">
      <dgm:prSet presAssocID="{D3076F44-E6C1-4E6C-AAD6-2E232FBA92D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13246422-C566-4038-923E-13FDA1650CD1}" type="pres">
      <dgm:prSet presAssocID="{D3076F44-E6C1-4E6C-AAD6-2E232FBA92DD}" presName="spaceRect" presStyleCnt="0"/>
      <dgm:spPr/>
    </dgm:pt>
    <dgm:pt modelId="{FA31A51C-3D82-4A72-8AE2-E0284D8AFAEA}" type="pres">
      <dgm:prSet presAssocID="{D3076F44-E6C1-4E6C-AAD6-2E232FBA92DD}" presName="textRect" presStyleLbl="revTx" presStyleIdx="4" presStyleCnt="6">
        <dgm:presLayoutVars>
          <dgm:chMax val="1"/>
          <dgm:chPref val="1"/>
        </dgm:presLayoutVars>
      </dgm:prSet>
      <dgm:spPr/>
    </dgm:pt>
    <dgm:pt modelId="{4DF0EA80-34E0-472B-9567-CEC03D3A0902}" type="pres">
      <dgm:prSet presAssocID="{9E2E1B40-D454-44E9-AE3C-1B883E4D1C6E}" presName="sibTrans" presStyleCnt="0"/>
      <dgm:spPr/>
    </dgm:pt>
    <dgm:pt modelId="{BD2D7F4A-3FFA-44A7-80F7-F3B7DC3A0716}" type="pres">
      <dgm:prSet presAssocID="{6B43FCED-0861-442B-B3F0-29B69AF65172}" presName="compNode" presStyleCnt="0"/>
      <dgm:spPr/>
    </dgm:pt>
    <dgm:pt modelId="{110F44A7-830B-44BA-A929-F7673F9F60F6}" type="pres">
      <dgm:prSet presAssocID="{6B43FCED-0861-442B-B3F0-29B69AF65172}" presName="iconBgRect" presStyleLbl="bgShp" presStyleIdx="5" presStyleCnt="6"/>
      <dgm:spPr>
        <a:prstGeom prst="round2DiagRect">
          <a:avLst>
            <a:gd name="adj1" fmla="val 29727"/>
            <a:gd name="adj2" fmla="val 0"/>
          </a:avLst>
        </a:prstGeom>
      </dgm:spPr>
    </dgm:pt>
    <dgm:pt modelId="{45F522E9-69A1-44B1-948D-C86B10721187}" type="pres">
      <dgm:prSet presAssocID="{6B43FCED-0861-442B-B3F0-29B69AF6517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twork"/>
        </a:ext>
      </dgm:extLst>
    </dgm:pt>
    <dgm:pt modelId="{427AB003-85AA-43F6-B86F-B4C631E910EB}" type="pres">
      <dgm:prSet presAssocID="{6B43FCED-0861-442B-B3F0-29B69AF65172}" presName="spaceRect" presStyleCnt="0"/>
      <dgm:spPr/>
    </dgm:pt>
    <dgm:pt modelId="{DA645DEC-FC05-4B98-8F80-AF32ADE19BE7}" type="pres">
      <dgm:prSet presAssocID="{6B43FCED-0861-442B-B3F0-29B69AF65172}" presName="textRect" presStyleLbl="revTx" presStyleIdx="5" presStyleCnt="6">
        <dgm:presLayoutVars>
          <dgm:chMax val="1"/>
          <dgm:chPref val="1"/>
        </dgm:presLayoutVars>
      </dgm:prSet>
      <dgm:spPr/>
    </dgm:pt>
  </dgm:ptLst>
  <dgm:cxnLst>
    <dgm:cxn modelId="{FF1A291A-91AA-4425-998F-E28B1291C3A1}" type="presOf" srcId="{03C63528-6382-4F8D-A75C-30B432A51597}" destId="{B069BEB9-CA79-4D28-B793-377461F2D03D}" srcOrd="0" destOrd="0" presId="urn:microsoft.com/office/officeart/2018/5/layout/IconLeafLabelList"/>
    <dgm:cxn modelId="{F7D2121E-6DA5-4ABF-A253-2FD718A489F0}" srcId="{EA87021D-0B36-4D09-B1A9-9617A27134CE}" destId="{6B43FCED-0861-442B-B3F0-29B69AF65172}" srcOrd="5" destOrd="0" parTransId="{3716AA2B-96A2-4CDE-83E1-5F2258B64BB1}" sibTransId="{017CF684-14F2-46B8-A549-5333FCABCD5A}"/>
    <dgm:cxn modelId="{C7B5FF55-19E6-4905-9FAA-ECD50B580A4B}" srcId="{EA87021D-0B36-4D09-B1A9-9617A27134CE}" destId="{608F5961-12D3-41B5-95FC-0BA2CB70D29E}" srcOrd="2" destOrd="0" parTransId="{8CA8BD36-F36C-4E21-AE1F-410E9A375D13}" sibTransId="{4BF8CD60-36D0-4BC7-8814-02502BF74C31}"/>
    <dgm:cxn modelId="{2378235A-00BF-46F5-9F28-321AFBCEDF53}" type="presOf" srcId="{737C8B1A-3000-4F71-A918-02530B9F9722}" destId="{481856B0-A37A-4BB5-9AD9-7992F480B4C7}" srcOrd="0" destOrd="0" presId="urn:microsoft.com/office/officeart/2018/5/layout/IconLeafLabelList"/>
    <dgm:cxn modelId="{C1DF0365-AF19-4390-AA60-089075FCC605}" srcId="{EA87021D-0B36-4D09-B1A9-9617A27134CE}" destId="{03C63528-6382-4F8D-A75C-30B432A51597}" srcOrd="1" destOrd="0" parTransId="{2117BA10-D753-4D23-9533-E90BF40C4D37}" sibTransId="{5D15FE77-A93B-4842-85C8-791D2A7F86A4}"/>
    <dgm:cxn modelId="{C6772188-D69C-4835-959C-7632CE24ADC7}" type="presOf" srcId="{6B43FCED-0861-442B-B3F0-29B69AF65172}" destId="{DA645DEC-FC05-4B98-8F80-AF32ADE19BE7}" srcOrd="0" destOrd="0" presId="urn:microsoft.com/office/officeart/2018/5/layout/IconLeafLabelList"/>
    <dgm:cxn modelId="{A59FB89C-5C98-4B30-A57C-5457BA9E1DB6}" srcId="{EA87021D-0B36-4D09-B1A9-9617A27134CE}" destId="{50076DE8-F74F-444E-BBF5-4CB073974687}" srcOrd="0" destOrd="0" parTransId="{226AEF07-84B2-4D33-B4F2-4AECA1D30A53}" sibTransId="{8A27B99A-8FD4-4CA7-90C3-6C7FE663000A}"/>
    <dgm:cxn modelId="{B290C8A9-DF53-4F54-A6BB-BE47CFA68457}" type="presOf" srcId="{50076DE8-F74F-444E-BBF5-4CB073974687}" destId="{CE8A6381-581E-4128-8D54-CA4AE1F94172}" srcOrd="0" destOrd="0" presId="urn:microsoft.com/office/officeart/2018/5/layout/IconLeafLabelList"/>
    <dgm:cxn modelId="{2435B2C4-4A9B-4DEF-A17B-E5F47A9EDA55}" type="presOf" srcId="{D3076F44-E6C1-4E6C-AAD6-2E232FBA92DD}" destId="{FA31A51C-3D82-4A72-8AE2-E0284D8AFAEA}" srcOrd="0" destOrd="0" presId="urn:microsoft.com/office/officeart/2018/5/layout/IconLeafLabelList"/>
    <dgm:cxn modelId="{4B9F9FCC-50C8-480E-A742-A6DED85352B5}" type="presOf" srcId="{EA87021D-0B36-4D09-B1A9-9617A27134CE}" destId="{A0893625-96DC-4E8E-A12E-78FE6BA1D706}" srcOrd="0" destOrd="0" presId="urn:microsoft.com/office/officeart/2018/5/layout/IconLeafLabelList"/>
    <dgm:cxn modelId="{D1A04AE4-3204-48E1-BC10-A9356FFF6ACA}" srcId="{EA87021D-0B36-4D09-B1A9-9617A27134CE}" destId="{737C8B1A-3000-4F71-A918-02530B9F9722}" srcOrd="3" destOrd="0" parTransId="{51A93CA7-9025-4DD0-B5BE-3B036668ED9A}" sibTransId="{2B394236-3F18-425A-BAAD-D472DF1EA848}"/>
    <dgm:cxn modelId="{02D858E5-36C9-4E51-8BE4-537F903497DF}" type="presOf" srcId="{608F5961-12D3-41B5-95FC-0BA2CB70D29E}" destId="{E75FCB56-4650-4C95-AFC2-CB6686BCB2E1}" srcOrd="0" destOrd="0" presId="urn:microsoft.com/office/officeart/2018/5/layout/IconLeafLabelList"/>
    <dgm:cxn modelId="{A0EBD4FE-A98D-4E27-B2AC-AF80AA352470}" srcId="{EA87021D-0B36-4D09-B1A9-9617A27134CE}" destId="{D3076F44-E6C1-4E6C-AAD6-2E232FBA92DD}" srcOrd="4" destOrd="0" parTransId="{FEA67398-5B73-453B-AA6B-D66893373002}" sibTransId="{9E2E1B40-D454-44E9-AE3C-1B883E4D1C6E}"/>
    <dgm:cxn modelId="{1F3F40DB-CD99-4CF1-972A-E9D085DF2BB4}" type="presParOf" srcId="{A0893625-96DC-4E8E-A12E-78FE6BA1D706}" destId="{9E14457B-D49D-498A-9A67-CE7359513853}" srcOrd="0" destOrd="0" presId="urn:microsoft.com/office/officeart/2018/5/layout/IconLeafLabelList"/>
    <dgm:cxn modelId="{9EFC0BE4-F48C-4876-8174-79ACDF2AC350}" type="presParOf" srcId="{9E14457B-D49D-498A-9A67-CE7359513853}" destId="{FAA7AE0E-FCC6-4650-BF54-381AC9DBB79B}" srcOrd="0" destOrd="0" presId="urn:microsoft.com/office/officeart/2018/5/layout/IconLeafLabelList"/>
    <dgm:cxn modelId="{D6F67829-D697-4ABA-A478-E3BC69AC6475}" type="presParOf" srcId="{9E14457B-D49D-498A-9A67-CE7359513853}" destId="{68E8E4BA-2616-4F39-87B8-83659166FC26}" srcOrd="1" destOrd="0" presId="urn:microsoft.com/office/officeart/2018/5/layout/IconLeafLabelList"/>
    <dgm:cxn modelId="{9F9B0828-74E8-4717-813C-4710742161B5}" type="presParOf" srcId="{9E14457B-D49D-498A-9A67-CE7359513853}" destId="{FE9C35CE-BE94-40CF-B57A-AE76B3ED12D6}" srcOrd="2" destOrd="0" presId="urn:microsoft.com/office/officeart/2018/5/layout/IconLeafLabelList"/>
    <dgm:cxn modelId="{B3C3D1AB-5D94-4237-8F8A-0206BDCA7CC6}" type="presParOf" srcId="{9E14457B-D49D-498A-9A67-CE7359513853}" destId="{CE8A6381-581E-4128-8D54-CA4AE1F94172}" srcOrd="3" destOrd="0" presId="urn:microsoft.com/office/officeart/2018/5/layout/IconLeafLabelList"/>
    <dgm:cxn modelId="{4651406E-4F35-420B-9AA2-6D87669208D5}" type="presParOf" srcId="{A0893625-96DC-4E8E-A12E-78FE6BA1D706}" destId="{D6BEBA78-A109-4A46-B343-0B92241F3078}" srcOrd="1" destOrd="0" presId="urn:microsoft.com/office/officeart/2018/5/layout/IconLeafLabelList"/>
    <dgm:cxn modelId="{D55BB5FA-9A60-4763-A158-9540E23F1506}" type="presParOf" srcId="{A0893625-96DC-4E8E-A12E-78FE6BA1D706}" destId="{1792F681-9960-4EC6-A2EF-A01799DBA433}" srcOrd="2" destOrd="0" presId="urn:microsoft.com/office/officeart/2018/5/layout/IconLeafLabelList"/>
    <dgm:cxn modelId="{1FB190DF-1D7D-4B8A-912E-8FD95D99129E}" type="presParOf" srcId="{1792F681-9960-4EC6-A2EF-A01799DBA433}" destId="{D866F4BA-4B79-4582-9318-E58AA739D7A8}" srcOrd="0" destOrd="0" presId="urn:microsoft.com/office/officeart/2018/5/layout/IconLeafLabelList"/>
    <dgm:cxn modelId="{27CE748B-1FA3-4755-A055-03FAA69FD28B}" type="presParOf" srcId="{1792F681-9960-4EC6-A2EF-A01799DBA433}" destId="{F22CA120-B4C5-435A-86AA-353C4DD9759D}" srcOrd="1" destOrd="0" presId="urn:microsoft.com/office/officeart/2018/5/layout/IconLeafLabelList"/>
    <dgm:cxn modelId="{4CAF7BCC-51A8-422A-BA89-CED75FA4EAEC}" type="presParOf" srcId="{1792F681-9960-4EC6-A2EF-A01799DBA433}" destId="{339DC576-A68A-42AF-8FD8-E5BBB09872DC}" srcOrd="2" destOrd="0" presId="urn:microsoft.com/office/officeart/2018/5/layout/IconLeafLabelList"/>
    <dgm:cxn modelId="{B7B602AD-6634-4C1A-97FE-A5F332012E5D}" type="presParOf" srcId="{1792F681-9960-4EC6-A2EF-A01799DBA433}" destId="{B069BEB9-CA79-4D28-B793-377461F2D03D}" srcOrd="3" destOrd="0" presId="urn:microsoft.com/office/officeart/2018/5/layout/IconLeafLabelList"/>
    <dgm:cxn modelId="{487A7C86-C350-461C-B62D-3C3A60B45CF7}" type="presParOf" srcId="{A0893625-96DC-4E8E-A12E-78FE6BA1D706}" destId="{8F7839CB-2171-4410-B202-54341D74D1B9}" srcOrd="3" destOrd="0" presId="urn:microsoft.com/office/officeart/2018/5/layout/IconLeafLabelList"/>
    <dgm:cxn modelId="{2C394130-AEE4-4B6C-8537-39B2863A1467}" type="presParOf" srcId="{A0893625-96DC-4E8E-A12E-78FE6BA1D706}" destId="{A75D2287-7DEA-4175-8E1D-02571548A899}" srcOrd="4" destOrd="0" presId="urn:microsoft.com/office/officeart/2018/5/layout/IconLeafLabelList"/>
    <dgm:cxn modelId="{EE13DF0B-673B-4FEE-9E74-47DD8EF1A3AD}" type="presParOf" srcId="{A75D2287-7DEA-4175-8E1D-02571548A899}" destId="{D420AA65-CDE7-47E0-BD05-9186E6B7EB89}" srcOrd="0" destOrd="0" presId="urn:microsoft.com/office/officeart/2018/5/layout/IconLeafLabelList"/>
    <dgm:cxn modelId="{173C1415-AD02-4F11-A9CC-E5AE9BAD2795}" type="presParOf" srcId="{A75D2287-7DEA-4175-8E1D-02571548A899}" destId="{C1B387CD-636C-4E7B-A8B8-05D0A636539D}" srcOrd="1" destOrd="0" presId="urn:microsoft.com/office/officeart/2018/5/layout/IconLeafLabelList"/>
    <dgm:cxn modelId="{D6EDE116-2993-47AD-AEFA-83A95A407C0B}" type="presParOf" srcId="{A75D2287-7DEA-4175-8E1D-02571548A899}" destId="{A71CED6A-F091-47AC-ADBE-6CDC696D5416}" srcOrd="2" destOrd="0" presId="urn:microsoft.com/office/officeart/2018/5/layout/IconLeafLabelList"/>
    <dgm:cxn modelId="{BB124FEC-FD54-4E58-B056-52DB7984ABDD}" type="presParOf" srcId="{A75D2287-7DEA-4175-8E1D-02571548A899}" destId="{E75FCB56-4650-4C95-AFC2-CB6686BCB2E1}" srcOrd="3" destOrd="0" presId="urn:microsoft.com/office/officeart/2018/5/layout/IconLeafLabelList"/>
    <dgm:cxn modelId="{B36D3362-B8F8-4EC5-9D2E-29B8ACD3E16C}" type="presParOf" srcId="{A0893625-96DC-4E8E-A12E-78FE6BA1D706}" destId="{C63C669A-68A2-4A20-9349-B1E656D831F2}" srcOrd="5" destOrd="0" presId="urn:microsoft.com/office/officeart/2018/5/layout/IconLeafLabelList"/>
    <dgm:cxn modelId="{9FF4C50E-1A9E-49F7-B35D-07B36B741859}" type="presParOf" srcId="{A0893625-96DC-4E8E-A12E-78FE6BA1D706}" destId="{70F120DA-5387-4B73-900C-468C1875BB47}" srcOrd="6" destOrd="0" presId="urn:microsoft.com/office/officeart/2018/5/layout/IconLeafLabelList"/>
    <dgm:cxn modelId="{37DF6F1C-873A-4BB5-A92D-98E647C6BFB4}" type="presParOf" srcId="{70F120DA-5387-4B73-900C-468C1875BB47}" destId="{8246830E-0089-4654-813B-E05574EBAC2F}" srcOrd="0" destOrd="0" presId="urn:microsoft.com/office/officeart/2018/5/layout/IconLeafLabelList"/>
    <dgm:cxn modelId="{635B17C9-1882-4709-9241-14BB0F7EC233}" type="presParOf" srcId="{70F120DA-5387-4B73-900C-468C1875BB47}" destId="{25F6D20C-0963-4649-B8AB-4764D51C7650}" srcOrd="1" destOrd="0" presId="urn:microsoft.com/office/officeart/2018/5/layout/IconLeafLabelList"/>
    <dgm:cxn modelId="{3A1C34A0-576E-4375-972F-B6438C8B886F}" type="presParOf" srcId="{70F120DA-5387-4B73-900C-468C1875BB47}" destId="{00C08ECE-01DA-4FD1-AC05-38ACACC7EDE6}" srcOrd="2" destOrd="0" presId="urn:microsoft.com/office/officeart/2018/5/layout/IconLeafLabelList"/>
    <dgm:cxn modelId="{520CD12E-FDEB-4260-997D-E7BE3885E168}" type="presParOf" srcId="{70F120DA-5387-4B73-900C-468C1875BB47}" destId="{481856B0-A37A-4BB5-9AD9-7992F480B4C7}" srcOrd="3" destOrd="0" presId="urn:microsoft.com/office/officeart/2018/5/layout/IconLeafLabelList"/>
    <dgm:cxn modelId="{9FD86348-E37B-411D-9521-B5194D3F5DAD}" type="presParOf" srcId="{A0893625-96DC-4E8E-A12E-78FE6BA1D706}" destId="{B135D24F-B244-4A1F-8C93-D0E2D00AC55E}" srcOrd="7" destOrd="0" presId="urn:microsoft.com/office/officeart/2018/5/layout/IconLeafLabelList"/>
    <dgm:cxn modelId="{7FC084F1-3163-4163-A449-F4997A998FAB}" type="presParOf" srcId="{A0893625-96DC-4E8E-A12E-78FE6BA1D706}" destId="{259269CD-1B20-4473-A7DB-D9276002434F}" srcOrd="8" destOrd="0" presId="urn:microsoft.com/office/officeart/2018/5/layout/IconLeafLabelList"/>
    <dgm:cxn modelId="{82CF4E5F-6342-4A4B-9CB3-6A52B9A701ED}" type="presParOf" srcId="{259269CD-1B20-4473-A7DB-D9276002434F}" destId="{372A1BFE-4EDB-421C-A337-9344F3D742A8}" srcOrd="0" destOrd="0" presId="urn:microsoft.com/office/officeart/2018/5/layout/IconLeafLabelList"/>
    <dgm:cxn modelId="{4E3E56BF-04D2-46DA-A903-8A2548C15308}" type="presParOf" srcId="{259269CD-1B20-4473-A7DB-D9276002434F}" destId="{FDAAD44F-C84B-4A03-B24E-817E33AE9F19}" srcOrd="1" destOrd="0" presId="urn:microsoft.com/office/officeart/2018/5/layout/IconLeafLabelList"/>
    <dgm:cxn modelId="{9BF38798-7708-44C4-A2F0-9DEBCDABE6A6}" type="presParOf" srcId="{259269CD-1B20-4473-A7DB-D9276002434F}" destId="{13246422-C566-4038-923E-13FDA1650CD1}" srcOrd="2" destOrd="0" presId="urn:microsoft.com/office/officeart/2018/5/layout/IconLeafLabelList"/>
    <dgm:cxn modelId="{6CD745C3-DF14-40EE-A73C-AE2C440EEC11}" type="presParOf" srcId="{259269CD-1B20-4473-A7DB-D9276002434F}" destId="{FA31A51C-3D82-4A72-8AE2-E0284D8AFAEA}" srcOrd="3" destOrd="0" presId="urn:microsoft.com/office/officeart/2018/5/layout/IconLeafLabelList"/>
    <dgm:cxn modelId="{1BFF326D-0BB3-4CDE-8C35-EC99A87A325B}" type="presParOf" srcId="{A0893625-96DC-4E8E-A12E-78FE6BA1D706}" destId="{4DF0EA80-34E0-472B-9567-CEC03D3A0902}" srcOrd="9" destOrd="0" presId="urn:microsoft.com/office/officeart/2018/5/layout/IconLeafLabelList"/>
    <dgm:cxn modelId="{22A0A905-A4EC-440F-B7F3-F9EC07E078E2}" type="presParOf" srcId="{A0893625-96DC-4E8E-A12E-78FE6BA1D706}" destId="{BD2D7F4A-3FFA-44A7-80F7-F3B7DC3A0716}" srcOrd="10" destOrd="0" presId="urn:microsoft.com/office/officeart/2018/5/layout/IconLeafLabelList"/>
    <dgm:cxn modelId="{A6595E1B-CC99-4664-9146-58FB92F2034E}" type="presParOf" srcId="{BD2D7F4A-3FFA-44A7-80F7-F3B7DC3A0716}" destId="{110F44A7-830B-44BA-A929-F7673F9F60F6}" srcOrd="0" destOrd="0" presId="urn:microsoft.com/office/officeart/2018/5/layout/IconLeafLabelList"/>
    <dgm:cxn modelId="{59C483F5-267B-4209-AF21-EEE191A1F68B}" type="presParOf" srcId="{BD2D7F4A-3FFA-44A7-80F7-F3B7DC3A0716}" destId="{45F522E9-69A1-44B1-948D-C86B10721187}" srcOrd="1" destOrd="0" presId="urn:microsoft.com/office/officeart/2018/5/layout/IconLeafLabelList"/>
    <dgm:cxn modelId="{2045D782-6D80-4AEB-8C0F-7F38DCE9F428}" type="presParOf" srcId="{BD2D7F4A-3FFA-44A7-80F7-F3B7DC3A0716}" destId="{427AB003-85AA-43F6-B86F-B4C631E910EB}" srcOrd="2" destOrd="0" presId="urn:microsoft.com/office/officeart/2018/5/layout/IconLeafLabelList"/>
    <dgm:cxn modelId="{062405A7-4426-4550-B98C-FC60A58B3EAF}" type="presParOf" srcId="{BD2D7F4A-3FFA-44A7-80F7-F3B7DC3A0716}" destId="{DA645DEC-FC05-4B98-8F80-AF32ADE19BE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A2CB0E-0DFB-4898-B09B-8F8B600FCCF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4DB351A8-CF7E-4721-BA1C-BDF999F8B5D7}">
      <dgm:prSet/>
      <dgm:spPr/>
      <dgm:t>
        <a:bodyPr/>
        <a:lstStyle/>
        <a:p>
          <a:r>
            <a:rPr lang="en-US" b="1"/>
            <a:t>Easy Enablement &amp; Integration</a:t>
          </a:r>
          <a:endParaRPr lang="en-US"/>
        </a:p>
      </dgm:t>
    </dgm:pt>
    <dgm:pt modelId="{FF974BF5-404D-4CE6-A5F5-0045C6EB9A61}" type="parTrans" cxnId="{2558A3ED-CCD3-49FC-9968-598E53A934B7}">
      <dgm:prSet/>
      <dgm:spPr/>
      <dgm:t>
        <a:bodyPr/>
        <a:lstStyle/>
        <a:p>
          <a:endParaRPr lang="en-US"/>
        </a:p>
      </dgm:t>
    </dgm:pt>
    <dgm:pt modelId="{FD367920-5435-4BD6-ADF0-9776FD54A30C}" type="sibTrans" cxnId="{2558A3ED-CCD3-49FC-9968-598E53A934B7}">
      <dgm:prSet/>
      <dgm:spPr/>
      <dgm:t>
        <a:bodyPr/>
        <a:lstStyle/>
        <a:p>
          <a:endParaRPr lang="en-US"/>
        </a:p>
      </dgm:t>
    </dgm:pt>
    <dgm:pt modelId="{31CBAD6B-50D2-4BD2-ACFE-003EEE4E2311}">
      <dgm:prSet/>
      <dgm:spPr/>
      <dgm:t>
        <a:bodyPr/>
        <a:lstStyle/>
        <a:p>
          <a:r>
            <a:rPr lang="en-US" b="1"/>
            <a:t>No Development / No Code Required</a:t>
          </a:r>
          <a:endParaRPr lang="en-US"/>
        </a:p>
      </dgm:t>
    </dgm:pt>
    <dgm:pt modelId="{823E0515-53D4-4EA5-A78B-FC13B589E01C}" type="parTrans" cxnId="{66BCCB12-67A3-428E-9A2D-0A15F6DB1166}">
      <dgm:prSet/>
      <dgm:spPr/>
      <dgm:t>
        <a:bodyPr/>
        <a:lstStyle/>
        <a:p>
          <a:endParaRPr lang="en-US"/>
        </a:p>
      </dgm:t>
    </dgm:pt>
    <dgm:pt modelId="{DFAEE99D-7F90-4F2A-9232-110317CF3AA0}" type="sibTrans" cxnId="{66BCCB12-67A3-428E-9A2D-0A15F6DB1166}">
      <dgm:prSet/>
      <dgm:spPr/>
      <dgm:t>
        <a:bodyPr/>
        <a:lstStyle/>
        <a:p>
          <a:endParaRPr lang="en-US"/>
        </a:p>
      </dgm:t>
    </dgm:pt>
    <dgm:pt modelId="{2173F547-830E-4887-A8D4-523CB054322F}">
      <dgm:prSet/>
      <dgm:spPr/>
      <dgm:t>
        <a:bodyPr/>
        <a:lstStyle/>
        <a:p>
          <a:r>
            <a:rPr lang="en-US" b="1"/>
            <a:t>Customer Self-Service Activation</a:t>
          </a:r>
          <a:endParaRPr lang="en-US"/>
        </a:p>
      </dgm:t>
    </dgm:pt>
    <dgm:pt modelId="{8EC6F2B9-3C1A-4890-BDB4-50ABEB9C4CC0}" type="parTrans" cxnId="{890033AE-5E69-4F97-8EBE-CB6428AC8B81}">
      <dgm:prSet/>
      <dgm:spPr/>
      <dgm:t>
        <a:bodyPr/>
        <a:lstStyle/>
        <a:p>
          <a:endParaRPr lang="en-US"/>
        </a:p>
      </dgm:t>
    </dgm:pt>
    <dgm:pt modelId="{2C3A2541-F35C-4A96-B916-534E8EF26651}" type="sibTrans" cxnId="{890033AE-5E69-4F97-8EBE-CB6428AC8B81}">
      <dgm:prSet/>
      <dgm:spPr/>
      <dgm:t>
        <a:bodyPr/>
        <a:lstStyle/>
        <a:p>
          <a:endParaRPr lang="en-US"/>
        </a:p>
      </dgm:t>
    </dgm:pt>
    <dgm:pt modelId="{718205D1-AF99-4E1F-AB9B-3A2F59F9E0F1}">
      <dgm:prSet/>
      <dgm:spPr/>
      <dgm:t>
        <a:bodyPr/>
        <a:lstStyle/>
        <a:p>
          <a:r>
            <a:rPr lang="en-US" b="1"/>
            <a:t>Enhances User Experience</a:t>
          </a:r>
          <a:endParaRPr lang="en-US"/>
        </a:p>
      </dgm:t>
    </dgm:pt>
    <dgm:pt modelId="{819D1712-BEB3-461A-A6B6-0FF35463DE28}" type="parTrans" cxnId="{32D7D1BB-8876-4442-B595-7DD6487BAAC1}">
      <dgm:prSet/>
      <dgm:spPr/>
      <dgm:t>
        <a:bodyPr/>
        <a:lstStyle/>
        <a:p>
          <a:endParaRPr lang="en-US"/>
        </a:p>
      </dgm:t>
    </dgm:pt>
    <dgm:pt modelId="{29507A29-ED9B-4D16-B355-F67120A165C9}" type="sibTrans" cxnId="{32D7D1BB-8876-4442-B595-7DD6487BAAC1}">
      <dgm:prSet/>
      <dgm:spPr/>
      <dgm:t>
        <a:bodyPr/>
        <a:lstStyle/>
        <a:p>
          <a:endParaRPr lang="en-US"/>
        </a:p>
      </dgm:t>
    </dgm:pt>
    <dgm:pt modelId="{0902FA42-D949-41E9-8234-74D2683F7AF2}">
      <dgm:prSet/>
      <dgm:spPr/>
      <dgm:t>
        <a:bodyPr/>
        <a:lstStyle/>
        <a:p>
          <a:r>
            <a:rPr lang="en-US" b="1"/>
            <a:t>Improves Scalability of Any Internet Facing Service</a:t>
          </a:r>
          <a:endParaRPr lang="en-US"/>
        </a:p>
      </dgm:t>
    </dgm:pt>
    <dgm:pt modelId="{A58663F9-D402-4D57-962C-03F9F5C0A2CE}" type="parTrans" cxnId="{968208BB-8A19-4ED9-A854-954F73274C90}">
      <dgm:prSet/>
      <dgm:spPr/>
      <dgm:t>
        <a:bodyPr/>
        <a:lstStyle/>
        <a:p>
          <a:endParaRPr lang="en-US"/>
        </a:p>
      </dgm:t>
    </dgm:pt>
    <dgm:pt modelId="{D2193F2E-3C76-4821-A24C-F1351DD4348F}" type="sibTrans" cxnId="{968208BB-8A19-4ED9-A854-954F73274C90}">
      <dgm:prSet/>
      <dgm:spPr/>
      <dgm:t>
        <a:bodyPr/>
        <a:lstStyle/>
        <a:p>
          <a:endParaRPr lang="en-US"/>
        </a:p>
      </dgm:t>
    </dgm:pt>
    <dgm:pt modelId="{653A27B0-FE7F-4446-8D47-A3AD03F49B3E}">
      <dgm:prSet/>
      <dgm:spPr/>
      <dgm:t>
        <a:bodyPr/>
        <a:lstStyle/>
        <a:p>
          <a:r>
            <a:rPr lang="en-US" b="1"/>
            <a:t>Automatic Scaling, Increased Usage Increased Consumption</a:t>
          </a:r>
          <a:endParaRPr lang="en-US"/>
        </a:p>
      </dgm:t>
    </dgm:pt>
    <dgm:pt modelId="{146AA876-CD16-47C2-826A-2804AB877961}" type="parTrans" cxnId="{E3724FE6-40A9-4790-8055-120A05B87ABC}">
      <dgm:prSet/>
      <dgm:spPr/>
      <dgm:t>
        <a:bodyPr/>
        <a:lstStyle/>
        <a:p>
          <a:endParaRPr lang="en-US"/>
        </a:p>
      </dgm:t>
    </dgm:pt>
    <dgm:pt modelId="{D9BFE048-0341-4C4B-A0D8-F5DFB1E8162D}" type="sibTrans" cxnId="{E3724FE6-40A9-4790-8055-120A05B87ABC}">
      <dgm:prSet/>
      <dgm:spPr/>
      <dgm:t>
        <a:bodyPr/>
        <a:lstStyle/>
        <a:p>
          <a:endParaRPr lang="en-US"/>
        </a:p>
      </dgm:t>
    </dgm:pt>
    <dgm:pt modelId="{F3516C50-866C-42B5-A391-55C972302334}" type="pres">
      <dgm:prSet presAssocID="{5AA2CB0E-0DFB-4898-B09B-8F8B600FCCF2}" presName="root" presStyleCnt="0">
        <dgm:presLayoutVars>
          <dgm:dir/>
          <dgm:resizeHandles val="exact"/>
        </dgm:presLayoutVars>
      </dgm:prSet>
      <dgm:spPr/>
    </dgm:pt>
    <dgm:pt modelId="{88C8E67F-374D-4717-8B29-6CE9C47030E1}" type="pres">
      <dgm:prSet presAssocID="{4DB351A8-CF7E-4721-BA1C-BDF999F8B5D7}" presName="compNode" presStyleCnt="0"/>
      <dgm:spPr/>
    </dgm:pt>
    <dgm:pt modelId="{6C017E73-BD0E-4340-B4B0-5DA102AD2187}" type="pres">
      <dgm:prSet presAssocID="{4DB351A8-CF7E-4721-BA1C-BDF999F8B5D7}" presName="bgRect" presStyleLbl="bgShp" presStyleIdx="0" presStyleCnt="6"/>
      <dgm:spPr/>
    </dgm:pt>
    <dgm:pt modelId="{A68351CB-BB7F-4892-AC8A-B3E740D21032}" type="pres">
      <dgm:prSet presAssocID="{4DB351A8-CF7E-4721-BA1C-BDF999F8B5D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rench"/>
        </a:ext>
      </dgm:extLst>
    </dgm:pt>
    <dgm:pt modelId="{A54B153C-14E6-4B68-858C-17B820522065}" type="pres">
      <dgm:prSet presAssocID="{4DB351A8-CF7E-4721-BA1C-BDF999F8B5D7}" presName="spaceRect" presStyleCnt="0"/>
      <dgm:spPr/>
    </dgm:pt>
    <dgm:pt modelId="{9D476E54-3355-4F23-ADBA-2E63F48911A6}" type="pres">
      <dgm:prSet presAssocID="{4DB351A8-CF7E-4721-BA1C-BDF999F8B5D7}" presName="parTx" presStyleLbl="revTx" presStyleIdx="0" presStyleCnt="6">
        <dgm:presLayoutVars>
          <dgm:chMax val="0"/>
          <dgm:chPref val="0"/>
        </dgm:presLayoutVars>
      </dgm:prSet>
      <dgm:spPr/>
    </dgm:pt>
    <dgm:pt modelId="{900E10C6-A1ED-4C90-BC51-7572897FDF94}" type="pres">
      <dgm:prSet presAssocID="{FD367920-5435-4BD6-ADF0-9776FD54A30C}" presName="sibTrans" presStyleCnt="0"/>
      <dgm:spPr/>
    </dgm:pt>
    <dgm:pt modelId="{CA11377D-4DB6-4C82-ADFB-5378849105AF}" type="pres">
      <dgm:prSet presAssocID="{31CBAD6B-50D2-4BD2-ACFE-003EEE4E2311}" presName="compNode" presStyleCnt="0"/>
      <dgm:spPr/>
    </dgm:pt>
    <dgm:pt modelId="{DF37FC63-DD79-4B07-B4D8-BC5D8E618503}" type="pres">
      <dgm:prSet presAssocID="{31CBAD6B-50D2-4BD2-ACFE-003EEE4E2311}" presName="bgRect" presStyleLbl="bgShp" presStyleIdx="1" presStyleCnt="6"/>
      <dgm:spPr/>
    </dgm:pt>
    <dgm:pt modelId="{A8505828-8E45-436D-919D-373CC4286399}" type="pres">
      <dgm:prSet presAssocID="{31CBAD6B-50D2-4BD2-ACFE-003EEE4E23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247CDEE8-2121-4566-9E1C-E5C201F05C6F}" type="pres">
      <dgm:prSet presAssocID="{31CBAD6B-50D2-4BD2-ACFE-003EEE4E2311}" presName="spaceRect" presStyleCnt="0"/>
      <dgm:spPr/>
    </dgm:pt>
    <dgm:pt modelId="{7B0E5DD9-61DB-43B3-92F2-66C5A6E2548B}" type="pres">
      <dgm:prSet presAssocID="{31CBAD6B-50D2-4BD2-ACFE-003EEE4E2311}" presName="parTx" presStyleLbl="revTx" presStyleIdx="1" presStyleCnt="6">
        <dgm:presLayoutVars>
          <dgm:chMax val="0"/>
          <dgm:chPref val="0"/>
        </dgm:presLayoutVars>
      </dgm:prSet>
      <dgm:spPr/>
    </dgm:pt>
    <dgm:pt modelId="{BA4D301C-9CF6-42DD-8C15-B2E8FF29BF1F}" type="pres">
      <dgm:prSet presAssocID="{DFAEE99D-7F90-4F2A-9232-110317CF3AA0}" presName="sibTrans" presStyleCnt="0"/>
      <dgm:spPr/>
    </dgm:pt>
    <dgm:pt modelId="{22786C3E-06E4-462E-8319-A174CA3695EC}" type="pres">
      <dgm:prSet presAssocID="{2173F547-830E-4887-A8D4-523CB054322F}" presName="compNode" presStyleCnt="0"/>
      <dgm:spPr/>
    </dgm:pt>
    <dgm:pt modelId="{3F7BA49E-72A5-4BA7-B812-CC99F6515E5E}" type="pres">
      <dgm:prSet presAssocID="{2173F547-830E-4887-A8D4-523CB054322F}" presName="bgRect" presStyleLbl="bgShp" presStyleIdx="2" presStyleCnt="6"/>
      <dgm:spPr/>
    </dgm:pt>
    <dgm:pt modelId="{381A4A83-1860-4C32-A528-F69593196B22}" type="pres">
      <dgm:prSet presAssocID="{2173F547-830E-4887-A8D4-523CB054322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inning Face with Solid Fill"/>
        </a:ext>
      </dgm:extLst>
    </dgm:pt>
    <dgm:pt modelId="{78285474-D5EE-4C57-A6AF-8A970FCF668F}" type="pres">
      <dgm:prSet presAssocID="{2173F547-830E-4887-A8D4-523CB054322F}" presName="spaceRect" presStyleCnt="0"/>
      <dgm:spPr/>
    </dgm:pt>
    <dgm:pt modelId="{F84FEE2F-0461-4FA8-AFBF-B7BA0294D00D}" type="pres">
      <dgm:prSet presAssocID="{2173F547-830E-4887-A8D4-523CB054322F}" presName="parTx" presStyleLbl="revTx" presStyleIdx="2" presStyleCnt="6">
        <dgm:presLayoutVars>
          <dgm:chMax val="0"/>
          <dgm:chPref val="0"/>
        </dgm:presLayoutVars>
      </dgm:prSet>
      <dgm:spPr/>
    </dgm:pt>
    <dgm:pt modelId="{D2301E10-260D-432B-A75D-4AF92E32E3AF}" type="pres">
      <dgm:prSet presAssocID="{2C3A2541-F35C-4A96-B916-534E8EF26651}" presName="sibTrans" presStyleCnt="0"/>
      <dgm:spPr/>
    </dgm:pt>
    <dgm:pt modelId="{77E3C172-FA61-4E7D-A4C3-2CFFE8DBF1F7}" type="pres">
      <dgm:prSet presAssocID="{718205D1-AF99-4E1F-AB9B-3A2F59F9E0F1}" presName="compNode" presStyleCnt="0"/>
      <dgm:spPr/>
    </dgm:pt>
    <dgm:pt modelId="{F854B48F-E489-43A6-AF61-44710CA2F146}" type="pres">
      <dgm:prSet presAssocID="{718205D1-AF99-4E1F-AB9B-3A2F59F9E0F1}" presName="bgRect" presStyleLbl="bgShp" presStyleIdx="3" presStyleCnt="6"/>
      <dgm:spPr/>
    </dgm:pt>
    <dgm:pt modelId="{5C2F5964-40DB-47C1-A4E6-D185360B8554}" type="pres">
      <dgm:prSet presAssocID="{718205D1-AF99-4E1F-AB9B-3A2F59F9E0F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n"/>
        </a:ext>
      </dgm:extLst>
    </dgm:pt>
    <dgm:pt modelId="{DC45076A-607F-467F-AF6E-C3C44FF1541D}" type="pres">
      <dgm:prSet presAssocID="{718205D1-AF99-4E1F-AB9B-3A2F59F9E0F1}" presName="spaceRect" presStyleCnt="0"/>
      <dgm:spPr/>
    </dgm:pt>
    <dgm:pt modelId="{5FC059A5-38B0-4A62-8C7A-F3937D0787B4}" type="pres">
      <dgm:prSet presAssocID="{718205D1-AF99-4E1F-AB9B-3A2F59F9E0F1}" presName="parTx" presStyleLbl="revTx" presStyleIdx="3" presStyleCnt="6">
        <dgm:presLayoutVars>
          <dgm:chMax val="0"/>
          <dgm:chPref val="0"/>
        </dgm:presLayoutVars>
      </dgm:prSet>
      <dgm:spPr/>
    </dgm:pt>
    <dgm:pt modelId="{297FC64A-D996-4719-8570-2CD7508C5239}" type="pres">
      <dgm:prSet presAssocID="{29507A29-ED9B-4D16-B355-F67120A165C9}" presName="sibTrans" presStyleCnt="0"/>
      <dgm:spPr/>
    </dgm:pt>
    <dgm:pt modelId="{1EC4B22D-B3BB-4A67-8083-5C5F9ED5E948}" type="pres">
      <dgm:prSet presAssocID="{0902FA42-D949-41E9-8234-74D2683F7AF2}" presName="compNode" presStyleCnt="0"/>
      <dgm:spPr/>
    </dgm:pt>
    <dgm:pt modelId="{44ADEE06-9E83-4737-B23B-23E8D743507F}" type="pres">
      <dgm:prSet presAssocID="{0902FA42-D949-41E9-8234-74D2683F7AF2}" presName="bgRect" presStyleLbl="bgShp" presStyleIdx="4" presStyleCnt="6"/>
      <dgm:spPr/>
    </dgm:pt>
    <dgm:pt modelId="{1C9A939A-8DC9-4DBA-9CAE-705530519A30}" type="pres">
      <dgm:prSet presAssocID="{0902FA42-D949-41E9-8234-74D2683F7AF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8B09761-A98E-4AAA-A9A2-8DEF6CC9B3F7}" type="pres">
      <dgm:prSet presAssocID="{0902FA42-D949-41E9-8234-74D2683F7AF2}" presName="spaceRect" presStyleCnt="0"/>
      <dgm:spPr/>
    </dgm:pt>
    <dgm:pt modelId="{D62E8478-1C96-4A44-BF3B-E2FB940DCD57}" type="pres">
      <dgm:prSet presAssocID="{0902FA42-D949-41E9-8234-74D2683F7AF2}" presName="parTx" presStyleLbl="revTx" presStyleIdx="4" presStyleCnt="6">
        <dgm:presLayoutVars>
          <dgm:chMax val="0"/>
          <dgm:chPref val="0"/>
        </dgm:presLayoutVars>
      </dgm:prSet>
      <dgm:spPr/>
    </dgm:pt>
    <dgm:pt modelId="{533E1FDE-8C07-4F66-AC91-C03381F0011A}" type="pres">
      <dgm:prSet presAssocID="{D2193F2E-3C76-4821-A24C-F1351DD4348F}" presName="sibTrans" presStyleCnt="0"/>
      <dgm:spPr/>
    </dgm:pt>
    <dgm:pt modelId="{85F1F8A7-8E03-4657-BCC2-F75F51491AB0}" type="pres">
      <dgm:prSet presAssocID="{653A27B0-FE7F-4446-8D47-A3AD03F49B3E}" presName="compNode" presStyleCnt="0"/>
      <dgm:spPr/>
    </dgm:pt>
    <dgm:pt modelId="{DF4E682E-761C-4703-B852-6887E148CE24}" type="pres">
      <dgm:prSet presAssocID="{653A27B0-FE7F-4446-8D47-A3AD03F49B3E}" presName="bgRect" presStyleLbl="bgShp" presStyleIdx="5" presStyleCnt="6"/>
      <dgm:spPr/>
    </dgm:pt>
    <dgm:pt modelId="{CC135E0B-B4B5-4D89-BC38-C6C553E20961}" type="pres">
      <dgm:prSet presAssocID="{653A27B0-FE7F-4446-8D47-A3AD03F49B3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st"/>
        </a:ext>
      </dgm:extLst>
    </dgm:pt>
    <dgm:pt modelId="{DEF49865-B126-4E79-9A0E-B59A7ABA1193}" type="pres">
      <dgm:prSet presAssocID="{653A27B0-FE7F-4446-8D47-A3AD03F49B3E}" presName="spaceRect" presStyleCnt="0"/>
      <dgm:spPr/>
    </dgm:pt>
    <dgm:pt modelId="{2E585B37-1574-4212-AB35-4C8779CF1510}" type="pres">
      <dgm:prSet presAssocID="{653A27B0-FE7F-4446-8D47-A3AD03F49B3E}" presName="parTx" presStyleLbl="revTx" presStyleIdx="5" presStyleCnt="6">
        <dgm:presLayoutVars>
          <dgm:chMax val="0"/>
          <dgm:chPref val="0"/>
        </dgm:presLayoutVars>
      </dgm:prSet>
      <dgm:spPr/>
    </dgm:pt>
  </dgm:ptLst>
  <dgm:cxnLst>
    <dgm:cxn modelId="{66BCCB12-67A3-428E-9A2D-0A15F6DB1166}" srcId="{5AA2CB0E-0DFB-4898-B09B-8F8B600FCCF2}" destId="{31CBAD6B-50D2-4BD2-ACFE-003EEE4E2311}" srcOrd="1" destOrd="0" parTransId="{823E0515-53D4-4EA5-A78B-FC13B589E01C}" sibTransId="{DFAEE99D-7F90-4F2A-9232-110317CF3AA0}"/>
    <dgm:cxn modelId="{A800EB18-B6E8-4693-AFBC-01D1AEBDE92A}" type="presOf" srcId="{5AA2CB0E-0DFB-4898-B09B-8F8B600FCCF2}" destId="{F3516C50-866C-42B5-A391-55C972302334}" srcOrd="0" destOrd="0" presId="urn:microsoft.com/office/officeart/2018/2/layout/IconVerticalSolidList"/>
    <dgm:cxn modelId="{439FE621-5CCB-4186-92EE-B52132741632}" type="presOf" srcId="{2173F547-830E-4887-A8D4-523CB054322F}" destId="{F84FEE2F-0461-4FA8-AFBF-B7BA0294D00D}" srcOrd="0" destOrd="0" presId="urn:microsoft.com/office/officeart/2018/2/layout/IconVerticalSolidList"/>
    <dgm:cxn modelId="{E46B5225-0650-459A-9D73-F969165CD362}" type="presOf" srcId="{653A27B0-FE7F-4446-8D47-A3AD03F49B3E}" destId="{2E585B37-1574-4212-AB35-4C8779CF1510}" srcOrd="0" destOrd="0" presId="urn:microsoft.com/office/officeart/2018/2/layout/IconVerticalSolidList"/>
    <dgm:cxn modelId="{A842B979-4AF5-4EED-BF70-228F770B52E4}" type="presOf" srcId="{718205D1-AF99-4E1F-AB9B-3A2F59F9E0F1}" destId="{5FC059A5-38B0-4A62-8C7A-F3937D0787B4}" srcOrd="0" destOrd="0" presId="urn:microsoft.com/office/officeart/2018/2/layout/IconVerticalSolidList"/>
    <dgm:cxn modelId="{890033AE-5E69-4F97-8EBE-CB6428AC8B81}" srcId="{5AA2CB0E-0DFB-4898-B09B-8F8B600FCCF2}" destId="{2173F547-830E-4887-A8D4-523CB054322F}" srcOrd="2" destOrd="0" parTransId="{8EC6F2B9-3C1A-4890-BDB4-50ABEB9C4CC0}" sibTransId="{2C3A2541-F35C-4A96-B916-534E8EF26651}"/>
    <dgm:cxn modelId="{968208BB-8A19-4ED9-A854-954F73274C90}" srcId="{5AA2CB0E-0DFB-4898-B09B-8F8B600FCCF2}" destId="{0902FA42-D949-41E9-8234-74D2683F7AF2}" srcOrd="4" destOrd="0" parTransId="{A58663F9-D402-4D57-962C-03F9F5C0A2CE}" sibTransId="{D2193F2E-3C76-4821-A24C-F1351DD4348F}"/>
    <dgm:cxn modelId="{32D7D1BB-8876-4442-B595-7DD6487BAAC1}" srcId="{5AA2CB0E-0DFB-4898-B09B-8F8B600FCCF2}" destId="{718205D1-AF99-4E1F-AB9B-3A2F59F9E0F1}" srcOrd="3" destOrd="0" parTransId="{819D1712-BEB3-461A-A6B6-0FF35463DE28}" sibTransId="{29507A29-ED9B-4D16-B355-F67120A165C9}"/>
    <dgm:cxn modelId="{6B9E8FD9-FA96-4DCC-8367-4FD379AA2B4D}" type="presOf" srcId="{31CBAD6B-50D2-4BD2-ACFE-003EEE4E2311}" destId="{7B0E5DD9-61DB-43B3-92F2-66C5A6E2548B}" srcOrd="0" destOrd="0" presId="urn:microsoft.com/office/officeart/2018/2/layout/IconVerticalSolidList"/>
    <dgm:cxn modelId="{6F9D1DE0-2007-43D3-AC0F-9BDBF5BDFE7F}" type="presOf" srcId="{4DB351A8-CF7E-4721-BA1C-BDF999F8B5D7}" destId="{9D476E54-3355-4F23-ADBA-2E63F48911A6}" srcOrd="0" destOrd="0" presId="urn:microsoft.com/office/officeart/2018/2/layout/IconVerticalSolidList"/>
    <dgm:cxn modelId="{E3724FE6-40A9-4790-8055-120A05B87ABC}" srcId="{5AA2CB0E-0DFB-4898-B09B-8F8B600FCCF2}" destId="{653A27B0-FE7F-4446-8D47-A3AD03F49B3E}" srcOrd="5" destOrd="0" parTransId="{146AA876-CD16-47C2-826A-2804AB877961}" sibTransId="{D9BFE048-0341-4C4B-A0D8-F5DFB1E8162D}"/>
    <dgm:cxn modelId="{14E8ADEC-F11A-4300-91AD-8FE7F8256899}" type="presOf" srcId="{0902FA42-D949-41E9-8234-74D2683F7AF2}" destId="{D62E8478-1C96-4A44-BF3B-E2FB940DCD57}" srcOrd="0" destOrd="0" presId="urn:microsoft.com/office/officeart/2018/2/layout/IconVerticalSolidList"/>
    <dgm:cxn modelId="{2558A3ED-CCD3-49FC-9968-598E53A934B7}" srcId="{5AA2CB0E-0DFB-4898-B09B-8F8B600FCCF2}" destId="{4DB351A8-CF7E-4721-BA1C-BDF999F8B5D7}" srcOrd="0" destOrd="0" parTransId="{FF974BF5-404D-4CE6-A5F5-0045C6EB9A61}" sibTransId="{FD367920-5435-4BD6-ADF0-9776FD54A30C}"/>
    <dgm:cxn modelId="{EE80AA26-FA23-4323-B350-68B2973E78AC}" type="presParOf" srcId="{F3516C50-866C-42B5-A391-55C972302334}" destId="{88C8E67F-374D-4717-8B29-6CE9C47030E1}" srcOrd="0" destOrd="0" presId="urn:microsoft.com/office/officeart/2018/2/layout/IconVerticalSolidList"/>
    <dgm:cxn modelId="{42A45867-AD88-4C13-BA85-E1DE0AEE9BB1}" type="presParOf" srcId="{88C8E67F-374D-4717-8B29-6CE9C47030E1}" destId="{6C017E73-BD0E-4340-B4B0-5DA102AD2187}" srcOrd="0" destOrd="0" presId="urn:microsoft.com/office/officeart/2018/2/layout/IconVerticalSolidList"/>
    <dgm:cxn modelId="{EDE7022E-6A04-4728-A9E8-98F7FA0E0F6B}" type="presParOf" srcId="{88C8E67F-374D-4717-8B29-6CE9C47030E1}" destId="{A68351CB-BB7F-4892-AC8A-B3E740D21032}" srcOrd="1" destOrd="0" presId="urn:microsoft.com/office/officeart/2018/2/layout/IconVerticalSolidList"/>
    <dgm:cxn modelId="{9CB5D58C-D2EC-40CE-9349-5C6F7E2BBE01}" type="presParOf" srcId="{88C8E67F-374D-4717-8B29-6CE9C47030E1}" destId="{A54B153C-14E6-4B68-858C-17B820522065}" srcOrd="2" destOrd="0" presId="urn:microsoft.com/office/officeart/2018/2/layout/IconVerticalSolidList"/>
    <dgm:cxn modelId="{D4CC304C-BEF0-4BA0-A783-EA337B8DBBA5}" type="presParOf" srcId="{88C8E67F-374D-4717-8B29-6CE9C47030E1}" destId="{9D476E54-3355-4F23-ADBA-2E63F48911A6}" srcOrd="3" destOrd="0" presId="urn:microsoft.com/office/officeart/2018/2/layout/IconVerticalSolidList"/>
    <dgm:cxn modelId="{177D14AE-9F7E-4CF3-B8E7-96770DCB0BDB}" type="presParOf" srcId="{F3516C50-866C-42B5-A391-55C972302334}" destId="{900E10C6-A1ED-4C90-BC51-7572897FDF94}" srcOrd="1" destOrd="0" presId="urn:microsoft.com/office/officeart/2018/2/layout/IconVerticalSolidList"/>
    <dgm:cxn modelId="{4A077974-D56C-4519-AAE1-B0C7D636FC0B}" type="presParOf" srcId="{F3516C50-866C-42B5-A391-55C972302334}" destId="{CA11377D-4DB6-4C82-ADFB-5378849105AF}" srcOrd="2" destOrd="0" presId="urn:microsoft.com/office/officeart/2018/2/layout/IconVerticalSolidList"/>
    <dgm:cxn modelId="{68DAFDFD-360F-4A65-98CC-5B217F7B8EA3}" type="presParOf" srcId="{CA11377D-4DB6-4C82-ADFB-5378849105AF}" destId="{DF37FC63-DD79-4B07-B4D8-BC5D8E618503}" srcOrd="0" destOrd="0" presId="urn:microsoft.com/office/officeart/2018/2/layout/IconVerticalSolidList"/>
    <dgm:cxn modelId="{E7EDCE0D-D0F1-4401-BE5A-B73DE4AB4783}" type="presParOf" srcId="{CA11377D-4DB6-4C82-ADFB-5378849105AF}" destId="{A8505828-8E45-436D-919D-373CC4286399}" srcOrd="1" destOrd="0" presId="urn:microsoft.com/office/officeart/2018/2/layout/IconVerticalSolidList"/>
    <dgm:cxn modelId="{1129505A-B12D-4E08-9988-7440D6B6D49A}" type="presParOf" srcId="{CA11377D-4DB6-4C82-ADFB-5378849105AF}" destId="{247CDEE8-2121-4566-9E1C-E5C201F05C6F}" srcOrd="2" destOrd="0" presId="urn:microsoft.com/office/officeart/2018/2/layout/IconVerticalSolidList"/>
    <dgm:cxn modelId="{5CF9D25E-7DEF-4FA6-9BE0-A1AE24559C15}" type="presParOf" srcId="{CA11377D-4DB6-4C82-ADFB-5378849105AF}" destId="{7B0E5DD9-61DB-43B3-92F2-66C5A6E2548B}" srcOrd="3" destOrd="0" presId="urn:microsoft.com/office/officeart/2018/2/layout/IconVerticalSolidList"/>
    <dgm:cxn modelId="{94BF67C9-48E1-4E2F-8BDF-C09AF56AD67C}" type="presParOf" srcId="{F3516C50-866C-42B5-A391-55C972302334}" destId="{BA4D301C-9CF6-42DD-8C15-B2E8FF29BF1F}" srcOrd="3" destOrd="0" presId="urn:microsoft.com/office/officeart/2018/2/layout/IconVerticalSolidList"/>
    <dgm:cxn modelId="{03741D2D-24E3-4392-A5CD-194C82E0B301}" type="presParOf" srcId="{F3516C50-866C-42B5-A391-55C972302334}" destId="{22786C3E-06E4-462E-8319-A174CA3695EC}" srcOrd="4" destOrd="0" presId="urn:microsoft.com/office/officeart/2018/2/layout/IconVerticalSolidList"/>
    <dgm:cxn modelId="{72E0F154-D7F4-4FD2-9AD6-519CFF93D2BC}" type="presParOf" srcId="{22786C3E-06E4-462E-8319-A174CA3695EC}" destId="{3F7BA49E-72A5-4BA7-B812-CC99F6515E5E}" srcOrd="0" destOrd="0" presId="urn:microsoft.com/office/officeart/2018/2/layout/IconVerticalSolidList"/>
    <dgm:cxn modelId="{E3C65802-1450-4EE2-BAAF-060F9C4C4B85}" type="presParOf" srcId="{22786C3E-06E4-462E-8319-A174CA3695EC}" destId="{381A4A83-1860-4C32-A528-F69593196B22}" srcOrd="1" destOrd="0" presId="urn:microsoft.com/office/officeart/2018/2/layout/IconVerticalSolidList"/>
    <dgm:cxn modelId="{44BB9E1D-62AF-4F14-89C4-E15B649735B4}" type="presParOf" srcId="{22786C3E-06E4-462E-8319-A174CA3695EC}" destId="{78285474-D5EE-4C57-A6AF-8A970FCF668F}" srcOrd="2" destOrd="0" presId="urn:microsoft.com/office/officeart/2018/2/layout/IconVerticalSolidList"/>
    <dgm:cxn modelId="{E1C2123D-70DC-4050-9DD8-39EAEEFC33CC}" type="presParOf" srcId="{22786C3E-06E4-462E-8319-A174CA3695EC}" destId="{F84FEE2F-0461-4FA8-AFBF-B7BA0294D00D}" srcOrd="3" destOrd="0" presId="urn:microsoft.com/office/officeart/2018/2/layout/IconVerticalSolidList"/>
    <dgm:cxn modelId="{9A367183-60F0-4D4D-BABD-7CB9825EE85F}" type="presParOf" srcId="{F3516C50-866C-42B5-A391-55C972302334}" destId="{D2301E10-260D-432B-A75D-4AF92E32E3AF}" srcOrd="5" destOrd="0" presId="urn:microsoft.com/office/officeart/2018/2/layout/IconVerticalSolidList"/>
    <dgm:cxn modelId="{39504D1E-6DD0-4A02-914B-F64E5A933C52}" type="presParOf" srcId="{F3516C50-866C-42B5-A391-55C972302334}" destId="{77E3C172-FA61-4E7D-A4C3-2CFFE8DBF1F7}" srcOrd="6" destOrd="0" presId="urn:microsoft.com/office/officeart/2018/2/layout/IconVerticalSolidList"/>
    <dgm:cxn modelId="{B75ABD8D-F458-44B8-8E2A-EDABEFEC544E}" type="presParOf" srcId="{77E3C172-FA61-4E7D-A4C3-2CFFE8DBF1F7}" destId="{F854B48F-E489-43A6-AF61-44710CA2F146}" srcOrd="0" destOrd="0" presId="urn:microsoft.com/office/officeart/2018/2/layout/IconVerticalSolidList"/>
    <dgm:cxn modelId="{4B2FA4B6-F887-4726-8DFC-62100963E84E}" type="presParOf" srcId="{77E3C172-FA61-4E7D-A4C3-2CFFE8DBF1F7}" destId="{5C2F5964-40DB-47C1-A4E6-D185360B8554}" srcOrd="1" destOrd="0" presId="urn:microsoft.com/office/officeart/2018/2/layout/IconVerticalSolidList"/>
    <dgm:cxn modelId="{C6581D67-E5C5-4905-AEB6-0B418FE17F55}" type="presParOf" srcId="{77E3C172-FA61-4E7D-A4C3-2CFFE8DBF1F7}" destId="{DC45076A-607F-467F-AF6E-C3C44FF1541D}" srcOrd="2" destOrd="0" presId="urn:microsoft.com/office/officeart/2018/2/layout/IconVerticalSolidList"/>
    <dgm:cxn modelId="{F45A1ACD-B59E-4E33-810A-DCBD0CB9B22D}" type="presParOf" srcId="{77E3C172-FA61-4E7D-A4C3-2CFFE8DBF1F7}" destId="{5FC059A5-38B0-4A62-8C7A-F3937D0787B4}" srcOrd="3" destOrd="0" presId="urn:microsoft.com/office/officeart/2018/2/layout/IconVerticalSolidList"/>
    <dgm:cxn modelId="{23CE153F-B38B-449E-B73F-F170CABAABA1}" type="presParOf" srcId="{F3516C50-866C-42B5-A391-55C972302334}" destId="{297FC64A-D996-4719-8570-2CD7508C5239}" srcOrd="7" destOrd="0" presId="urn:microsoft.com/office/officeart/2018/2/layout/IconVerticalSolidList"/>
    <dgm:cxn modelId="{8CB6C378-5FC1-4444-AE33-77C739B1C1B5}" type="presParOf" srcId="{F3516C50-866C-42B5-A391-55C972302334}" destId="{1EC4B22D-B3BB-4A67-8083-5C5F9ED5E948}" srcOrd="8" destOrd="0" presId="urn:microsoft.com/office/officeart/2018/2/layout/IconVerticalSolidList"/>
    <dgm:cxn modelId="{4CAEB3A3-CF9E-45BB-B2EB-6FDBAD285F3A}" type="presParOf" srcId="{1EC4B22D-B3BB-4A67-8083-5C5F9ED5E948}" destId="{44ADEE06-9E83-4737-B23B-23E8D743507F}" srcOrd="0" destOrd="0" presId="urn:microsoft.com/office/officeart/2018/2/layout/IconVerticalSolidList"/>
    <dgm:cxn modelId="{2245FEB4-9548-43EA-B9B6-600F4BC3A67D}" type="presParOf" srcId="{1EC4B22D-B3BB-4A67-8083-5C5F9ED5E948}" destId="{1C9A939A-8DC9-4DBA-9CAE-705530519A30}" srcOrd="1" destOrd="0" presId="urn:microsoft.com/office/officeart/2018/2/layout/IconVerticalSolidList"/>
    <dgm:cxn modelId="{DCC4B29D-2A89-4412-9206-D3E45261D489}" type="presParOf" srcId="{1EC4B22D-B3BB-4A67-8083-5C5F9ED5E948}" destId="{18B09761-A98E-4AAA-A9A2-8DEF6CC9B3F7}" srcOrd="2" destOrd="0" presId="urn:microsoft.com/office/officeart/2018/2/layout/IconVerticalSolidList"/>
    <dgm:cxn modelId="{DBB9E1F1-EE51-4281-A07B-CCC881E0A0D3}" type="presParOf" srcId="{1EC4B22D-B3BB-4A67-8083-5C5F9ED5E948}" destId="{D62E8478-1C96-4A44-BF3B-E2FB940DCD57}" srcOrd="3" destOrd="0" presId="urn:microsoft.com/office/officeart/2018/2/layout/IconVerticalSolidList"/>
    <dgm:cxn modelId="{D00D613E-148C-4E17-874F-3341D973B829}" type="presParOf" srcId="{F3516C50-866C-42B5-A391-55C972302334}" destId="{533E1FDE-8C07-4F66-AC91-C03381F0011A}" srcOrd="9" destOrd="0" presId="urn:microsoft.com/office/officeart/2018/2/layout/IconVerticalSolidList"/>
    <dgm:cxn modelId="{AE719A6E-DEF7-44C6-98AC-D2010923E271}" type="presParOf" srcId="{F3516C50-866C-42B5-A391-55C972302334}" destId="{85F1F8A7-8E03-4657-BCC2-F75F51491AB0}" srcOrd="10" destOrd="0" presId="urn:microsoft.com/office/officeart/2018/2/layout/IconVerticalSolidList"/>
    <dgm:cxn modelId="{D6155A4F-6A52-4D6B-AE83-68855CCDAF08}" type="presParOf" srcId="{85F1F8A7-8E03-4657-BCC2-F75F51491AB0}" destId="{DF4E682E-761C-4703-B852-6887E148CE24}" srcOrd="0" destOrd="0" presId="urn:microsoft.com/office/officeart/2018/2/layout/IconVerticalSolidList"/>
    <dgm:cxn modelId="{37D51492-409F-46E0-AED8-689914D43504}" type="presParOf" srcId="{85F1F8A7-8E03-4657-BCC2-F75F51491AB0}" destId="{CC135E0B-B4B5-4D89-BC38-C6C553E20961}" srcOrd="1" destOrd="0" presId="urn:microsoft.com/office/officeart/2018/2/layout/IconVerticalSolidList"/>
    <dgm:cxn modelId="{E8F57EFD-FB38-4F55-96E6-B41AA0D648B2}" type="presParOf" srcId="{85F1F8A7-8E03-4657-BCC2-F75F51491AB0}" destId="{DEF49865-B126-4E79-9A0E-B59A7ABA1193}" srcOrd="2" destOrd="0" presId="urn:microsoft.com/office/officeart/2018/2/layout/IconVerticalSolidList"/>
    <dgm:cxn modelId="{80FFA4F0-811C-49B0-AE18-9F9A641121E6}" type="presParOf" srcId="{85F1F8A7-8E03-4657-BCC2-F75F51491AB0}" destId="{2E585B37-1574-4212-AB35-4C8779CF15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ADFFF9-BF66-49F6-A3B7-8FCC936D906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EABBA6F5-C927-4D24-94A8-80543039E0E5}">
      <dgm:prSet/>
      <dgm:spPr/>
      <dgm:t>
        <a:bodyPr/>
        <a:lstStyle/>
        <a:p>
          <a:r>
            <a:rPr lang="en-US"/>
            <a:t>Low latency, high throughput key-value store</a:t>
          </a:r>
        </a:p>
      </dgm:t>
    </dgm:pt>
    <dgm:pt modelId="{EB0C28C3-F20E-4E49-9E53-89AD4A56813A}" type="parTrans" cxnId="{C2B41616-1128-42C2-B00C-AD20AAC7E1AF}">
      <dgm:prSet/>
      <dgm:spPr/>
      <dgm:t>
        <a:bodyPr/>
        <a:lstStyle/>
        <a:p>
          <a:endParaRPr lang="en-US"/>
        </a:p>
      </dgm:t>
    </dgm:pt>
    <dgm:pt modelId="{E207C3AC-620D-419D-800D-A86BCDF5267E}" type="sibTrans" cxnId="{C2B41616-1128-42C2-B00C-AD20AAC7E1AF}">
      <dgm:prSet/>
      <dgm:spPr/>
      <dgm:t>
        <a:bodyPr/>
        <a:lstStyle/>
        <a:p>
          <a:endParaRPr lang="en-US"/>
        </a:p>
      </dgm:t>
    </dgm:pt>
    <dgm:pt modelId="{9077D741-5403-42B3-98B9-27914E974FAF}">
      <dgm:prSet/>
      <dgm:spPr/>
      <dgm:t>
        <a:bodyPr/>
        <a:lstStyle/>
        <a:p>
          <a:r>
            <a:rPr lang="en-US"/>
            <a:t>Per Key expiry, choice of eviction policies.</a:t>
          </a:r>
        </a:p>
      </dgm:t>
    </dgm:pt>
    <dgm:pt modelId="{69CA2760-D53E-4F74-86FC-6AA8CBD6EC7C}" type="parTrans" cxnId="{D2634A4A-17F9-42E1-9A7A-CBF034043561}">
      <dgm:prSet/>
      <dgm:spPr/>
      <dgm:t>
        <a:bodyPr/>
        <a:lstStyle/>
        <a:p>
          <a:endParaRPr lang="en-US"/>
        </a:p>
      </dgm:t>
    </dgm:pt>
    <dgm:pt modelId="{201546AE-D846-4574-8F34-6B4BDD9CC2F0}" type="sibTrans" cxnId="{D2634A4A-17F9-42E1-9A7A-CBF034043561}">
      <dgm:prSet/>
      <dgm:spPr/>
      <dgm:t>
        <a:bodyPr/>
        <a:lstStyle/>
        <a:p>
          <a:endParaRPr lang="en-US"/>
        </a:p>
      </dgm:t>
    </dgm:pt>
    <dgm:pt modelId="{1174AB0E-4F71-41E6-82F5-3A3227AD4E81}">
      <dgm:prSet/>
      <dgm:spPr/>
      <dgm:t>
        <a:bodyPr/>
        <a:lstStyle/>
        <a:p>
          <a:r>
            <a:rPr lang="en-US"/>
            <a:t>Atomic operations on data types</a:t>
          </a:r>
        </a:p>
      </dgm:t>
    </dgm:pt>
    <dgm:pt modelId="{52DF3FFD-A2E6-45E2-A15C-2EEF3816163C}" type="parTrans" cxnId="{F19F915C-5C18-461D-BDB6-907C89B22905}">
      <dgm:prSet/>
      <dgm:spPr/>
      <dgm:t>
        <a:bodyPr/>
        <a:lstStyle/>
        <a:p>
          <a:endParaRPr lang="en-US"/>
        </a:p>
      </dgm:t>
    </dgm:pt>
    <dgm:pt modelId="{79E2320A-18CB-4DB1-9729-1160DBE6A567}" type="sibTrans" cxnId="{F19F915C-5C18-461D-BDB6-907C89B22905}">
      <dgm:prSet/>
      <dgm:spPr/>
      <dgm:t>
        <a:bodyPr/>
        <a:lstStyle/>
        <a:p>
          <a:endParaRPr lang="en-US"/>
        </a:p>
      </dgm:t>
    </dgm:pt>
    <dgm:pt modelId="{00975C77-37F8-481E-BFFC-5F466B38F012}">
      <dgm:prSet/>
      <dgm:spPr/>
      <dgm:t>
        <a:bodyPr/>
        <a:lstStyle/>
        <a:p>
          <a:r>
            <a:rPr lang="en-US"/>
            <a:t>Strings, hashes, lists, sets, sorted sets, and bitmaps.</a:t>
          </a:r>
        </a:p>
      </dgm:t>
    </dgm:pt>
    <dgm:pt modelId="{C21B24DF-906B-4F06-A2D1-94B0A043CA26}" type="parTrans" cxnId="{F8AE29F9-4552-45F6-BE5F-20F0F0BE2233}">
      <dgm:prSet/>
      <dgm:spPr/>
      <dgm:t>
        <a:bodyPr/>
        <a:lstStyle/>
        <a:p>
          <a:endParaRPr lang="en-US"/>
        </a:p>
      </dgm:t>
    </dgm:pt>
    <dgm:pt modelId="{0652BD2C-5A78-4115-80D3-78252AF7D403}" type="sibTrans" cxnId="{F8AE29F9-4552-45F6-BE5F-20F0F0BE2233}">
      <dgm:prSet/>
      <dgm:spPr/>
      <dgm:t>
        <a:bodyPr/>
        <a:lstStyle/>
        <a:p>
          <a:endParaRPr lang="en-US"/>
        </a:p>
      </dgm:t>
    </dgm:pt>
    <dgm:pt modelId="{3CE1D4D6-316D-40E6-A34B-4A5229A7FD33}">
      <dgm:prSet/>
      <dgm:spPr/>
      <dgm:t>
        <a:bodyPr/>
        <a:lstStyle/>
        <a:p>
          <a:r>
            <a:rPr lang="en-US"/>
            <a:t>Transactions</a:t>
          </a:r>
        </a:p>
      </dgm:t>
    </dgm:pt>
    <dgm:pt modelId="{6E48D0C0-1B72-45ED-98F0-AF6F9B81517A}" type="parTrans" cxnId="{5196A96F-2AE4-40EB-BD0D-5A3BC5146D79}">
      <dgm:prSet/>
      <dgm:spPr/>
      <dgm:t>
        <a:bodyPr/>
        <a:lstStyle/>
        <a:p>
          <a:endParaRPr lang="en-US"/>
        </a:p>
      </dgm:t>
    </dgm:pt>
    <dgm:pt modelId="{DF417209-C87C-4418-84C5-2B5139604F39}" type="sibTrans" cxnId="{5196A96F-2AE4-40EB-BD0D-5A3BC5146D79}">
      <dgm:prSet/>
      <dgm:spPr/>
      <dgm:t>
        <a:bodyPr/>
        <a:lstStyle/>
        <a:p>
          <a:endParaRPr lang="en-US"/>
        </a:p>
      </dgm:t>
    </dgm:pt>
    <dgm:pt modelId="{1E598E9A-C2F6-423D-A531-13E3266A5863}">
      <dgm:prSet/>
      <dgm:spPr/>
      <dgm:t>
        <a:bodyPr/>
        <a:lstStyle/>
        <a:p>
          <a:r>
            <a:rPr lang="en-US"/>
            <a:t>Publisher-Subscriber pattern</a:t>
          </a:r>
        </a:p>
      </dgm:t>
    </dgm:pt>
    <dgm:pt modelId="{0C277BFB-96A9-4181-BE58-1B25A4E6F9C1}" type="parTrans" cxnId="{8C459B7C-1ADA-4EFA-98AD-800281552A66}">
      <dgm:prSet/>
      <dgm:spPr/>
      <dgm:t>
        <a:bodyPr/>
        <a:lstStyle/>
        <a:p>
          <a:endParaRPr lang="en-US"/>
        </a:p>
      </dgm:t>
    </dgm:pt>
    <dgm:pt modelId="{2E284835-E253-43AA-8FBD-002063F55C4A}" type="sibTrans" cxnId="{8C459B7C-1ADA-4EFA-98AD-800281552A66}">
      <dgm:prSet/>
      <dgm:spPr/>
      <dgm:t>
        <a:bodyPr/>
        <a:lstStyle/>
        <a:p>
          <a:endParaRPr lang="en-US"/>
        </a:p>
      </dgm:t>
    </dgm:pt>
    <dgm:pt modelId="{CA535CAC-9CEB-4452-B37A-E33D676005F4}">
      <dgm:prSet/>
      <dgm:spPr/>
      <dgm:t>
        <a:bodyPr/>
        <a:lstStyle/>
        <a:p>
          <a:r>
            <a:rPr lang="en-US"/>
            <a:t>LUA scripting</a:t>
          </a:r>
        </a:p>
      </dgm:t>
    </dgm:pt>
    <dgm:pt modelId="{DA01088B-6F2B-46CD-926F-CA3687DB3EC0}" type="parTrans" cxnId="{D5800356-591A-4168-9D4D-4648ACAC815E}">
      <dgm:prSet/>
      <dgm:spPr/>
      <dgm:t>
        <a:bodyPr/>
        <a:lstStyle/>
        <a:p>
          <a:endParaRPr lang="en-US"/>
        </a:p>
      </dgm:t>
    </dgm:pt>
    <dgm:pt modelId="{9403F68C-C991-49C3-AD22-249EC38B78FB}" type="sibTrans" cxnId="{D5800356-591A-4168-9D4D-4648ACAC815E}">
      <dgm:prSet/>
      <dgm:spPr/>
      <dgm:t>
        <a:bodyPr/>
        <a:lstStyle/>
        <a:p>
          <a:endParaRPr lang="en-US"/>
        </a:p>
      </dgm:t>
    </dgm:pt>
    <dgm:pt modelId="{9E201045-D80E-42FF-B254-77F023950655}">
      <dgm:prSet/>
      <dgm:spPr/>
      <dgm:t>
        <a:bodyPr/>
        <a:lstStyle/>
        <a:p>
          <a:r>
            <a:rPr lang="en-US"/>
            <a:t>Pipelining</a:t>
          </a:r>
        </a:p>
      </dgm:t>
    </dgm:pt>
    <dgm:pt modelId="{3F9A7DB3-6C55-4278-AE3F-9FA81185F961}" type="parTrans" cxnId="{218E9804-7944-4F6C-B786-8DBC868970E8}">
      <dgm:prSet/>
      <dgm:spPr/>
      <dgm:t>
        <a:bodyPr/>
        <a:lstStyle/>
        <a:p>
          <a:endParaRPr lang="en-US"/>
        </a:p>
      </dgm:t>
    </dgm:pt>
    <dgm:pt modelId="{87D6ADEF-09A7-45F1-A061-38A2D97C3024}" type="sibTrans" cxnId="{218E9804-7944-4F6C-B786-8DBC868970E8}">
      <dgm:prSet/>
      <dgm:spPr/>
      <dgm:t>
        <a:bodyPr/>
        <a:lstStyle/>
        <a:p>
          <a:endParaRPr lang="en-US"/>
        </a:p>
      </dgm:t>
    </dgm:pt>
    <dgm:pt modelId="{45B860E1-A427-42D6-B1DF-44524E1936E7}">
      <dgm:prSet/>
      <dgm:spPr/>
      <dgm:t>
        <a:bodyPr/>
        <a:lstStyle/>
        <a:p>
          <a:r>
            <a:rPr lang="en-US"/>
            <a:t>Client libraries in multiple languages</a:t>
          </a:r>
        </a:p>
      </dgm:t>
    </dgm:pt>
    <dgm:pt modelId="{B5779AE5-6F88-45C8-8C53-203590434503}" type="parTrans" cxnId="{8774116E-0C08-4ECF-83F7-676530A75530}">
      <dgm:prSet/>
      <dgm:spPr/>
      <dgm:t>
        <a:bodyPr/>
        <a:lstStyle/>
        <a:p>
          <a:endParaRPr lang="en-US"/>
        </a:p>
      </dgm:t>
    </dgm:pt>
    <dgm:pt modelId="{1A483D65-6075-4D50-8D14-62038D9428FC}" type="sibTrans" cxnId="{8774116E-0C08-4ECF-83F7-676530A75530}">
      <dgm:prSet/>
      <dgm:spPr/>
      <dgm:t>
        <a:bodyPr/>
        <a:lstStyle/>
        <a:p>
          <a:endParaRPr lang="en-US"/>
        </a:p>
      </dgm:t>
    </dgm:pt>
    <dgm:pt modelId="{4E75C77A-C9B1-4BCA-B813-722A0799C16A}" type="pres">
      <dgm:prSet presAssocID="{42ADFFF9-BF66-49F6-A3B7-8FCC936D9067}" presName="root" presStyleCnt="0">
        <dgm:presLayoutVars>
          <dgm:dir/>
          <dgm:resizeHandles val="exact"/>
        </dgm:presLayoutVars>
      </dgm:prSet>
      <dgm:spPr/>
    </dgm:pt>
    <dgm:pt modelId="{F51D5A16-B4FD-4D18-A894-44DE4E1E24E4}" type="pres">
      <dgm:prSet presAssocID="{EABBA6F5-C927-4D24-94A8-80543039E0E5}" presName="compNode" presStyleCnt="0"/>
      <dgm:spPr/>
    </dgm:pt>
    <dgm:pt modelId="{A9E224B6-A308-4E2C-8EAB-FA816890A3FB}" type="pres">
      <dgm:prSet presAssocID="{EABBA6F5-C927-4D24-94A8-80543039E0E5}" presName="bgRect" presStyleLbl="bgShp" presStyleIdx="0" presStyleCnt="8"/>
      <dgm:spPr/>
    </dgm:pt>
    <dgm:pt modelId="{C7F87D2D-2F7F-4E92-B92F-BDDDEB01E110}" type="pres">
      <dgm:prSet presAssocID="{EABBA6F5-C927-4D24-94A8-80543039E0E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CBB6519-343D-45DE-A95F-D386EA695A2A}" type="pres">
      <dgm:prSet presAssocID="{EABBA6F5-C927-4D24-94A8-80543039E0E5}" presName="spaceRect" presStyleCnt="0"/>
      <dgm:spPr/>
    </dgm:pt>
    <dgm:pt modelId="{AD7171AC-FED7-4BC9-871F-A844D08ED37C}" type="pres">
      <dgm:prSet presAssocID="{EABBA6F5-C927-4D24-94A8-80543039E0E5}" presName="parTx" presStyleLbl="revTx" presStyleIdx="0" presStyleCnt="9">
        <dgm:presLayoutVars>
          <dgm:chMax val="0"/>
          <dgm:chPref val="0"/>
        </dgm:presLayoutVars>
      </dgm:prSet>
      <dgm:spPr/>
    </dgm:pt>
    <dgm:pt modelId="{3D1FAA2C-6F62-495D-90F0-55E326F032B4}" type="pres">
      <dgm:prSet presAssocID="{EABBA6F5-C927-4D24-94A8-80543039E0E5}" presName="desTx" presStyleLbl="revTx" presStyleIdx="1" presStyleCnt="9">
        <dgm:presLayoutVars/>
      </dgm:prSet>
      <dgm:spPr/>
    </dgm:pt>
    <dgm:pt modelId="{5564D223-53C2-4FF9-AF84-590E5FB3B596}" type="pres">
      <dgm:prSet presAssocID="{E207C3AC-620D-419D-800D-A86BCDF5267E}" presName="sibTrans" presStyleCnt="0"/>
      <dgm:spPr/>
    </dgm:pt>
    <dgm:pt modelId="{6BAE016A-AB8A-4FEB-A454-F7E4865D6993}" type="pres">
      <dgm:prSet presAssocID="{1174AB0E-4F71-41E6-82F5-3A3227AD4E81}" presName="compNode" presStyleCnt="0"/>
      <dgm:spPr/>
    </dgm:pt>
    <dgm:pt modelId="{81769EDF-CAB8-4D32-8968-07AB49BB71C9}" type="pres">
      <dgm:prSet presAssocID="{1174AB0E-4F71-41E6-82F5-3A3227AD4E81}" presName="bgRect" presStyleLbl="bgShp" presStyleIdx="1" presStyleCnt="8"/>
      <dgm:spPr/>
    </dgm:pt>
    <dgm:pt modelId="{4F5B4E6E-E270-4D30-9BF3-F026897CEDC0}" type="pres">
      <dgm:prSet presAssocID="{1174AB0E-4F71-41E6-82F5-3A3227AD4E8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CDB95D52-5149-4183-896C-39558AC2FCBC}" type="pres">
      <dgm:prSet presAssocID="{1174AB0E-4F71-41E6-82F5-3A3227AD4E81}" presName="spaceRect" presStyleCnt="0"/>
      <dgm:spPr/>
    </dgm:pt>
    <dgm:pt modelId="{6A42E275-5DB7-4901-AD6E-ABF7DDADCC23}" type="pres">
      <dgm:prSet presAssocID="{1174AB0E-4F71-41E6-82F5-3A3227AD4E81}" presName="parTx" presStyleLbl="revTx" presStyleIdx="2" presStyleCnt="9">
        <dgm:presLayoutVars>
          <dgm:chMax val="0"/>
          <dgm:chPref val="0"/>
        </dgm:presLayoutVars>
      </dgm:prSet>
      <dgm:spPr/>
    </dgm:pt>
    <dgm:pt modelId="{452D83B3-E0DD-43E1-8B45-7DF7C36F5DF9}" type="pres">
      <dgm:prSet presAssocID="{79E2320A-18CB-4DB1-9729-1160DBE6A567}" presName="sibTrans" presStyleCnt="0"/>
      <dgm:spPr/>
    </dgm:pt>
    <dgm:pt modelId="{3C9EA0B0-C159-4603-A863-3FCACD41FC91}" type="pres">
      <dgm:prSet presAssocID="{00975C77-37F8-481E-BFFC-5F466B38F012}" presName="compNode" presStyleCnt="0"/>
      <dgm:spPr/>
    </dgm:pt>
    <dgm:pt modelId="{FF916E3D-5DB7-4B1B-AD79-02B85C264F10}" type="pres">
      <dgm:prSet presAssocID="{00975C77-37F8-481E-BFFC-5F466B38F012}" presName="bgRect" presStyleLbl="bgShp" presStyleIdx="2" presStyleCnt="8"/>
      <dgm:spPr/>
    </dgm:pt>
    <dgm:pt modelId="{2DAA6045-CDCB-421B-91B6-45E103EF06E3}" type="pres">
      <dgm:prSet presAssocID="{00975C77-37F8-481E-BFFC-5F466B38F0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8232AB26-5AAA-4957-BE33-33CEAD52810F}" type="pres">
      <dgm:prSet presAssocID="{00975C77-37F8-481E-BFFC-5F466B38F012}" presName="spaceRect" presStyleCnt="0"/>
      <dgm:spPr/>
    </dgm:pt>
    <dgm:pt modelId="{453CDAE1-2F2C-4158-88F2-BAAE1CCAEEBD}" type="pres">
      <dgm:prSet presAssocID="{00975C77-37F8-481E-BFFC-5F466B38F012}" presName="parTx" presStyleLbl="revTx" presStyleIdx="3" presStyleCnt="9">
        <dgm:presLayoutVars>
          <dgm:chMax val="0"/>
          <dgm:chPref val="0"/>
        </dgm:presLayoutVars>
      </dgm:prSet>
      <dgm:spPr/>
    </dgm:pt>
    <dgm:pt modelId="{E6612B48-C860-4F7F-8A3D-2B98AAFEA308}" type="pres">
      <dgm:prSet presAssocID="{0652BD2C-5A78-4115-80D3-78252AF7D403}" presName="sibTrans" presStyleCnt="0"/>
      <dgm:spPr/>
    </dgm:pt>
    <dgm:pt modelId="{C8F833DE-9A9F-45F0-86B1-794395E2B2C2}" type="pres">
      <dgm:prSet presAssocID="{3CE1D4D6-316D-40E6-A34B-4A5229A7FD33}" presName="compNode" presStyleCnt="0"/>
      <dgm:spPr/>
    </dgm:pt>
    <dgm:pt modelId="{5BABCDEB-0E4E-475F-A0A0-F01AC5BBAD33}" type="pres">
      <dgm:prSet presAssocID="{3CE1D4D6-316D-40E6-A34B-4A5229A7FD33}" presName="bgRect" presStyleLbl="bgShp" presStyleIdx="3" presStyleCnt="8"/>
      <dgm:spPr/>
    </dgm:pt>
    <dgm:pt modelId="{22D8B3E7-2AA6-497D-A1E6-FEC8EAF39AC9}" type="pres">
      <dgm:prSet presAssocID="{3CE1D4D6-316D-40E6-A34B-4A5229A7FD3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329D3E56-2779-4352-8F2E-E52747ACC3EC}" type="pres">
      <dgm:prSet presAssocID="{3CE1D4D6-316D-40E6-A34B-4A5229A7FD33}" presName="spaceRect" presStyleCnt="0"/>
      <dgm:spPr/>
    </dgm:pt>
    <dgm:pt modelId="{42C37D3C-AE85-48B8-A8C6-F61F772C0B9A}" type="pres">
      <dgm:prSet presAssocID="{3CE1D4D6-316D-40E6-A34B-4A5229A7FD33}" presName="parTx" presStyleLbl="revTx" presStyleIdx="4" presStyleCnt="9">
        <dgm:presLayoutVars>
          <dgm:chMax val="0"/>
          <dgm:chPref val="0"/>
        </dgm:presLayoutVars>
      </dgm:prSet>
      <dgm:spPr/>
    </dgm:pt>
    <dgm:pt modelId="{706CDB66-CB08-4CB4-B537-6CEE8CD54A1C}" type="pres">
      <dgm:prSet presAssocID="{DF417209-C87C-4418-84C5-2B5139604F39}" presName="sibTrans" presStyleCnt="0"/>
      <dgm:spPr/>
    </dgm:pt>
    <dgm:pt modelId="{5D3920F1-ABFE-423D-A659-CC5FE9DA3EDE}" type="pres">
      <dgm:prSet presAssocID="{1E598E9A-C2F6-423D-A531-13E3266A5863}" presName="compNode" presStyleCnt="0"/>
      <dgm:spPr/>
    </dgm:pt>
    <dgm:pt modelId="{B4E8153B-72E1-48C2-AA56-24D7BF4B3387}" type="pres">
      <dgm:prSet presAssocID="{1E598E9A-C2F6-423D-A531-13E3266A5863}" presName="bgRect" presStyleLbl="bgShp" presStyleIdx="4" presStyleCnt="8"/>
      <dgm:spPr/>
    </dgm:pt>
    <dgm:pt modelId="{F9786716-8645-4C76-933D-766961F2D2EE}" type="pres">
      <dgm:prSet presAssocID="{1E598E9A-C2F6-423D-A531-13E3266A5863}"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AC9D66D1-3FEA-4B44-BB55-0FC98767D0C9}" type="pres">
      <dgm:prSet presAssocID="{1E598E9A-C2F6-423D-A531-13E3266A5863}" presName="spaceRect" presStyleCnt="0"/>
      <dgm:spPr/>
    </dgm:pt>
    <dgm:pt modelId="{3EB6E0F6-3C1A-497F-A910-977CA76BE106}" type="pres">
      <dgm:prSet presAssocID="{1E598E9A-C2F6-423D-A531-13E3266A5863}" presName="parTx" presStyleLbl="revTx" presStyleIdx="5" presStyleCnt="9">
        <dgm:presLayoutVars>
          <dgm:chMax val="0"/>
          <dgm:chPref val="0"/>
        </dgm:presLayoutVars>
      </dgm:prSet>
      <dgm:spPr/>
    </dgm:pt>
    <dgm:pt modelId="{4144B0A1-3673-4EFB-838D-53C599EBF673}" type="pres">
      <dgm:prSet presAssocID="{2E284835-E253-43AA-8FBD-002063F55C4A}" presName="sibTrans" presStyleCnt="0"/>
      <dgm:spPr/>
    </dgm:pt>
    <dgm:pt modelId="{9BE8984A-469F-44D0-A9B7-AD4EDD16F5E0}" type="pres">
      <dgm:prSet presAssocID="{CA535CAC-9CEB-4452-B37A-E33D676005F4}" presName="compNode" presStyleCnt="0"/>
      <dgm:spPr/>
    </dgm:pt>
    <dgm:pt modelId="{06C0AF89-0ADB-4754-B174-565B67DF2368}" type="pres">
      <dgm:prSet presAssocID="{CA535CAC-9CEB-4452-B37A-E33D676005F4}" presName="bgRect" presStyleLbl="bgShp" presStyleIdx="5" presStyleCnt="8"/>
      <dgm:spPr/>
    </dgm:pt>
    <dgm:pt modelId="{931A7871-B03B-48E1-B536-2276D5DA78D9}" type="pres">
      <dgm:prSet presAssocID="{CA535CAC-9CEB-4452-B37A-E33D676005F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ingle gear"/>
        </a:ext>
      </dgm:extLst>
    </dgm:pt>
    <dgm:pt modelId="{06E00483-6CA7-44EF-A597-046CF5EDF0F8}" type="pres">
      <dgm:prSet presAssocID="{CA535CAC-9CEB-4452-B37A-E33D676005F4}" presName="spaceRect" presStyleCnt="0"/>
      <dgm:spPr/>
    </dgm:pt>
    <dgm:pt modelId="{B30C4A2C-BA18-446A-A45B-3C10C4605D5D}" type="pres">
      <dgm:prSet presAssocID="{CA535CAC-9CEB-4452-B37A-E33D676005F4}" presName="parTx" presStyleLbl="revTx" presStyleIdx="6" presStyleCnt="9">
        <dgm:presLayoutVars>
          <dgm:chMax val="0"/>
          <dgm:chPref val="0"/>
        </dgm:presLayoutVars>
      </dgm:prSet>
      <dgm:spPr/>
    </dgm:pt>
    <dgm:pt modelId="{62F3CFFF-58D7-47C8-BD4F-408DD2625674}" type="pres">
      <dgm:prSet presAssocID="{9403F68C-C991-49C3-AD22-249EC38B78FB}" presName="sibTrans" presStyleCnt="0"/>
      <dgm:spPr/>
    </dgm:pt>
    <dgm:pt modelId="{8EDA784B-53C3-4A62-9E6A-025BA51C7D74}" type="pres">
      <dgm:prSet presAssocID="{9E201045-D80E-42FF-B254-77F023950655}" presName="compNode" presStyleCnt="0"/>
      <dgm:spPr/>
    </dgm:pt>
    <dgm:pt modelId="{59B72C1D-45BB-4B6B-9248-F4BD2FA3E4D3}" type="pres">
      <dgm:prSet presAssocID="{9E201045-D80E-42FF-B254-77F023950655}" presName="bgRect" presStyleLbl="bgShp" presStyleIdx="6" presStyleCnt="8"/>
      <dgm:spPr/>
    </dgm:pt>
    <dgm:pt modelId="{E1CEFE54-F132-436F-9EC3-FAB4E3A29D96}" type="pres">
      <dgm:prSet presAssocID="{9E201045-D80E-42FF-B254-77F023950655}"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pen Book"/>
        </a:ext>
      </dgm:extLst>
    </dgm:pt>
    <dgm:pt modelId="{0D6AF82B-20A3-4C7A-92EC-A72C60F1F600}" type="pres">
      <dgm:prSet presAssocID="{9E201045-D80E-42FF-B254-77F023950655}" presName="spaceRect" presStyleCnt="0"/>
      <dgm:spPr/>
    </dgm:pt>
    <dgm:pt modelId="{60E44DAE-0D7A-4A26-A4F6-28395D689E41}" type="pres">
      <dgm:prSet presAssocID="{9E201045-D80E-42FF-B254-77F023950655}" presName="parTx" presStyleLbl="revTx" presStyleIdx="7" presStyleCnt="9">
        <dgm:presLayoutVars>
          <dgm:chMax val="0"/>
          <dgm:chPref val="0"/>
        </dgm:presLayoutVars>
      </dgm:prSet>
      <dgm:spPr/>
    </dgm:pt>
    <dgm:pt modelId="{63DD7B62-C961-441C-9CBF-29DFFBC80985}" type="pres">
      <dgm:prSet presAssocID="{87D6ADEF-09A7-45F1-A061-38A2D97C3024}" presName="sibTrans" presStyleCnt="0"/>
      <dgm:spPr/>
    </dgm:pt>
    <dgm:pt modelId="{9F7EE39A-525F-4A43-914B-4940A36A8FAF}" type="pres">
      <dgm:prSet presAssocID="{45B860E1-A427-42D6-B1DF-44524E1936E7}" presName="compNode" presStyleCnt="0"/>
      <dgm:spPr/>
    </dgm:pt>
    <dgm:pt modelId="{3D76FD1E-EEE3-47C0-83CC-1FE544777142}" type="pres">
      <dgm:prSet presAssocID="{45B860E1-A427-42D6-B1DF-44524E1936E7}" presName="bgRect" presStyleLbl="bgShp" presStyleIdx="7" presStyleCnt="8"/>
      <dgm:spPr/>
    </dgm:pt>
    <dgm:pt modelId="{03A2FAEA-F1E8-4372-AFF7-6271C5603D1E}" type="pres">
      <dgm:prSet presAssocID="{45B860E1-A427-42D6-B1DF-44524E1936E7}" presName="iconRect" presStyleLbl="node1" presStyleIdx="7" presStyleCnt="8"/>
      <dgm:spPr>
        <a:ln>
          <a:noFill/>
        </a:ln>
      </dgm:spPr>
    </dgm:pt>
    <dgm:pt modelId="{1CB05DCF-2044-498B-AC44-CB7F7DD265BB}" type="pres">
      <dgm:prSet presAssocID="{45B860E1-A427-42D6-B1DF-44524E1936E7}" presName="spaceRect" presStyleCnt="0"/>
      <dgm:spPr/>
    </dgm:pt>
    <dgm:pt modelId="{B9936A67-D41E-4EAC-94C6-1C466F463E56}" type="pres">
      <dgm:prSet presAssocID="{45B860E1-A427-42D6-B1DF-44524E1936E7}" presName="parTx" presStyleLbl="revTx" presStyleIdx="8" presStyleCnt="9">
        <dgm:presLayoutVars>
          <dgm:chMax val="0"/>
          <dgm:chPref val="0"/>
        </dgm:presLayoutVars>
      </dgm:prSet>
      <dgm:spPr/>
    </dgm:pt>
  </dgm:ptLst>
  <dgm:cxnLst>
    <dgm:cxn modelId="{218E9804-7944-4F6C-B786-8DBC868970E8}" srcId="{42ADFFF9-BF66-49F6-A3B7-8FCC936D9067}" destId="{9E201045-D80E-42FF-B254-77F023950655}" srcOrd="6" destOrd="0" parTransId="{3F9A7DB3-6C55-4278-AE3F-9FA81185F961}" sibTransId="{87D6ADEF-09A7-45F1-A061-38A2D97C3024}"/>
    <dgm:cxn modelId="{C2B41616-1128-42C2-B00C-AD20AAC7E1AF}" srcId="{42ADFFF9-BF66-49F6-A3B7-8FCC936D9067}" destId="{EABBA6F5-C927-4D24-94A8-80543039E0E5}" srcOrd="0" destOrd="0" parTransId="{EB0C28C3-F20E-4E49-9E53-89AD4A56813A}" sibTransId="{E207C3AC-620D-419D-800D-A86BCDF5267E}"/>
    <dgm:cxn modelId="{632D6146-1A78-43E0-9379-EF5269330726}" type="presOf" srcId="{CA535CAC-9CEB-4452-B37A-E33D676005F4}" destId="{B30C4A2C-BA18-446A-A45B-3C10C4605D5D}" srcOrd="0" destOrd="0" presId="urn:microsoft.com/office/officeart/2018/2/layout/IconVerticalSolidList"/>
    <dgm:cxn modelId="{D2634A4A-17F9-42E1-9A7A-CBF034043561}" srcId="{EABBA6F5-C927-4D24-94A8-80543039E0E5}" destId="{9077D741-5403-42B3-98B9-27914E974FAF}" srcOrd="0" destOrd="0" parTransId="{69CA2760-D53E-4F74-86FC-6AA8CBD6EC7C}" sibTransId="{201546AE-D846-4574-8F34-6B4BDD9CC2F0}"/>
    <dgm:cxn modelId="{D5800356-591A-4168-9D4D-4648ACAC815E}" srcId="{42ADFFF9-BF66-49F6-A3B7-8FCC936D9067}" destId="{CA535CAC-9CEB-4452-B37A-E33D676005F4}" srcOrd="5" destOrd="0" parTransId="{DA01088B-6F2B-46CD-926F-CA3687DB3EC0}" sibTransId="{9403F68C-C991-49C3-AD22-249EC38B78FB}"/>
    <dgm:cxn modelId="{F19F915C-5C18-461D-BDB6-907C89B22905}" srcId="{42ADFFF9-BF66-49F6-A3B7-8FCC936D9067}" destId="{1174AB0E-4F71-41E6-82F5-3A3227AD4E81}" srcOrd="1" destOrd="0" parTransId="{52DF3FFD-A2E6-45E2-A15C-2EEF3816163C}" sibTransId="{79E2320A-18CB-4DB1-9729-1160DBE6A567}"/>
    <dgm:cxn modelId="{8774116E-0C08-4ECF-83F7-676530A75530}" srcId="{42ADFFF9-BF66-49F6-A3B7-8FCC936D9067}" destId="{45B860E1-A427-42D6-B1DF-44524E1936E7}" srcOrd="7" destOrd="0" parTransId="{B5779AE5-6F88-45C8-8C53-203590434503}" sibTransId="{1A483D65-6075-4D50-8D14-62038D9428FC}"/>
    <dgm:cxn modelId="{61A38F6F-AC48-4BE0-A409-A552532AD5AB}" type="presOf" srcId="{45B860E1-A427-42D6-B1DF-44524E1936E7}" destId="{B9936A67-D41E-4EAC-94C6-1C466F463E56}" srcOrd="0" destOrd="0" presId="urn:microsoft.com/office/officeart/2018/2/layout/IconVerticalSolidList"/>
    <dgm:cxn modelId="{A6C5926F-44D1-4AE1-9163-71E17FBB8CE1}" type="presOf" srcId="{3CE1D4D6-316D-40E6-A34B-4A5229A7FD33}" destId="{42C37D3C-AE85-48B8-A8C6-F61F772C0B9A}" srcOrd="0" destOrd="0" presId="urn:microsoft.com/office/officeart/2018/2/layout/IconVerticalSolidList"/>
    <dgm:cxn modelId="{5196A96F-2AE4-40EB-BD0D-5A3BC5146D79}" srcId="{42ADFFF9-BF66-49F6-A3B7-8FCC936D9067}" destId="{3CE1D4D6-316D-40E6-A34B-4A5229A7FD33}" srcOrd="3" destOrd="0" parTransId="{6E48D0C0-1B72-45ED-98F0-AF6F9B81517A}" sibTransId="{DF417209-C87C-4418-84C5-2B5139604F39}"/>
    <dgm:cxn modelId="{8C459B7C-1ADA-4EFA-98AD-800281552A66}" srcId="{42ADFFF9-BF66-49F6-A3B7-8FCC936D9067}" destId="{1E598E9A-C2F6-423D-A531-13E3266A5863}" srcOrd="4" destOrd="0" parTransId="{0C277BFB-96A9-4181-BE58-1B25A4E6F9C1}" sibTransId="{2E284835-E253-43AA-8FBD-002063F55C4A}"/>
    <dgm:cxn modelId="{1A8A5381-AFC3-478A-84C7-0856ED0EA6F8}" type="presOf" srcId="{1174AB0E-4F71-41E6-82F5-3A3227AD4E81}" destId="{6A42E275-5DB7-4901-AD6E-ABF7DDADCC23}" srcOrd="0" destOrd="0" presId="urn:microsoft.com/office/officeart/2018/2/layout/IconVerticalSolidList"/>
    <dgm:cxn modelId="{3A185A87-4E9F-416D-AD33-F1D363D16203}" type="presOf" srcId="{42ADFFF9-BF66-49F6-A3B7-8FCC936D9067}" destId="{4E75C77A-C9B1-4BCA-B813-722A0799C16A}" srcOrd="0" destOrd="0" presId="urn:microsoft.com/office/officeart/2018/2/layout/IconVerticalSolidList"/>
    <dgm:cxn modelId="{61DB41A4-EE48-45E6-9E20-405AD64FE2D9}" type="presOf" srcId="{9E201045-D80E-42FF-B254-77F023950655}" destId="{60E44DAE-0D7A-4A26-A4F6-28395D689E41}" srcOrd="0" destOrd="0" presId="urn:microsoft.com/office/officeart/2018/2/layout/IconVerticalSolidList"/>
    <dgm:cxn modelId="{AC2987C4-33D9-43AC-9027-E719CF3BFB99}" type="presOf" srcId="{00975C77-37F8-481E-BFFC-5F466B38F012}" destId="{453CDAE1-2F2C-4158-88F2-BAAE1CCAEEBD}" srcOrd="0" destOrd="0" presId="urn:microsoft.com/office/officeart/2018/2/layout/IconVerticalSolidList"/>
    <dgm:cxn modelId="{70938CC4-8288-4E4C-8E8A-1E793E50E147}" type="presOf" srcId="{1E598E9A-C2F6-423D-A531-13E3266A5863}" destId="{3EB6E0F6-3C1A-497F-A910-977CA76BE106}" srcOrd="0" destOrd="0" presId="urn:microsoft.com/office/officeart/2018/2/layout/IconVerticalSolidList"/>
    <dgm:cxn modelId="{F0EBB3F8-DA21-4248-A062-28AD76E16D89}" type="presOf" srcId="{EABBA6F5-C927-4D24-94A8-80543039E0E5}" destId="{AD7171AC-FED7-4BC9-871F-A844D08ED37C}" srcOrd="0" destOrd="0" presId="urn:microsoft.com/office/officeart/2018/2/layout/IconVerticalSolidList"/>
    <dgm:cxn modelId="{F8AE29F9-4552-45F6-BE5F-20F0F0BE2233}" srcId="{42ADFFF9-BF66-49F6-A3B7-8FCC936D9067}" destId="{00975C77-37F8-481E-BFFC-5F466B38F012}" srcOrd="2" destOrd="0" parTransId="{C21B24DF-906B-4F06-A2D1-94B0A043CA26}" sibTransId="{0652BD2C-5A78-4115-80D3-78252AF7D403}"/>
    <dgm:cxn modelId="{413ED8FD-1509-41C9-9AC8-F203172933BF}" type="presOf" srcId="{9077D741-5403-42B3-98B9-27914E974FAF}" destId="{3D1FAA2C-6F62-495D-90F0-55E326F032B4}" srcOrd="0" destOrd="0" presId="urn:microsoft.com/office/officeart/2018/2/layout/IconVerticalSolidList"/>
    <dgm:cxn modelId="{CB8C5D72-4AA3-4D8A-84B0-FB0C03875F0A}" type="presParOf" srcId="{4E75C77A-C9B1-4BCA-B813-722A0799C16A}" destId="{F51D5A16-B4FD-4D18-A894-44DE4E1E24E4}" srcOrd="0" destOrd="0" presId="urn:microsoft.com/office/officeart/2018/2/layout/IconVerticalSolidList"/>
    <dgm:cxn modelId="{02DCD912-94E7-4E16-A0A6-069521A6E710}" type="presParOf" srcId="{F51D5A16-B4FD-4D18-A894-44DE4E1E24E4}" destId="{A9E224B6-A308-4E2C-8EAB-FA816890A3FB}" srcOrd="0" destOrd="0" presId="urn:microsoft.com/office/officeart/2018/2/layout/IconVerticalSolidList"/>
    <dgm:cxn modelId="{75FD9D15-DB4D-4ED6-B907-72CF78AED558}" type="presParOf" srcId="{F51D5A16-B4FD-4D18-A894-44DE4E1E24E4}" destId="{C7F87D2D-2F7F-4E92-B92F-BDDDEB01E110}" srcOrd="1" destOrd="0" presId="urn:microsoft.com/office/officeart/2018/2/layout/IconVerticalSolidList"/>
    <dgm:cxn modelId="{8DCD02C5-0488-4181-BBB3-D86C92B7DFA8}" type="presParOf" srcId="{F51D5A16-B4FD-4D18-A894-44DE4E1E24E4}" destId="{CCBB6519-343D-45DE-A95F-D386EA695A2A}" srcOrd="2" destOrd="0" presId="urn:microsoft.com/office/officeart/2018/2/layout/IconVerticalSolidList"/>
    <dgm:cxn modelId="{257CCBD3-9287-47CC-97AB-3F74B3843987}" type="presParOf" srcId="{F51D5A16-B4FD-4D18-A894-44DE4E1E24E4}" destId="{AD7171AC-FED7-4BC9-871F-A844D08ED37C}" srcOrd="3" destOrd="0" presId="urn:microsoft.com/office/officeart/2018/2/layout/IconVerticalSolidList"/>
    <dgm:cxn modelId="{ACFAFB53-E0EC-4FF5-B28C-13C8D294A49F}" type="presParOf" srcId="{F51D5A16-B4FD-4D18-A894-44DE4E1E24E4}" destId="{3D1FAA2C-6F62-495D-90F0-55E326F032B4}" srcOrd="4" destOrd="0" presId="urn:microsoft.com/office/officeart/2018/2/layout/IconVerticalSolidList"/>
    <dgm:cxn modelId="{24147F72-8BAE-40D4-A994-3E0BF7A1BC68}" type="presParOf" srcId="{4E75C77A-C9B1-4BCA-B813-722A0799C16A}" destId="{5564D223-53C2-4FF9-AF84-590E5FB3B596}" srcOrd="1" destOrd="0" presId="urn:microsoft.com/office/officeart/2018/2/layout/IconVerticalSolidList"/>
    <dgm:cxn modelId="{D328E906-2B41-4147-8A38-75D5B3BF636D}" type="presParOf" srcId="{4E75C77A-C9B1-4BCA-B813-722A0799C16A}" destId="{6BAE016A-AB8A-4FEB-A454-F7E4865D6993}" srcOrd="2" destOrd="0" presId="urn:microsoft.com/office/officeart/2018/2/layout/IconVerticalSolidList"/>
    <dgm:cxn modelId="{CF2D046F-7371-4122-8F4F-828D8B9AF4AF}" type="presParOf" srcId="{6BAE016A-AB8A-4FEB-A454-F7E4865D6993}" destId="{81769EDF-CAB8-4D32-8968-07AB49BB71C9}" srcOrd="0" destOrd="0" presId="urn:microsoft.com/office/officeart/2018/2/layout/IconVerticalSolidList"/>
    <dgm:cxn modelId="{5B442C14-BBB3-48C0-97FD-94F854B71539}" type="presParOf" srcId="{6BAE016A-AB8A-4FEB-A454-F7E4865D6993}" destId="{4F5B4E6E-E270-4D30-9BF3-F026897CEDC0}" srcOrd="1" destOrd="0" presId="urn:microsoft.com/office/officeart/2018/2/layout/IconVerticalSolidList"/>
    <dgm:cxn modelId="{055FE7E9-D9A9-4ECF-A380-738003A8560E}" type="presParOf" srcId="{6BAE016A-AB8A-4FEB-A454-F7E4865D6993}" destId="{CDB95D52-5149-4183-896C-39558AC2FCBC}" srcOrd="2" destOrd="0" presId="urn:microsoft.com/office/officeart/2018/2/layout/IconVerticalSolidList"/>
    <dgm:cxn modelId="{6C72E388-06BB-431D-A551-E254009000A8}" type="presParOf" srcId="{6BAE016A-AB8A-4FEB-A454-F7E4865D6993}" destId="{6A42E275-5DB7-4901-AD6E-ABF7DDADCC23}" srcOrd="3" destOrd="0" presId="urn:microsoft.com/office/officeart/2018/2/layout/IconVerticalSolidList"/>
    <dgm:cxn modelId="{5C6B4865-1776-4FA2-9632-0F8402768776}" type="presParOf" srcId="{4E75C77A-C9B1-4BCA-B813-722A0799C16A}" destId="{452D83B3-E0DD-43E1-8B45-7DF7C36F5DF9}" srcOrd="3" destOrd="0" presId="urn:microsoft.com/office/officeart/2018/2/layout/IconVerticalSolidList"/>
    <dgm:cxn modelId="{797FA59D-3122-48D7-8B91-106755DE0088}" type="presParOf" srcId="{4E75C77A-C9B1-4BCA-B813-722A0799C16A}" destId="{3C9EA0B0-C159-4603-A863-3FCACD41FC91}" srcOrd="4" destOrd="0" presId="urn:microsoft.com/office/officeart/2018/2/layout/IconVerticalSolidList"/>
    <dgm:cxn modelId="{817180D4-34FE-4FE3-947E-96100275F8C3}" type="presParOf" srcId="{3C9EA0B0-C159-4603-A863-3FCACD41FC91}" destId="{FF916E3D-5DB7-4B1B-AD79-02B85C264F10}" srcOrd="0" destOrd="0" presId="urn:microsoft.com/office/officeart/2018/2/layout/IconVerticalSolidList"/>
    <dgm:cxn modelId="{1EA3FD85-AE48-473A-801C-F43A2681E9EA}" type="presParOf" srcId="{3C9EA0B0-C159-4603-A863-3FCACD41FC91}" destId="{2DAA6045-CDCB-421B-91B6-45E103EF06E3}" srcOrd="1" destOrd="0" presId="urn:microsoft.com/office/officeart/2018/2/layout/IconVerticalSolidList"/>
    <dgm:cxn modelId="{88362415-C4E4-4A8E-BE86-A72896F05315}" type="presParOf" srcId="{3C9EA0B0-C159-4603-A863-3FCACD41FC91}" destId="{8232AB26-5AAA-4957-BE33-33CEAD52810F}" srcOrd="2" destOrd="0" presId="urn:microsoft.com/office/officeart/2018/2/layout/IconVerticalSolidList"/>
    <dgm:cxn modelId="{EDCBFDE5-EB28-487E-991D-7D1C5477BFBE}" type="presParOf" srcId="{3C9EA0B0-C159-4603-A863-3FCACD41FC91}" destId="{453CDAE1-2F2C-4158-88F2-BAAE1CCAEEBD}" srcOrd="3" destOrd="0" presId="urn:microsoft.com/office/officeart/2018/2/layout/IconVerticalSolidList"/>
    <dgm:cxn modelId="{CC7D2C97-B9C9-4A57-A12E-2313E0A846ED}" type="presParOf" srcId="{4E75C77A-C9B1-4BCA-B813-722A0799C16A}" destId="{E6612B48-C860-4F7F-8A3D-2B98AAFEA308}" srcOrd="5" destOrd="0" presId="urn:microsoft.com/office/officeart/2018/2/layout/IconVerticalSolidList"/>
    <dgm:cxn modelId="{6E90B9BF-06DC-4EBE-B921-221233902EF0}" type="presParOf" srcId="{4E75C77A-C9B1-4BCA-B813-722A0799C16A}" destId="{C8F833DE-9A9F-45F0-86B1-794395E2B2C2}" srcOrd="6" destOrd="0" presId="urn:microsoft.com/office/officeart/2018/2/layout/IconVerticalSolidList"/>
    <dgm:cxn modelId="{896753DB-53DA-4D7C-B425-F05D53ED2168}" type="presParOf" srcId="{C8F833DE-9A9F-45F0-86B1-794395E2B2C2}" destId="{5BABCDEB-0E4E-475F-A0A0-F01AC5BBAD33}" srcOrd="0" destOrd="0" presId="urn:microsoft.com/office/officeart/2018/2/layout/IconVerticalSolidList"/>
    <dgm:cxn modelId="{8215F495-C456-4FF5-909D-DF0E9274D212}" type="presParOf" srcId="{C8F833DE-9A9F-45F0-86B1-794395E2B2C2}" destId="{22D8B3E7-2AA6-497D-A1E6-FEC8EAF39AC9}" srcOrd="1" destOrd="0" presId="urn:microsoft.com/office/officeart/2018/2/layout/IconVerticalSolidList"/>
    <dgm:cxn modelId="{C5FAFEC7-D2B2-4E0C-9F63-96C6258772BD}" type="presParOf" srcId="{C8F833DE-9A9F-45F0-86B1-794395E2B2C2}" destId="{329D3E56-2779-4352-8F2E-E52747ACC3EC}" srcOrd="2" destOrd="0" presId="urn:microsoft.com/office/officeart/2018/2/layout/IconVerticalSolidList"/>
    <dgm:cxn modelId="{735FDFB7-27B8-41D3-AC86-CC55002F8E37}" type="presParOf" srcId="{C8F833DE-9A9F-45F0-86B1-794395E2B2C2}" destId="{42C37D3C-AE85-48B8-A8C6-F61F772C0B9A}" srcOrd="3" destOrd="0" presId="urn:microsoft.com/office/officeart/2018/2/layout/IconVerticalSolidList"/>
    <dgm:cxn modelId="{32665347-90D6-4737-8B2F-76F9417D3188}" type="presParOf" srcId="{4E75C77A-C9B1-4BCA-B813-722A0799C16A}" destId="{706CDB66-CB08-4CB4-B537-6CEE8CD54A1C}" srcOrd="7" destOrd="0" presId="urn:microsoft.com/office/officeart/2018/2/layout/IconVerticalSolidList"/>
    <dgm:cxn modelId="{89B2FAB7-7155-47C8-9F06-B1FBA5642154}" type="presParOf" srcId="{4E75C77A-C9B1-4BCA-B813-722A0799C16A}" destId="{5D3920F1-ABFE-423D-A659-CC5FE9DA3EDE}" srcOrd="8" destOrd="0" presId="urn:microsoft.com/office/officeart/2018/2/layout/IconVerticalSolidList"/>
    <dgm:cxn modelId="{16EC72A1-08AA-4241-B5BD-ED14887D59A7}" type="presParOf" srcId="{5D3920F1-ABFE-423D-A659-CC5FE9DA3EDE}" destId="{B4E8153B-72E1-48C2-AA56-24D7BF4B3387}" srcOrd="0" destOrd="0" presId="urn:microsoft.com/office/officeart/2018/2/layout/IconVerticalSolidList"/>
    <dgm:cxn modelId="{8139B501-18DD-4847-9211-56D5F593382D}" type="presParOf" srcId="{5D3920F1-ABFE-423D-A659-CC5FE9DA3EDE}" destId="{F9786716-8645-4C76-933D-766961F2D2EE}" srcOrd="1" destOrd="0" presId="urn:microsoft.com/office/officeart/2018/2/layout/IconVerticalSolidList"/>
    <dgm:cxn modelId="{C100F804-76EA-40A5-938F-D6937672D3BF}" type="presParOf" srcId="{5D3920F1-ABFE-423D-A659-CC5FE9DA3EDE}" destId="{AC9D66D1-3FEA-4B44-BB55-0FC98767D0C9}" srcOrd="2" destOrd="0" presId="urn:microsoft.com/office/officeart/2018/2/layout/IconVerticalSolidList"/>
    <dgm:cxn modelId="{074E8334-5C40-46E6-AA06-54FBBC591D80}" type="presParOf" srcId="{5D3920F1-ABFE-423D-A659-CC5FE9DA3EDE}" destId="{3EB6E0F6-3C1A-497F-A910-977CA76BE106}" srcOrd="3" destOrd="0" presId="urn:microsoft.com/office/officeart/2018/2/layout/IconVerticalSolidList"/>
    <dgm:cxn modelId="{E80E2490-4BE7-4D5C-8958-76E6C5C26DC1}" type="presParOf" srcId="{4E75C77A-C9B1-4BCA-B813-722A0799C16A}" destId="{4144B0A1-3673-4EFB-838D-53C599EBF673}" srcOrd="9" destOrd="0" presId="urn:microsoft.com/office/officeart/2018/2/layout/IconVerticalSolidList"/>
    <dgm:cxn modelId="{DCAD2E5F-A58A-46CF-A489-85B5BAA97696}" type="presParOf" srcId="{4E75C77A-C9B1-4BCA-B813-722A0799C16A}" destId="{9BE8984A-469F-44D0-A9B7-AD4EDD16F5E0}" srcOrd="10" destOrd="0" presId="urn:microsoft.com/office/officeart/2018/2/layout/IconVerticalSolidList"/>
    <dgm:cxn modelId="{105A6996-7B44-41D2-857D-64AF9CFAD644}" type="presParOf" srcId="{9BE8984A-469F-44D0-A9B7-AD4EDD16F5E0}" destId="{06C0AF89-0ADB-4754-B174-565B67DF2368}" srcOrd="0" destOrd="0" presId="urn:microsoft.com/office/officeart/2018/2/layout/IconVerticalSolidList"/>
    <dgm:cxn modelId="{9EF64C35-A226-464B-B43F-E65B19840E9F}" type="presParOf" srcId="{9BE8984A-469F-44D0-A9B7-AD4EDD16F5E0}" destId="{931A7871-B03B-48E1-B536-2276D5DA78D9}" srcOrd="1" destOrd="0" presId="urn:microsoft.com/office/officeart/2018/2/layout/IconVerticalSolidList"/>
    <dgm:cxn modelId="{2BAAC9A8-660C-4A58-95ED-E21D3AAFEDFA}" type="presParOf" srcId="{9BE8984A-469F-44D0-A9B7-AD4EDD16F5E0}" destId="{06E00483-6CA7-44EF-A597-046CF5EDF0F8}" srcOrd="2" destOrd="0" presId="urn:microsoft.com/office/officeart/2018/2/layout/IconVerticalSolidList"/>
    <dgm:cxn modelId="{392A0489-7F7D-48B7-89CC-81D66F0FA93E}" type="presParOf" srcId="{9BE8984A-469F-44D0-A9B7-AD4EDD16F5E0}" destId="{B30C4A2C-BA18-446A-A45B-3C10C4605D5D}" srcOrd="3" destOrd="0" presId="urn:microsoft.com/office/officeart/2018/2/layout/IconVerticalSolidList"/>
    <dgm:cxn modelId="{096EE942-194E-4308-9CDD-D5D9CF124B7F}" type="presParOf" srcId="{4E75C77A-C9B1-4BCA-B813-722A0799C16A}" destId="{62F3CFFF-58D7-47C8-BD4F-408DD2625674}" srcOrd="11" destOrd="0" presId="urn:microsoft.com/office/officeart/2018/2/layout/IconVerticalSolidList"/>
    <dgm:cxn modelId="{7D57B260-91A0-45DF-89F7-B7159C754ADF}" type="presParOf" srcId="{4E75C77A-C9B1-4BCA-B813-722A0799C16A}" destId="{8EDA784B-53C3-4A62-9E6A-025BA51C7D74}" srcOrd="12" destOrd="0" presId="urn:microsoft.com/office/officeart/2018/2/layout/IconVerticalSolidList"/>
    <dgm:cxn modelId="{C4DD70BD-D534-4150-8345-F3B93365FC2C}" type="presParOf" srcId="{8EDA784B-53C3-4A62-9E6A-025BA51C7D74}" destId="{59B72C1D-45BB-4B6B-9248-F4BD2FA3E4D3}" srcOrd="0" destOrd="0" presId="urn:microsoft.com/office/officeart/2018/2/layout/IconVerticalSolidList"/>
    <dgm:cxn modelId="{F5176B96-BF23-41F6-9924-B12BB9D711C5}" type="presParOf" srcId="{8EDA784B-53C3-4A62-9E6A-025BA51C7D74}" destId="{E1CEFE54-F132-436F-9EC3-FAB4E3A29D96}" srcOrd="1" destOrd="0" presId="urn:microsoft.com/office/officeart/2018/2/layout/IconVerticalSolidList"/>
    <dgm:cxn modelId="{014DB604-5998-4A42-BD88-6FB4A8D83BDF}" type="presParOf" srcId="{8EDA784B-53C3-4A62-9E6A-025BA51C7D74}" destId="{0D6AF82B-20A3-4C7A-92EC-A72C60F1F600}" srcOrd="2" destOrd="0" presId="urn:microsoft.com/office/officeart/2018/2/layout/IconVerticalSolidList"/>
    <dgm:cxn modelId="{A271AF46-491D-4F49-BBE4-AA51178F88AB}" type="presParOf" srcId="{8EDA784B-53C3-4A62-9E6A-025BA51C7D74}" destId="{60E44DAE-0D7A-4A26-A4F6-28395D689E41}" srcOrd="3" destOrd="0" presId="urn:microsoft.com/office/officeart/2018/2/layout/IconVerticalSolidList"/>
    <dgm:cxn modelId="{05F5C77C-B052-414C-9F27-B59A8B989F08}" type="presParOf" srcId="{4E75C77A-C9B1-4BCA-B813-722A0799C16A}" destId="{63DD7B62-C961-441C-9CBF-29DFFBC80985}" srcOrd="13" destOrd="0" presId="urn:microsoft.com/office/officeart/2018/2/layout/IconVerticalSolidList"/>
    <dgm:cxn modelId="{4A2E9E4E-FD19-4E7B-802B-3B34280C77D7}" type="presParOf" srcId="{4E75C77A-C9B1-4BCA-B813-722A0799C16A}" destId="{9F7EE39A-525F-4A43-914B-4940A36A8FAF}" srcOrd="14" destOrd="0" presId="urn:microsoft.com/office/officeart/2018/2/layout/IconVerticalSolidList"/>
    <dgm:cxn modelId="{6948D06D-15E5-4BA6-976C-81067299BB2A}" type="presParOf" srcId="{9F7EE39A-525F-4A43-914B-4940A36A8FAF}" destId="{3D76FD1E-EEE3-47C0-83CC-1FE544777142}" srcOrd="0" destOrd="0" presId="urn:microsoft.com/office/officeart/2018/2/layout/IconVerticalSolidList"/>
    <dgm:cxn modelId="{5027A85F-C3E1-4E5B-AD74-2483D22B2C58}" type="presParOf" srcId="{9F7EE39A-525F-4A43-914B-4940A36A8FAF}" destId="{03A2FAEA-F1E8-4372-AFF7-6271C5603D1E}" srcOrd="1" destOrd="0" presId="urn:microsoft.com/office/officeart/2018/2/layout/IconVerticalSolidList"/>
    <dgm:cxn modelId="{FA195C89-2C84-4533-B37F-ADABB4D404B3}" type="presParOf" srcId="{9F7EE39A-525F-4A43-914B-4940A36A8FAF}" destId="{1CB05DCF-2044-498B-AC44-CB7F7DD265BB}" srcOrd="2" destOrd="0" presId="urn:microsoft.com/office/officeart/2018/2/layout/IconVerticalSolidList"/>
    <dgm:cxn modelId="{72FB2212-2488-48F9-940D-6C7C3F922828}" type="presParOf" srcId="{9F7EE39A-525F-4A43-914B-4940A36A8FAF}" destId="{B9936A67-D41E-4EAC-94C6-1C466F463E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93D40-5F04-4CB1-A901-DC79407085D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7873266-0232-4D85-A37D-95FD34E1EA10}">
      <dgm:prSet/>
      <dgm:spPr/>
      <dgm:t>
        <a:bodyPr/>
        <a:lstStyle/>
        <a:p>
          <a:r>
            <a:rPr lang="en-US"/>
            <a:t>In-Memory makes it fast</a:t>
          </a:r>
        </a:p>
      </dgm:t>
    </dgm:pt>
    <dgm:pt modelId="{31D17662-BD42-4542-AE43-5DE610C19157}" type="parTrans" cxnId="{93C5519C-444A-4C1C-A2CD-5FEAF493EF74}">
      <dgm:prSet/>
      <dgm:spPr/>
      <dgm:t>
        <a:bodyPr/>
        <a:lstStyle/>
        <a:p>
          <a:endParaRPr lang="en-US"/>
        </a:p>
      </dgm:t>
    </dgm:pt>
    <dgm:pt modelId="{CEF9C96D-B955-43F8-9E29-DAB9CFD3E0AC}" type="sibTrans" cxnId="{93C5519C-444A-4C1C-A2CD-5FEAF493EF74}">
      <dgm:prSet/>
      <dgm:spPr/>
      <dgm:t>
        <a:bodyPr/>
        <a:lstStyle/>
        <a:p>
          <a:endParaRPr lang="en-US"/>
        </a:p>
      </dgm:t>
    </dgm:pt>
    <dgm:pt modelId="{E592C2F8-F2A4-4D11-9D5D-E98C017B5279}">
      <dgm:prSet/>
      <dgm:spPr/>
      <dgm:t>
        <a:bodyPr/>
        <a:lstStyle/>
        <a:p>
          <a:r>
            <a:rPr lang="en-US"/>
            <a:t>Scale-Out</a:t>
          </a:r>
        </a:p>
      </dgm:t>
    </dgm:pt>
    <dgm:pt modelId="{5AE46747-53B4-425A-9899-F85156B7D904}" type="parTrans" cxnId="{9772CD35-08E8-43C5-AB66-C888B60DE661}">
      <dgm:prSet/>
      <dgm:spPr/>
      <dgm:t>
        <a:bodyPr/>
        <a:lstStyle/>
        <a:p>
          <a:endParaRPr lang="en-US"/>
        </a:p>
      </dgm:t>
    </dgm:pt>
    <dgm:pt modelId="{EF8E47AC-ACED-44BF-A379-5B0FC900EC17}" type="sibTrans" cxnId="{9772CD35-08E8-43C5-AB66-C888B60DE661}">
      <dgm:prSet/>
      <dgm:spPr/>
      <dgm:t>
        <a:bodyPr/>
        <a:lstStyle/>
        <a:p>
          <a:endParaRPr lang="en-US"/>
        </a:p>
      </dgm:t>
    </dgm:pt>
    <dgm:pt modelId="{39B48D9A-76D0-46E0-B0F5-30BDD32E792F}">
      <dgm:prSet/>
      <dgm:spPr/>
      <dgm:t>
        <a:bodyPr/>
        <a:lstStyle/>
        <a:p>
          <a:r>
            <a:rPr lang="en-US"/>
            <a:t>Dynamic Schema</a:t>
          </a:r>
        </a:p>
      </dgm:t>
    </dgm:pt>
    <dgm:pt modelId="{D0125DCF-72C1-4E32-A40C-631381C370A9}" type="parTrans" cxnId="{96173872-6BC3-4894-BD2E-31611D954637}">
      <dgm:prSet/>
      <dgm:spPr/>
      <dgm:t>
        <a:bodyPr/>
        <a:lstStyle/>
        <a:p>
          <a:endParaRPr lang="en-US"/>
        </a:p>
      </dgm:t>
    </dgm:pt>
    <dgm:pt modelId="{25E936F5-D541-44EC-911D-F76A806E2C0C}" type="sibTrans" cxnId="{96173872-6BC3-4894-BD2E-31611D954637}">
      <dgm:prSet/>
      <dgm:spPr/>
      <dgm:t>
        <a:bodyPr/>
        <a:lstStyle/>
        <a:p>
          <a:endParaRPr lang="en-US"/>
        </a:p>
      </dgm:t>
    </dgm:pt>
    <dgm:pt modelId="{49403727-9B0B-4E95-8FAC-6EB0D1A37083}">
      <dgm:prSet/>
      <dgm:spPr/>
      <dgm:t>
        <a:bodyPr/>
        <a:lstStyle/>
        <a:p>
          <a:r>
            <a:rPr lang="en-US"/>
            <a:t>Reduce expensive database access</a:t>
          </a:r>
        </a:p>
      </dgm:t>
    </dgm:pt>
    <dgm:pt modelId="{BD51A053-627C-4311-9403-CCC539A08F21}" type="parTrans" cxnId="{8F988992-A2E1-4C1A-AE20-771251D0C11B}">
      <dgm:prSet/>
      <dgm:spPr/>
      <dgm:t>
        <a:bodyPr/>
        <a:lstStyle/>
        <a:p>
          <a:endParaRPr lang="en-US"/>
        </a:p>
      </dgm:t>
    </dgm:pt>
    <dgm:pt modelId="{6FDDD909-18F6-47A0-8BBE-EA08A70F83E2}" type="sibTrans" cxnId="{8F988992-A2E1-4C1A-AE20-771251D0C11B}">
      <dgm:prSet/>
      <dgm:spPr/>
      <dgm:t>
        <a:bodyPr/>
        <a:lstStyle/>
        <a:p>
          <a:endParaRPr lang="en-US"/>
        </a:p>
      </dgm:t>
    </dgm:pt>
    <dgm:pt modelId="{13F2C90C-0FE9-445D-9BB2-4E733B51C493}">
      <dgm:prSet/>
      <dgm:spPr/>
      <dgm:t>
        <a:bodyPr/>
        <a:lstStyle/>
        <a:p>
          <a:r>
            <a:rPr lang="en-US"/>
            <a:t>Flexible with TTL and LRU options</a:t>
          </a:r>
        </a:p>
      </dgm:t>
    </dgm:pt>
    <dgm:pt modelId="{06742CC2-A468-4271-B22B-82A8779A68C8}" type="parTrans" cxnId="{B4C95C83-BB0C-4E3E-A6E1-A02C7F4C6675}">
      <dgm:prSet/>
      <dgm:spPr/>
      <dgm:t>
        <a:bodyPr/>
        <a:lstStyle/>
        <a:p>
          <a:endParaRPr lang="en-US"/>
        </a:p>
      </dgm:t>
    </dgm:pt>
    <dgm:pt modelId="{949A9389-69F7-409F-8151-00D0CBBEEB95}" type="sibTrans" cxnId="{B4C95C83-BB0C-4E3E-A6E1-A02C7F4C6675}">
      <dgm:prSet/>
      <dgm:spPr/>
      <dgm:t>
        <a:bodyPr/>
        <a:lstStyle/>
        <a:p>
          <a:endParaRPr lang="en-US"/>
        </a:p>
      </dgm:t>
    </dgm:pt>
    <dgm:pt modelId="{26875536-6A78-B143-96AF-7E66349FCBAD}" type="pres">
      <dgm:prSet presAssocID="{A8B93D40-5F04-4CB1-A901-DC79407085D5}" presName="linear" presStyleCnt="0">
        <dgm:presLayoutVars>
          <dgm:dir/>
          <dgm:animLvl val="lvl"/>
          <dgm:resizeHandles val="exact"/>
        </dgm:presLayoutVars>
      </dgm:prSet>
      <dgm:spPr/>
    </dgm:pt>
    <dgm:pt modelId="{A7AB46A4-4150-5642-9A9E-769EDE5FF804}" type="pres">
      <dgm:prSet presAssocID="{C7873266-0232-4D85-A37D-95FD34E1EA10}" presName="parentLin" presStyleCnt="0"/>
      <dgm:spPr/>
    </dgm:pt>
    <dgm:pt modelId="{BA15E5F6-AE0A-9043-A4A9-CC3255BC951D}" type="pres">
      <dgm:prSet presAssocID="{C7873266-0232-4D85-A37D-95FD34E1EA10}" presName="parentLeftMargin" presStyleLbl="node1" presStyleIdx="0" presStyleCnt="5"/>
      <dgm:spPr/>
    </dgm:pt>
    <dgm:pt modelId="{49E6FDB8-741E-5942-8AD6-C7B766A1FEFE}" type="pres">
      <dgm:prSet presAssocID="{C7873266-0232-4D85-A37D-95FD34E1EA10}" presName="parentText" presStyleLbl="node1" presStyleIdx="0" presStyleCnt="5">
        <dgm:presLayoutVars>
          <dgm:chMax val="0"/>
          <dgm:bulletEnabled val="1"/>
        </dgm:presLayoutVars>
      </dgm:prSet>
      <dgm:spPr/>
    </dgm:pt>
    <dgm:pt modelId="{B824E3C5-EDBA-624C-844B-0E49BFEB101F}" type="pres">
      <dgm:prSet presAssocID="{C7873266-0232-4D85-A37D-95FD34E1EA10}" presName="negativeSpace" presStyleCnt="0"/>
      <dgm:spPr/>
    </dgm:pt>
    <dgm:pt modelId="{2D0C0D09-EC0A-7D44-87D0-F742C80C2A0E}" type="pres">
      <dgm:prSet presAssocID="{C7873266-0232-4D85-A37D-95FD34E1EA10}" presName="childText" presStyleLbl="conFgAcc1" presStyleIdx="0" presStyleCnt="5">
        <dgm:presLayoutVars>
          <dgm:bulletEnabled val="1"/>
        </dgm:presLayoutVars>
      </dgm:prSet>
      <dgm:spPr/>
    </dgm:pt>
    <dgm:pt modelId="{F3656936-D6D1-3248-AE83-4EE58CE2F22C}" type="pres">
      <dgm:prSet presAssocID="{CEF9C96D-B955-43F8-9E29-DAB9CFD3E0AC}" presName="spaceBetweenRectangles" presStyleCnt="0"/>
      <dgm:spPr/>
    </dgm:pt>
    <dgm:pt modelId="{FADD6AA6-F9D7-A043-A6EE-FA748F60B87E}" type="pres">
      <dgm:prSet presAssocID="{E592C2F8-F2A4-4D11-9D5D-E98C017B5279}" presName="parentLin" presStyleCnt="0"/>
      <dgm:spPr/>
    </dgm:pt>
    <dgm:pt modelId="{B4527377-07CC-DF4F-A328-E21D9A1B6EC4}" type="pres">
      <dgm:prSet presAssocID="{E592C2F8-F2A4-4D11-9D5D-E98C017B5279}" presName="parentLeftMargin" presStyleLbl="node1" presStyleIdx="0" presStyleCnt="5"/>
      <dgm:spPr/>
    </dgm:pt>
    <dgm:pt modelId="{E2813161-5B5A-174E-A72E-6DB898DC5A44}" type="pres">
      <dgm:prSet presAssocID="{E592C2F8-F2A4-4D11-9D5D-E98C017B5279}" presName="parentText" presStyleLbl="node1" presStyleIdx="1" presStyleCnt="5">
        <dgm:presLayoutVars>
          <dgm:chMax val="0"/>
          <dgm:bulletEnabled val="1"/>
        </dgm:presLayoutVars>
      </dgm:prSet>
      <dgm:spPr/>
    </dgm:pt>
    <dgm:pt modelId="{B35D1CCF-DDA2-5C49-AEA1-273F17B5A796}" type="pres">
      <dgm:prSet presAssocID="{E592C2F8-F2A4-4D11-9D5D-E98C017B5279}" presName="negativeSpace" presStyleCnt="0"/>
      <dgm:spPr/>
    </dgm:pt>
    <dgm:pt modelId="{D7893E73-0CB8-FE47-83F4-ABBED940C8F1}" type="pres">
      <dgm:prSet presAssocID="{E592C2F8-F2A4-4D11-9D5D-E98C017B5279}" presName="childText" presStyleLbl="conFgAcc1" presStyleIdx="1" presStyleCnt="5">
        <dgm:presLayoutVars>
          <dgm:bulletEnabled val="1"/>
        </dgm:presLayoutVars>
      </dgm:prSet>
      <dgm:spPr/>
    </dgm:pt>
    <dgm:pt modelId="{A6928522-8ED8-E145-85B4-1AFD32B02904}" type="pres">
      <dgm:prSet presAssocID="{EF8E47AC-ACED-44BF-A379-5B0FC900EC17}" presName="spaceBetweenRectangles" presStyleCnt="0"/>
      <dgm:spPr/>
    </dgm:pt>
    <dgm:pt modelId="{E93E3BA4-5D30-C14F-8CA5-94B4D3F0592B}" type="pres">
      <dgm:prSet presAssocID="{39B48D9A-76D0-46E0-B0F5-30BDD32E792F}" presName="parentLin" presStyleCnt="0"/>
      <dgm:spPr/>
    </dgm:pt>
    <dgm:pt modelId="{2AE884E1-B242-734F-BFD5-7B4701E4BD9D}" type="pres">
      <dgm:prSet presAssocID="{39B48D9A-76D0-46E0-B0F5-30BDD32E792F}" presName="parentLeftMargin" presStyleLbl="node1" presStyleIdx="1" presStyleCnt="5"/>
      <dgm:spPr/>
    </dgm:pt>
    <dgm:pt modelId="{B95E3C90-9CD3-F746-B618-7CA377F3CE9D}" type="pres">
      <dgm:prSet presAssocID="{39B48D9A-76D0-46E0-B0F5-30BDD32E792F}" presName="parentText" presStyleLbl="node1" presStyleIdx="2" presStyleCnt="5">
        <dgm:presLayoutVars>
          <dgm:chMax val="0"/>
          <dgm:bulletEnabled val="1"/>
        </dgm:presLayoutVars>
      </dgm:prSet>
      <dgm:spPr/>
    </dgm:pt>
    <dgm:pt modelId="{04F8832C-E896-1449-A44E-40E9556D08B4}" type="pres">
      <dgm:prSet presAssocID="{39B48D9A-76D0-46E0-B0F5-30BDD32E792F}" presName="negativeSpace" presStyleCnt="0"/>
      <dgm:spPr/>
    </dgm:pt>
    <dgm:pt modelId="{51BCB23F-E2AE-504E-AC99-70FF031E8EE6}" type="pres">
      <dgm:prSet presAssocID="{39B48D9A-76D0-46E0-B0F5-30BDD32E792F}" presName="childText" presStyleLbl="conFgAcc1" presStyleIdx="2" presStyleCnt="5">
        <dgm:presLayoutVars>
          <dgm:bulletEnabled val="1"/>
        </dgm:presLayoutVars>
      </dgm:prSet>
      <dgm:spPr/>
    </dgm:pt>
    <dgm:pt modelId="{355EDB80-07A7-7642-92AF-04B9E5E5D1BF}" type="pres">
      <dgm:prSet presAssocID="{25E936F5-D541-44EC-911D-F76A806E2C0C}" presName="spaceBetweenRectangles" presStyleCnt="0"/>
      <dgm:spPr/>
    </dgm:pt>
    <dgm:pt modelId="{AB44FDA7-A62C-4949-AEAF-70F65991B4F8}" type="pres">
      <dgm:prSet presAssocID="{49403727-9B0B-4E95-8FAC-6EB0D1A37083}" presName="parentLin" presStyleCnt="0"/>
      <dgm:spPr/>
    </dgm:pt>
    <dgm:pt modelId="{CBA3439F-6DC3-6446-BCEF-CE5F48B96D48}" type="pres">
      <dgm:prSet presAssocID="{49403727-9B0B-4E95-8FAC-6EB0D1A37083}" presName="parentLeftMargin" presStyleLbl="node1" presStyleIdx="2" presStyleCnt="5"/>
      <dgm:spPr/>
    </dgm:pt>
    <dgm:pt modelId="{9291613E-0510-7746-A58B-9B4C8AA116CB}" type="pres">
      <dgm:prSet presAssocID="{49403727-9B0B-4E95-8FAC-6EB0D1A37083}" presName="parentText" presStyleLbl="node1" presStyleIdx="3" presStyleCnt="5">
        <dgm:presLayoutVars>
          <dgm:chMax val="0"/>
          <dgm:bulletEnabled val="1"/>
        </dgm:presLayoutVars>
      </dgm:prSet>
      <dgm:spPr/>
    </dgm:pt>
    <dgm:pt modelId="{5D96E916-E748-204E-864F-9378AAFC5087}" type="pres">
      <dgm:prSet presAssocID="{49403727-9B0B-4E95-8FAC-6EB0D1A37083}" presName="negativeSpace" presStyleCnt="0"/>
      <dgm:spPr/>
    </dgm:pt>
    <dgm:pt modelId="{8E78BDCC-752E-A04D-8B3F-97DB9E3AF45F}" type="pres">
      <dgm:prSet presAssocID="{49403727-9B0B-4E95-8FAC-6EB0D1A37083}" presName="childText" presStyleLbl="conFgAcc1" presStyleIdx="3" presStyleCnt="5">
        <dgm:presLayoutVars>
          <dgm:bulletEnabled val="1"/>
        </dgm:presLayoutVars>
      </dgm:prSet>
      <dgm:spPr/>
    </dgm:pt>
    <dgm:pt modelId="{7CBA20B1-557A-C54E-9DB3-8D50836A7A53}" type="pres">
      <dgm:prSet presAssocID="{6FDDD909-18F6-47A0-8BBE-EA08A70F83E2}" presName="spaceBetweenRectangles" presStyleCnt="0"/>
      <dgm:spPr/>
    </dgm:pt>
    <dgm:pt modelId="{10BC65AE-1AE3-3243-9B15-3D678351E0E9}" type="pres">
      <dgm:prSet presAssocID="{13F2C90C-0FE9-445D-9BB2-4E733B51C493}" presName="parentLin" presStyleCnt="0"/>
      <dgm:spPr/>
    </dgm:pt>
    <dgm:pt modelId="{3AE03E0A-F680-9940-8D95-88FD71A20B27}" type="pres">
      <dgm:prSet presAssocID="{13F2C90C-0FE9-445D-9BB2-4E733B51C493}" presName="parentLeftMargin" presStyleLbl="node1" presStyleIdx="3" presStyleCnt="5"/>
      <dgm:spPr/>
    </dgm:pt>
    <dgm:pt modelId="{88E42410-E224-C449-B259-0A64C0672537}" type="pres">
      <dgm:prSet presAssocID="{13F2C90C-0FE9-445D-9BB2-4E733B51C493}" presName="parentText" presStyleLbl="node1" presStyleIdx="4" presStyleCnt="5">
        <dgm:presLayoutVars>
          <dgm:chMax val="0"/>
          <dgm:bulletEnabled val="1"/>
        </dgm:presLayoutVars>
      </dgm:prSet>
      <dgm:spPr/>
    </dgm:pt>
    <dgm:pt modelId="{41AAE345-4CD1-1D49-B300-6548897C2CBB}" type="pres">
      <dgm:prSet presAssocID="{13F2C90C-0FE9-445D-9BB2-4E733B51C493}" presName="negativeSpace" presStyleCnt="0"/>
      <dgm:spPr/>
    </dgm:pt>
    <dgm:pt modelId="{5C284140-D025-9241-BD55-85AC5916D68B}" type="pres">
      <dgm:prSet presAssocID="{13F2C90C-0FE9-445D-9BB2-4E733B51C493}" presName="childText" presStyleLbl="conFgAcc1" presStyleIdx="4" presStyleCnt="5">
        <dgm:presLayoutVars>
          <dgm:bulletEnabled val="1"/>
        </dgm:presLayoutVars>
      </dgm:prSet>
      <dgm:spPr/>
    </dgm:pt>
  </dgm:ptLst>
  <dgm:cxnLst>
    <dgm:cxn modelId="{0575A335-FD96-224F-BEB0-FD98A96E6270}" type="presOf" srcId="{49403727-9B0B-4E95-8FAC-6EB0D1A37083}" destId="{CBA3439F-6DC3-6446-BCEF-CE5F48B96D48}" srcOrd="0" destOrd="0" presId="urn:microsoft.com/office/officeart/2005/8/layout/list1"/>
    <dgm:cxn modelId="{9772CD35-08E8-43C5-AB66-C888B60DE661}" srcId="{A8B93D40-5F04-4CB1-A901-DC79407085D5}" destId="{E592C2F8-F2A4-4D11-9D5D-E98C017B5279}" srcOrd="1" destOrd="0" parTransId="{5AE46747-53B4-425A-9899-F85156B7D904}" sibTransId="{EF8E47AC-ACED-44BF-A379-5B0FC900EC17}"/>
    <dgm:cxn modelId="{625A2547-9CD3-8142-BB34-F3A79D193740}" type="presOf" srcId="{13F2C90C-0FE9-445D-9BB2-4E733B51C493}" destId="{88E42410-E224-C449-B259-0A64C0672537}" srcOrd="1" destOrd="0" presId="urn:microsoft.com/office/officeart/2005/8/layout/list1"/>
    <dgm:cxn modelId="{E3B74555-3FEC-EE44-A760-7DF7C6EC9E43}" type="presOf" srcId="{A8B93D40-5F04-4CB1-A901-DC79407085D5}" destId="{26875536-6A78-B143-96AF-7E66349FCBAD}" srcOrd="0" destOrd="0" presId="urn:microsoft.com/office/officeart/2005/8/layout/list1"/>
    <dgm:cxn modelId="{3C93EE5A-6922-DC4C-B887-379F3507BB8D}" type="presOf" srcId="{39B48D9A-76D0-46E0-B0F5-30BDD32E792F}" destId="{2AE884E1-B242-734F-BFD5-7B4701E4BD9D}" srcOrd="0" destOrd="0" presId="urn:microsoft.com/office/officeart/2005/8/layout/list1"/>
    <dgm:cxn modelId="{9CC21E6B-3F06-C740-8A08-2900D8D097A3}" type="presOf" srcId="{C7873266-0232-4D85-A37D-95FD34E1EA10}" destId="{BA15E5F6-AE0A-9043-A4A9-CC3255BC951D}" srcOrd="0" destOrd="0" presId="urn:microsoft.com/office/officeart/2005/8/layout/list1"/>
    <dgm:cxn modelId="{96173872-6BC3-4894-BD2E-31611D954637}" srcId="{A8B93D40-5F04-4CB1-A901-DC79407085D5}" destId="{39B48D9A-76D0-46E0-B0F5-30BDD32E792F}" srcOrd="2" destOrd="0" parTransId="{D0125DCF-72C1-4E32-A40C-631381C370A9}" sibTransId="{25E936F5-D541-44EC-911D-F76A806E2C0C}"/>
    <dgm:cxn modelId="{FCD0D47C-445B-3040-A678-B217BA6A60F3}" type="presOf" srcId="{13F2C90C-0FE9-445D-9BB2-4E733B51C493}" destId="{3AE03E0A-F680-9940-8D95-88FD71A20B27}" srcOrd="0" destOrd="0" presId="urn:microsoft.com/office/officeart/2005/8/layout/list1"/>
    <dgm:cxn modelId="{E1FEA580-9045-344A-A1A7-78B0CB9C57DF}" type="presOf" srcId="{49403727-9B0B-4E95-8FAC-6EB0D1A37083}" destId="{9291613E-0510-7746-A58B-9B4C8AA116CB}" srcOrd="1" destOrd="0" presId="urn:microsoft.com/office/officeart/2005/8/layout/list1"/>
    <dgm:cxn modelId="{B4C95C83-BB0C-4E3E-A6E1-A02C7F4C6675}" srcId="{A8B93D40-5F04-4CB1-A901-DC79407085D5}" destId="{13F2C90C-0FE9-445D-9BB2-4E733B51C493}" srcOrd="4" destOrd="0" parTransId="{06742CC2-A468-4271-B22B-82A8779A68C8}" sibTransId="{949A9389-69F7-409F-8151-00D0CBBEEB95}"/>
    <dgm:cxn modelId="{8F988992-A2E1-4C1A-AE20-771251D0C11B}" srcId="{A8B93D40-5F04-4CB1-A901-DC79407085D5}" destId="{49403727-9B0B-4E95-8FAC-6EB0D1A37083}" srcOrd="3" destOrd="0" parTransId="{BD51A053-627C-4311-9403-CCC539A08F21}" sibTransId="{6FDDD909-18F6-47A0-8BBE-EA08A70F83E2}"/>
    <dgm:cxn modelId="{93C5519C-444A-4C1C-A2CD-5FEAF493EF74}" srcId="{A8B93D40-5F04-4CB1-A901-DC79407085D5}" destId="{C7873266-0232-4D85-A37D-95FD34E1EA10}" srcOrd="0" destOrd="0" parTransId="{31D17662-BD42-4542-AE43-5DE610C19157}" sibTransId="{CEF9C96D-B955-43F8-9E29-DAB9CFD3E0AC}"/>
    <dgm:cxn modelId="{A9DF4AAE-3C92-F449-903B-767DBF96924E}" type="presOf" srcId="{C7873266-0232-4D85-A37D-95FD34E1EA10}" destId="{49E6FDB8-741E-5942-8AD6-C7B766A1FEFE}" srcOrd="1" destOrd="0" presId="urn:microsoft.com/office/officeart/2005/8/layout/list1"/>
    <dgm:cxn modelId="{C74222C2-72EC-914A-96C3-8788C1640B58}" type="presOf" srcId="{39B48D9A-76D0-46E0-B0F5-30BDD32E792F}" destId="{B95E3C90-9CD3-F746-B618-7CA377F3CE9D}" srcOrd="1" destOrd="0" presId="urn:microsoft.com/office/officeart/2005/8/layout/list1"/>
    <dgm:cxn modelId="{656AC0EA-FA1F-4A4F-8936-97651D2D2DB4}" type="presOf" srcId="{E592C2F8-F2A4-4D11-9D5D-E98C017B5279}" destId="{B4527377-07CC-DF4F-A328-E21D9A1B6EC4}" srcOrd="0" destOrd="0" presId="urn:microsoft.com/office/officeart/2005/8/layout/list1"/>
    <dgm:cxn modelId="{D45115F0-4BC4-1C4C-94FE-CD4FF938CBF8}" type="presOf" srcId="{E592C2F8-F2A4-4D11-9D5D-E98C017B5279}" destId="{E2813161-5B5A-174E-A72E-6DB898DC5A44}" srcOrd="1" destOrd="0" presId="urn:microsoft.com/office/officeart/2005/8/layout/list1"/>
    <dgm:cxn modelId="{63FE2DA2-91B9-E54F-85C1-E619050267DC}" type="presParOf" srcId="{26875536-6A78-B143-96AF-7E66349FCBAD}" destId="{A7AB46A4-4150-5642-9A9E-769EDE5FF804}" srcOrd="0" destOrd="0" presId="urn:microsoft.com/office/officeart/2005/8/layout/list1"/>
    <dgm:cxn modelId="{90274639-9AD2-5247-B5C2-2177B34C0356}" type="presParOf" srcId="{A7AB46A4-4150-5642-9A9E-769EDE5FF804}" destId="{BA15E5F6-AE0A-9043-A4A9-CC3255BC951D}" srcOrd="0" destOrd="0" presId="urn:microsoft.com/office/officeart/2005/8/layout/list1"/>
    <dgm:cxn modelId="{D8481EBD-A5E8-9544-9C38-33DD936973F3}" type="presParOf" srcId="{A7AB46A4-4150-5642-9A9E-769EDE5FF804}" destId="{49E6FDB8-741E-5942-8AD6-C7B766A1FEFE}" srcOrd="1" destOrd="0" presId="urn:microsoft.com/office/officeart/2005/8/layout/list1"/>
    <dgm:cxn modelId="{8C8DEC6D-C1C7-084D-B8E4-071726FE329C}" type="presParOf" srcId="{26875536-6A78-B143-96AF-7E66349FCBAD}" destId="{B824E3C5-EDBA-624C-844B-0E49BFEB101F}" srcOrd="1" destOrd="0" presId="urn:microsoft.com/office/officeart/2005/8/layout/list1"/>
    <dgm:cxn modelId="{0D745128-1AE6-1642-BC07-7629DD0CC885}" type="presParOf" srcId="{26875536-6A78-B143-96AF-7E66349FCBAD}" destId="{2D0C0D09-EC0A-7D44-87D0-F742C80C2A0E}" srcOrd="2" destOrd="0" presId="urn:microsoft.com/office/officeart/2005/8/layout/list1"/>
    <dgm:cxn modelId="{F6B92928-A7F3-FD4F-A2E5-01E0AE9669AD}" type="presParOf" srcId="{26875536-6A78-B143-96AF-7E66349FCBAD}" destId="{F3656936-D6D1-3248-AE83-4EE58CE2F22C}" srcOrd="3" destOrd="0" presId="urn:microsoft.com/office/officeart/2005/8/layout/list1"/>
    <dgm:cxn modelId="{87BC6E85-E87E-DB4E-ABAA-48056159B90D}" type="presParOf" srcId="{26875536-6A78-B143-96AF-7E66349FCBAD}" destId="{FADD6AA6-F9D7-A043-A6EE-FA748F60B87E}" srcOrd="4" destOrd="0" presId="urn:microsoft.com/office/officeart/2005/8/layout/list1"/>
    <dgm:cxn modelId="{E35F576D-7993-4840-854E-0085CBDE5BEF}" type="presParOf" srcId="{FADD6AA6-F9D7-A043-A6EE-FA748F60B87E}" destId="{B4527377-07CC-DF4F-A328-E21D9A1B6EC4}" srcOrd="0" destOrd="0" presId="urn:microsoft.com/office/officeart/2005/8/layout/list1"/>
    <dgm:cxn modelId="{4259170F-46ED-164B-98E1-FE3155352D12}" type="presParOf" srcId="{FADD6AA6-F9D7-A043-A6EE-FA748F60B87E}" destId="{E2813161-5B5A-174E-A72E-6DB898DC5A44}" srcOrd="1" destOrd="0" presId="urn:microsoft.com/office/officeart/2005/8/layout/list1"/>
    <dgm:cxn modelId="{CCA6E3FE-3E24-0F44-8EE0-2BC2A2A6FBE2}" type="presParOf" srcId="{26875536-6A78-B143-96AF-7E66349FCBAD}" destId="{B35D1CCF-DDA2-5C49-AEA1-273F17B5A796}" srcOrd="5" destOrd="0" presId="urn:microsoft.com/office/officeart/2005/8/layout/list1"/>
    <dgm:cxn modelId="{424C71C0-940B-5843-88CD-2B057F3B3E48}" type="presParOf" srcId="{26875536-6A78-B143-96AF-7E66349FCBAD}" destId="{D7893E73-0CB8-FE47-83F4-ABBED940C8F1}" srcOrd="6" destOrd="0" presId="urn:microsoft.com/office/officeart/2005/8/layout/list1"/>
    <dgm:cxn modelId="{080D3AAA-8265-0743-A3EA-9FB2FDB11A17}" type="presParOf" srcId="{26875536-6A78-B143-96AF-7E66349FCBAD}" destId="{A6928522-8ED8-E145-85B4-1AFD32B02904}" srcOrd="7" destOrd="0" presId="urn:microsoft.com/office/officeart/2005/8/layout/list1"/>
    <dgm:cxn modelId="{1BC98C12-E2D5-D449-995C-3ECF346985A8}" type="presParOf" srcId="{26875536-6A78-B143-96AF-7E66349FCBAD}" destId="{E93E3BA4-5D30-C14F-8CA5-94B4D3F0592B}" srcOrd="8" destOrd="0" presId="urn:microsoft.com/office/officeart/2005/8/layout/list1"/>
    <dgm:cxn modelId="{77477D48-BEA9-8D49-8F2F-41CCE913327A}" type="presParOf" srcId="{E93E3BA4-5D30-C14F-8CA5-94B4D3F0592B}" destId="{2AE884E1-B242-734F-BFD5-7B4701E4BD9D}" srcOrd="0" destOrd="0" presId="urn:microsoft.com/office/officeart/2005/8/layout/list1"/>
    <dgm:cxn modelId="{D85412A9-4470-2F4D-82F4-B4B8A743A90B}" type="presParOf" srcId="{E93E3BA4-5D30-C14F-8CA5-94B4D3F0592B}" destId="{B95E3C90-9CD3-F746-B618-7CA377F3CE9D}" srcOrd="1" destOrd="0" presId="urn:microsoft.com/office/officeart/2005/8/layout/list1"/>
    <dgm:cxn modelId="{750B026F-21C1-2744-AC01-E0B152C7919A}" type="presParOf" srcId="{26875536-6A78-B143-96AF-7E66349FCBAD}" destId="{04F8832C-E896-1449-A44E-40E9556D08B4}" srcOrd="9" destOrd="0" presId="urn:microsoft.com/office/officeart/2005/8/layout/list1"/>
    <dgm:cxn modelId="{BE33B424-B56B-4345-9844-EC9B2202F54C}" type="presParOf" srcId="{26875536-6A78-B143-96AF-7E66349FCBAD}" destId="{51BCB23F-E2AE-504E-AC99-70FF031E8EE6}" srcOrd="10" destOrd="0" presId="urn:microsoft.com/office/officeart/2005/8/layout/list1"/>
    <dgm:cxn modelId="{85522FB2-DE09-F041-8AE3-FF022F96E9E0}" type="presParOf" srcId="{26875536-6A78-B143-96AF-7E66349FCBAD}" destId="{355EDB80-07A7-7642-92AF-04B9E5E5D1BF}" srcOrd="11" destOrd="0" presId="urn:microsoft.com/office/officeart/2005/8/layout/list1"/>
    <dgm:cxn modelId="{8562408B-5522-2F4C-B262-122C4528E573}" type="presParOf" srcId="{26875536-6A78-B143-96AF-7E66349FCBAD}" destId="{AB44FDA7-A62C-4949-AEAF-70F65991B4F8}" srcOrd="12" destOrd="0" presId="urn:microsoft.com/office/officeart/2005/8/layout/list1"/>
    <dgm:cxn modelId="{615BC866-A6B0-644A-913C-E7A976FC1EB4}" type="presParOf" srcId="{AB44FDA7-A62C-4949-AEAF-70F65991B4F8}" destId="{CBA3439F-6DC3-6446-BCEF-CE5F48B96D48}" srcOrd="0" destOrd="0" presId="urn:microsoft.com/office/officeart/2005/8/layout/list1"/>
    <dgm:cxn modelId="{FA64ECEC-7273-D94A-9AEE-347D439B653F}" type="presParOf" srcId="{AB44FDA7-A62C-4949-AEAF-70F65991B4F8}" destId="{9291613E-0510-7746-A58B-9B4C8AA116CB}" srcOrd="1" destOrd="0" presId="urn:microsoft.com/office/officeart/2005/8/layout/list1"/>
    <dgm:cxn modelId="{E1995C61-9629-8248-9435-FA362A1D5B81}" type="presParOf" srcId="{26875536-6A78-B143-96AF-7E66349FCBAD}" destId="{5D96E916-E748-204E-864F-9378AAFC5087}" srcOrd="13" destOrd="0" presId="urn:microsoft.com/office/officeart/2005/8/layout/list1"/>
    <dgm:cxn modelId="{F75C339C-97DD-4B45-BA8E-E60FBEC0DADB}" type="presParOf" srcId="{26875536-6A78-B143-96AF-7E66349FCBAD}" destId="{8E78BDCC-752E-A04D-8B3F-97DB9E3AF45F}" srcOrd="14" destOrd="0" presId="urn:microsoft.com/office/officeart/2005/8/layout/list1"/>
    <dgm:cxn modelId="{5CC4083B-3206-5248-8EB0-19F6BBA78B68}" type="presParOf" srcId="{26875536-6A78-B143-96AF-7E66349FCBAD}" destId="{7CBA20B1-557A-C54E-9DB3-8D50836A7A53}" srcOrd="15" destOrd="0" presId="urn:microsoft.com/office/officeart/2005/8/layout/list1"/>
    <dgm:cxn modelId="{C69F1184-F903-1449-9776-D6FFE73ECBB8}" type="presParOf" srcId="{26875536-6A78-B143-96AF-7E66349FCBAD}" destId="{10BC65AE-1AE3-3243-9B15-3D678351E0E9}" srcOrd="16" destOrd="0" presId="urn:microsoft.com/office/officeart/2005/8/layout/list1"/>
    <dgm:cxn modelId="{C32A4933-1B43-C641-98FD-4ADB532C3670}" type="presParOf" srcId="{10BC65AE-1AE3-3243-9B15-3D678351E0E9}" destId="{3AE03E0A-F680-9940-8D95-88FD71A20B27}" srcOrd="0" destOrd="0" presId="urn:microsoft.com/office/officeart/2005/8/layout/list1"/>
    <dgm:cxn modelId="{FE29542F-9175-1549-9005-6BDB645E4686}" type="presParOf" srcId="{10BC65AE-1AE3-3243-9B15-3D678351E0E9}" destId="{88E42410-E224-C449-B259-0A64C0672537}" srcOrd="1" destOrd="0" presId="urn:microsoft.com/office/officeart/2005/8/layout/list1"/>
    <dgm:cxn modelId="{095FA209-9EB8-654D-8137-7A6437CFACC0}" type="presParOf" srcId="{26875536-6A78-B143-96AF-7E66349FCBAD}" destId="{41AAE345-4CD1-1D49-B300-6548897C2CBB}" srcOrd="17" destOrd="0" presId="urn:microsoft.com/office/officeart/2005/8/layout/list1"/>
    <dgm:cxn modelId="{34D9848F-4407-D74D-8E74-07AB06B557F4}" type="presParOf" srcId="{26875536-6A78-B143-96AF-7E66349FCBAD}" destId="{5C284140-D025-9241-BD55-85AC5916D68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B651FF-D753-4B68-99C3-308D6F35EB21}"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67B86A03-AFC5-4F29-BC16-9CA7C527F0F9}">
      <dgm:prSet/>
      <dgm:spPr/>
      <dgm:t>
        <a:bodyPr/>
        <a:lstStyle/>
        <a:p>
          <a:r>
            <a:rPr lang="en-US"/>
            <a:t>Asynchronous Single Threaded Event Loop </a:t>
          </a:r>
        </a:p>
      </dgm:t>
    </dgm:pt>
    <dgm:pt modelId="{24A173F3-5E13-4651-BDB6-894BA70D7AAA}" type="parTrans" cxnId="{38D39D2C-DEEC-4C31-A79B-31C413954D9F}">
      <dgm:prSet/>
      <dgm:spPr/>
      <dgm:t>
        <a:bodyPr/>
        <a:lstStyle/>
        <a:p>
          <a:endParaRPr lang="en-US"/>
        </a:p>
      </dgm:t>
    </dgm:pt>
    <dgm:pt modelId="{8B09A26A-B591-4E23-9658-9714331A8FDA}" type="sibTrans" cxnId="{38D39D2C-DEEC-4C31-A79B-31C413954D9F}">
      <dgm:prSet/>
      <dgm:spPr/>
      <dgm:t>
        <a:bodyPr/>
        <a:lstStyle/>
        <a:p>
          <a:endParaRPr lang="en-US"/>
        </a:p>
      </dgm:t>
    </dgm:pt>
    <dgm:pt modelId="{A47EC375-2635-4093-B0F2-C0453A6878F9}">
      <dgm:prSet/>
      <dgm:spPr/>
      <dgm:t>
        <a:bodyPr/>
        <a:lstStyle/>
        <a:p>
          <a:r>
            <a:rPr lang="en-US"/>
            <a:t>Its just a basic </a:t>
          </a:r>
          <a:r>
            <a:rPr lang="en-US" i="1"/>
            <a:t>while(true) </a:t>
          </a:r>
          <a:r>
            <a:rPr lang="en-US"/>
            <a:t>loop</a:t>
          </a:r>
        </a:p>
      </dgm:t>
    </dgm:pt>
    <dgm:pt modelId="{8A9D8D53-394D-45CE-AE66-6D1BF272DB8E}" type="parTrans" cxnId="{406E5679-A605-4C97-BD6C-1EE1146D0185}">
      <dgm:prSet/>
      <dgm:spPr/>
      <dgm:t>
        <a:bodyPr/>
        <a:lstStyle/>
        <a:p>
          <a:endParaRPr lang="en-US"/>
        </a:p>
      </dgm:t>
    </dgm:pt>
    <dgm:pt modelId="{326FC758-6F4C-48F3-A907-87780D2E89FC}" type="sibTrans" cxnId="{406E5679-A605-4C97-BD6C-1EE1146D0185}">
      <dgm:prSet/>
      <dgm:spPr/>
      <dgm:t>
        <a:bodyPr/>
        <a:lstStyle/>
        <a:p>
          <a:endParaRPr lang="en-US"/>
        </a:p>
      </dgm:t>
    </dgm:pt>
    <dgm:pt modelId="{B0706396-7C6C-406B-9005-AB72BCA726B0}">
      <dgm:prSet/>
      <dgm:spPr/>
      <dgm:t>
        <a:bodyPr/>
        <a:lstStyle/>
        <a:p>
          <a:r>
            <a:rPr lang="en-US"/>
            <a:t>Redis handles all operations in this loop</a:t>
          </a:r>
        </a:p>
      </dgm:t>
    </dgm:pt>
    <dgm:pt modelId="{F3494385-3DC8-4567-B698-A5C02980DE11}" type="parTrans" cxnId="{6CFAA50D-A33B-4256-8C11-A926625D3DBE}">
      <dgm:prSet/>
      <dgm:spPr/>
      <dgm:t>
        <a:bodyPr/>
        <a:lstStyle/>
        <a:p>
          <a:endParaRPr lang="en-US"/>
        </a:p>
      </dgm:t>
    </dgm:pt>
    <dgm:pt modelId="{BC29CA82-CFE1-4DA6-9467-5BDEA43CF0DD}" type="sibTrans" cxnId="{6CFAA50D-A33B-4256-8C11-A926625D3DBE}">
      <dgm:prSet/>
      <dgm:spPr/>
      <dgm:t>
        <a:bodyPr/>
        <a:lstStyle/>
        <a:p>
          <a:endParaRPr lang="en-US"/>
        </a:p>
      </dgm:t>
    </dgm:pt>
    <dgm:pt modelId="{F9912DF6-E930-42EF-BBBC-26DAA2A23B35}">
      <dgm:prSet/>
      <dgm:spPr/>
      <dgm:t>
        <a:bodyPr/>
        <a:lstStyle/>
        <a:p>
          <a:r>
            <a:rPr lang="en-US"/>
            <a:t>Stores all data In-memory</a:t>
          </a:r>
        </a:p>
      </dgm:t>
    </dgm:pt>
    <dgm:pt modelId="{A742C646-EC1B-44BB-8603-7120D2C1C805}" type="parTrans" cxnId="{2655C202-69F5-42D9-841C-D92EFF8046E6}">
      <dgm:prSet/>
      <dgm:spPr/>
      <dgm:t>
        <a:bodyPr/>
        <a:lstStyle/>
        <a:p>
          <a:endParaRPr lang="en-US"/>
        </a:p>
      </dgm:t>
    </dgm:pt>
    <dgm:pt modelId="{39E2086A-E4B3-44F3-888F-E0817D3B4CDF}" type="sibTrans" cxnId="{2655C202-69F5-42D9-841C-D92EFF8046E6}">
      <dgm:prSet/>
      <dgm:spPr/>
      <dgm:t>
        <a:bodyPr/>
        <a:lstStyle/>
        <a:p>
          <a:endParaRPr lang="en-US"/>
        </a:p>
      </dgm:t>
    </dgm:pt>
    <dgm:pt modelId="{4C2F3A40-E97D-4CB2-947F-167A1C51B2D3}">
      <dgm:prSet/>
      <dgm:spPr/>
      <dgm:t>
        <a:bodyPr/>
        <a:lstStyle/>
        <a:p>
          <a:r>
            <a:rPr lang="en-US"/>
            <a:t>Optional backup\persistence to disk</a:t>
          </a:r>
        </a:p>
      </dgm:t>
    </dgm:pt>
    <dgm:pt modelId="{1EDAA9B7-A7BB-4E45-B26A-56C2E7EA28DC}" type="parTrans" cxnId="{4E1215F5-0A7C-4558-9E93-01CE50DEC13D}">
      <dgm:prSet/>
      <dgm:spPr/>
      <dgm:t>
        <a:bodyPr/>
        <a:lstStyle/>
        <a:p>
          <a:endParaRPr lang="en-US"/>
        </a:p>
      </dgm:t>
    </dgm:pt>
    <dgm:pt modelId="{08AEFACA-D5F2-44DB-ACB9-5A9E297FED9E}" type="sibTrans" cxnId="{4E1215F5-0A7C-4558-9E93-01CE50DEC13D}">
      <dgm:prSet/>
      <dgm:spPr/>
      <dgm:t>
        <a:bodyPr/>
        <a:lstStyle/>
        <a:p>
          <a:endParaRPr lang="en-US"/>
        </a:p>
      </dgm:t>
    </dgm:pt>
    <dgm:pt modelId="{E56061B1-C406-4B78-970B-7D019E1C0666}">
      <dgm:prSet/>
      <dgm:spPr/>
      <dgm:t>
        <a:bodyPr/>
        <a:lstStyle/>
        <a:p>
          <a:r>
            <a:rPr lang="en-US"/>
            <a:t>Redis is single-threaded</a:t>
          </a:r>
        </a:p>
      </dgm:t>
    </dgm:pt>
    <dgm:pt modelId="{4D5AD3E9-E580-49D7-A2A2-F01A881F9F42}" type="parTrans" cxnId="{78ED69B1-58EA-4A6C-8F52-873A3FD5F96A}">
      <dgm:prSet/>
      <dgm:spPr/>
      <dgm:t>
        <a:bodyPr/>
        <a:lstStyle/>
        <a:p>
          <a:endParaRPr lang="en-US"/>
        </a:p>
      </dgm:t>
    </dgm:pt>
    <dgm:pt modelId="{230A1CDB-EE96-45FC-B83B-7E4EA7074A3D}" type="sibTrans" cxnId="{78ED69B1-58EA-4A6C-8F52-873A3FD5F96A}">
      <dgm:prSet/>
      <dgm:spPr/>
      <dgm:t>
        <a:bodyPr/>
        <a:lstStyle/>
        <a:p>
          <a:endParaRPr lang="en-US"/>
        </a:p>
      </dgm:t>
    </dgm:pt>
    <dgm:pt modelId="{BF2AC05C-F503-4B66-8FE1-E130F6A25D75}">
      <dgm:prSet/>
      <dgm:spPr/>
      <dgm:t>
        <a:bodyPr/>
        <a:lstStyle/>
        <a:p>
          <a:r>
            <a:rPr lang="en-US"/>
            <a:t>Uses single core</a:t>
          </a:r>
        </a:p>
      </dgm:t>
    </dgm:pt>
    <dgm:pt modelId="{AF3007A8-58E2-4ADB-964E-AD7E71A7D9B9}" type="parTrans" cxnId="{BD84273C-33A2-47E2-BEA3-1CAC58EDF166}">
      <dgm:prSet/>
      <dgm:spPr/>
      <dgm:t>
        <a:bodyPr/>
        <a:lstStyle/>
        <a:p>
          <a:endParaRPr lang="en-US"/>
        </a:p>
      </dgm:t>
    </dgm:pt>
    <dgm:pt modelId="{B38EEE5D-90D5-4F2A-A1E1-78211F4DCE33}" type="sibTrans" cxnId="{BD84273C-33A2-47E2-BEA3-1CAC58EDF166}">
      <dgm:prSet/>
      <dgm:spPr/>
      <dgm:t>
        <a:bodyPr/>
        <a:lstStyle/>
        <a:p>
          <a:endParaRPr lang="en-US"/>
        </a:p>
      </dgm:t>
    </dgm:pt>
    <dgm:pt modelId="{875221C5-ACE2-4306-86D1-85E104434763}">
      <dgm:prSet/>
      <dgm:spPr/>
      <dgm:t>
        <a:bodyPr/>
        <a:lstStyle/>
        <a:p>
          <a:r>
            <a:rPr lang="en-US"/>
            <a:t>Exception - </a:t>
          </a:r>
          <a:r>
            <a:rPr lang="en-US" i="1"/>
            <a:t>append-only journal </a:t>
          </a:r>
          <a:r>
            <a:rPr lang="en-US"/>
            <a:t>– written using background thread</a:t>
          </a:r>
        </a:p>
      </dgm:t>
    </dgm:pt>
    <dgm:pt modelId="{51912120-2A1C-43F5-BCFE-B60835FD9893}" type="parTrans" cxnId="{B067BAAA-B08C-4BC6-AD9A-7A6F8A885085}">
      <dgm:prSet/>
      <dgm:spPr/>
      <dgm:t>
        <a:bodyPr/>
        <a:lstStyle/>
        <a:p>
          <a:endParaRPr lang="en-US"/>
        </a:p>
      </dgm:t>
    </dgm:pt>
    <dgm:pt modelId="{4420F1AB-F352-413E-AAE9-3183DBBFF9E9}" type="sibTrans" cxnId="{B067BAAA-B08C-4BC6-AD9A-7A6F8A885085}">
      <dgm:prSet/>
      <dgm:spPr/>
      <dgm:t>
        <a:bodyPr/>
        <a:lstStyle/>
        <a:p>
          <a:endParaRPr lang="en-US"/>
        </a:p>
      </dgm:t>
    </dgm:pt>
    <dgm:pt modelId="{E07C1C6D-71AB-4AF0-9FB4-1A67200ACFFD}" type="pres">
      <dgm:prSet presAssocID="{87B651FF-D753-4B68-99C3-308D6F35EB21}" presName="root" presStyleCnt="0">
        <dgm:presLayoutVars>
          <dgm:dir/>
          <dgm:resizeHandles val="exact"/>
        </dgm:presLayoutVars>
      </dgm:prSet>
      <dgm:spPr/>
    </dgm:pt>
    <dgm:pt modelId="{040D622B-65D7-4585-ADDC-BDB8FC100ECF}" type="pres">
      <dgm:prSet presAssocID="{67B86A03-AFC5-4F29-BC16-9CA7C527F0F9}" presName="compNode" presStyleCnt="0"/>
      <dgm:spPr/>
    </dgm:pt>
    <dgm:pt modelId="{72EFBF40-948B-4521-85FC-35AB50307A2E}" type="pres">
      <dgm:prSet presAssocID="{67B86A03-AFC5-4F29-BC16-9CA7C527F0F9}" presName="bgRect" presStyleLbl="bgShp" presStyleIdx="0" presStyleCnt="3"/>
      <dgm:spPr/>
    </dgm:pt>
    <dgm:pt modelId="{687CB7C0-B193-4558-BF16-0D9A5D0B5AE9}" type="pres">
      <dgm:prSet presAssocID="{67B86A03-AFC5-4F29-BC16-9CA7C527F0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C6D864C-32A2-49B7-8923-FA6AA114CEC4}" type="pres">
      <dgm:prSet presAssocID="{67B86A03-AFC5-4F29-BC16-9CA7C527F0F9}" presName="spaceRect" presStyleCnt="0"/>
      <dgm:spPr/>
    </dgm:pt>
    <dgm:pt modelId="{97AD5B4A-C282-42CA-B68E-E976EF01A7BC}" type="pres">
      <dgm:prSet presAssocID="{67B86A03-AFC5-4F29-BC16-9CA7C527F0F9}" presName="parTx" presStyleLbl="revTx" presStyleIdx="0" presStyleCnt="6">
        <dgm:presLayoutVars>
          <dgm:chMax val="0"/>
          <dgm:chPref val="0"/>
        </dgm:presLayoutVars>
      </dgm:prSet>
      <dgm:spPr/>
    </dgm:pt>
    <dgm:pt modelId="{5301FB38-8D93-4967-959A-8F88A998F349}" type="pres">
      <dgm:prSet presAssocID="{67B86A03-AFC5-4F29-BC16-9CA7C527F0F9}" presName="desTx" presStyleLbl="revTx" presStyleIdx="1" presStyleCnt="6">
        <dgm:presLayoutVars/>
      </dgm:prSet>
      <dgm:spPr/>
    </dgm:pt>
    <dgm:pt modelId="{F50BD462-2BA3-41D7-8E68-DB1DD8C762C2}" type="pres">
      <dgm:prSet presAssocID="{8B09A26A-B591-4E23-9658-9714331A8FDA}" presName="sibTrans" presStyleCnt="0"/>
      <dgm:spPr/>
    </dgm:pt>
    <dgm:pt modelId="{28F933E6-466A-4723-B45D-FA86580C0901}" type="pres">
      <dgm:prSet presAssocID="{F9912DF6-E930-42EF-BBBC-26DAA2A23B35}" presName="compNode" presStyleCnt="0"/>
      <dgm:spPr/>
    </dgm:pt>
    <dgm:pt modelId="{84399C56-912C-4F72-BCD0-D621EA291C5E}" type="pres">
      <dgm:prSet presAssocID="{F9912DF6-E930-42EF-BBBC-26DAA2A23B35}" presName="bgRect" presStyleLbl="bgShp" presStyleIdx="1" presStyleCnt="3"/>
      <dgm:spPr/>
    </dgm:pt>
    <dgm:pt modelId="{08672E2B-E1FB-4801-9337-BDEB94DDE916}" type="pres">
      <dgm:prSet presAssocID="{F9912DF6-E930-42EF-BBBC-26DAA2A23B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U-turn"/>
        </a:ext>
      </dgm:extLst>
    </dgm:pt>
    <dgm:pt modelId="{B01478C3-DF78-4819-8D2C-A032DC84713C}" type="pres">
      <dgm:prSet presAssocID="{F9912DF6-E930-42EF-BBBC-26DAA2A23B35}" presName="spaceRect" presStyleCnt="0"/>
      <dgm:spPr/>
    </dgm:pt>
    <dgm:pt modelId="{A2D99DD1-ECFE-4523-9ECB-7700B8F3BAF5}" type="pres">
      <dgm:prSet presAssocID="{F9912DF6-E930-42EF-BBBC-26DAA2A23B35}" presName="parTx" presStyleLbl="revTx" presStyleIdx="2" presStyleCnt="6">
        <dgm:presLayoutVars>
          <dgm:chMax val="0"/>
          <dgm:chPref val="0"/>
        </dgm:presLayoutVars>
      </dgm:prSet>
      <dgm:spPr/>
    </dgm:pt>
    <dgm:pt modelId="{58420C79-4A65-4F24-8902-99913939F0C9}" type="pres">
      <dgm:prSet presAssocID="{F9912DF6-E930-42EF-BBBC-26DAA2A23B35}" presName="desTx" presStyleLbl="revTx" presStyleIdx="3" presStyleCnt="6">
        <dgm:presLayoutVars/>
      </dgm:prSet>
      <dgm:spPr/>
    </dgm:pt>
    <dgm:pt modelId="{823F6971-DED2-4F19-B4C4-BBB6FAC3C034}" type="pres">
      <dgm:prSet presAssocID="{39E2086A-E4B3-44F3-888F-E0817D3B4CDF}" presName="sibTrans" presStyleCnt="0"/>
      <dgm:spPr/>
    </dgm:pt>
    <dgm:pt modelId="{2387F28A-FFA0-4801-AAFD-5899A37A99AA}" type="pres">
      <dgm:prSet presAssocID="{E56061B1-C406-4B78-970B-7D019E1C0666}" presName="compNode" presStyleCnt="0"/>
      <dgm:spPr/>
    </dgm:pt>
    <dgm:pt modelId="{F095EB69-3C3E-4E45-8C38-FE49DF8E0FDE}" type="pres">
      <dgm:prSet presAssocID="{E56061B1-C406-4B78-970B-7D019E1C0666}" presName="bgRect" presStyleLbl="bgShp" presStyleIdx="2" presStyleCnt="3"/>
      <dgm:spPr/>
    </dgm:pt>
    <dgm:pt modelId="{A876047D-91C6-4723-8C5E-BA654ECC3C85}" type="pres">
      <dgm:prSet presAssocID="{E56061B1-C406-4B78-970B-7D019E1C06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18C0E6EF-A322-4922-9546-05F65C8D6756}" type="pres">
      <dgm:prSet presAssocID="{E56061B1-C406-4B78-970B-7D019E1C0666}" presName="spaceRect" presStyleCnt="0"/>
      <dgm:spPr/>
    </dgm:pt>
    <dgm:pt modelId="{53418F35-2940-4C75-8832-F8AC0A6F37ED}" type="pres">
      <dgm:prSet presAssocID="{E56061B1-C406-4B78-970B-7D019E1C0666}" presName="parTx" presStyleLbl="revTx" presStyleIdx="4" presStyleCnt="6">
        <dgm:presLayoutVars>
          <dgm:chMax val="0"/>
          <dgm:chPref val="0"/>
        </dgm:presLayoutVars>
      </dgm:prSet>
      <dgm:spPr/>
    </dgm:pt>
    <dgm:pt modelId="{5D1D1DB7-3AF6-4BD2-8475-F9E3B04B92E3}" type="pres">
      <dgm:prSet presAssocID="{E56061B1-C406-4B78-970B-7D019E1C0666}" presName="desTx" presStyleLbl="revTx" presStyleIdx="5" presStyleCnt="6">
        <dgm:presLayoutVars/>
      </dgm:prSet>
      <dgm:spPr/>
    </dgm:pt>
  </dgm:ptLst>
  <dgm:cxnLst>
    <dgm:cxn modelId="{2655C202-69F5-42D9-841C-D92EFF8046E6}" srcId="{87B651FF-D753-4B68-99C3-308D6F35EB21}" destId="{F9912DF6-E930-42EF-BBBC-26DAA2A23B35}" srcOrd="1" destOrd="0" parTransId="{A742C646-EC1B-44BB-8603-7120D2C1C805}" sibTransId="{39E2086A-E4B3-44F3-888F-E0817D3B4CDF}"/>
    <dgm:cxn modelId="{8D311E08-D32F-490C-AA04-E9DC83A37013}" type="presOf" srcId="{67B86A03-AFC5-4F29-BC16-9CA7C527F0F9}" destId="{97AD5B4A-C282-42CA-B68E-E976EF01A7BC}" srcOrd="0" destOrd="0" presId="urn:microsoft.com/office/officeart/2018/2/layout/IconVerticalSolidList"/>
    <dgm:cxn modelId="{6CFAA50D-A33B-4256-8C11-A926625D3DBE}" srcId="{67B86A03-AFC5-4F29-BC16-9CA7C527F0F9}" destId="{B0706396-7C6C-406B-9005-AB72BCA726B0}" srcOrd="1" destOrd="0" parTransId="{F3494385-3DC8-4567-B698-A5C02980DE11}" sibTransId="{BC29CA82-CFE1-4DA6-9467-5BDEA43CF0DD}"/>
    <dgm:cxn modelId="{C499B416-83FE-4329-9F0E-C40567BEC204}" type="presOf" srcId="{E56061B1-C406-4B78-970B-7D019E1C0666}" destId="{53418F35-2940-4C75-8832-F8AC0A6F37ED}" srcOrd="0" destOrd="0" presId="urn:microsoft.com/office/officeart/2018/2/layout/IconVerticalSolidList"/>
    <dgm:cxn modelId="{38D39D2C-DEEC-4C31-A79B-31C413954D9F}" srcId="{87B651FF-D753-4B68-99C3-308D6F35EB21}" destId="{67B86A03-AFC5-4F29-BC16-9CA7C527F0F9}" srcOrd="0" destOrd="0" parTransId="{24A173F3-5E13-4651-BDB6-894BA70D7AAA}" sibTransId="{8B09A26A-B591-4E23-9658-9714331A8FDA}"/>
    <dgm:cxn modelId="{BD84273C-33A2-47E2-BEA3-1CAC58EDF166}" srcId="{E56061B1-C406-4B78-970B-7D019E1C0666}" destId="{BF2AC05C-F503-4B66-8FE1-E130F6A25D75}" srcOrd="0" destOrd="0" parTransId="{AF3007A8-58E2-4ADB-964E-AD7E71A7D9B9}" sibTransId="{B38EEE5D-90D5-4F2A-A1E1-78211F4DCE33}"/>
    <dgm:cxn modelId="{CC36EC5E-A4E6-49F0-9874-6E711E7C68D3}" type="presOf" srcId="{4C2F3A40-E97D-4CB2-947F-167A1C51B2D3}" destId="{58420C79-4A65-4F24-8902-99913939F0C9}" srcOrd="0" destOrd="0" presId="urn:microsoft.com/office/officeart/2018/2/layout/IconVerticalSolidList"/>
    <dgm:cxn modelId="{98CEEC65-606D-4A74-B2D7-821451F706E2}" type="presOf" srcId="{A47EC375-2635-4093-B0F2-C0453A6878F9}" destId="{5301FB38-8D93-4967-959A-8F88A998F349}" srcOrd="0" destOrd="0" presId="urn:microsoft.com/office/officeart/2018/2/layout/IconVerticalSolidList"/>
    <dgm:cxn modelId="{3C6D1766-5F53-423B-B135-2580750469EE}" type="presOf" srcId="{F9912DF6-E930-42EF-BBBC-26DAA2A23B35}" destId="{A2D99DD1-ECFE-4523-9ECB-7700B8F3BAF5}" srcOrd="0" destOrd="0" presId="urn:microsoft.com/office/officeart/2018/2/layout/IconVerticalSolidList"/>
    <dgm:cxn modelId="{2365BD69-3B28-44E2-A911-D1249693BA94}" type="presOf" srcId="{B0706396-7C6C-406B-9005-AB72BCA726B0}" destId="{5301FB38-8D93-4967-959A-8F88A998F349}" srcOrd="0" destOrd="1" presId="urn:microsoft.com/office/officeart/2018/2/layout/IconVerticalSolidList"/>
    <dgm:cxn modelId="{406E5679-A605-4C97-BD6C-1EE1146D0185}" srcId="{67B86A03-AFC5-4F29-BC16-9CA7C527F0F9}" destId="{A47EC375-2635-4093-B0F2-C0453A6878F9}" srcOrd="0" destOrd="0" parTransId="{8A9D8D53-394D-45CE-AE66-6D1BF272DB8E}" sibTransId="{326FC758-6F4C-48F3-A907-87780D2E89FC}"/>
    <dgm:cxn modelId="{8CF5BF8D-D0EA-414A-A7E9-D825695BF3AB}" type="presOf" srcId="{87B651FF-D753-4B68-99C3-308D6F35EB21}" destId="{E07C1C6D-71AB-4AF0-9FB4-1A67200ACFFD}" srcOrd="0" destOrd="0" presId="urn:microsoft.com/office/officeart/2018/2/layout/IconVerticalSolidList"/>
    <dgm:cxn modelId="{B067BAAA-B08C-4BC6-AD9A-7A6F8A885085}" srcId="{E56061B1-C406-4B78-970B-7D019E1C0666}" destId="{875221C5-ACE2-4306-86D1-85E104434763}" srcOrd="1" destOrd="0" parTransId="{51912120-2A1C-43F5-BCFE-B60835FD9893}" sibTransId="{4420F1AB-F352-413E-AAE9-3183DBBFF9E9}"/>
    <dgm:cxn modelId="{E598DCAF-04E6-4171-B65D-16F9BF19BB86}" type="presOf" srcId="{BF2AC05C-F503-4B66-8FE1-E130F6A25D75}" destId="{5D1D1DB7-3AF6-4BD2-8475-F9E3B04B92E3}" srcOrd="0" destOrd="0" presId="urn:microsoft.com/office/officeart/2018/2/layout/IconVerticalSolidList"/>
    <dgm:cxn modelId="{78ED69B1-58EA-4A6C-8F52-873A3FD5F96A}" srcId="{87B651FF-D753-4B68-99C3-308D6F35EB21}" destId="{E56061B1-C406-4B78-970B-7D019E1C0666}" srcOrd="2" destOrd="0" parTransId="{4D5AD3E9-E580-49D7-A2A2-F01A881F9F42}" sibTransId="{230A1CDB-EE96-45FC-B83B-7E4EA7074A3D}"/>
    <dgm:cxn modelId="{CA7959E4-F047-4C32-AF4D-0E357B03F813}" type="presOf" srcId="{875221C5-ACE2-4306-86D1-85E104434763}" destId="{5D1D1DB7-3AF6-4BD2-8475-F9E3B04B92E3}" srcOrd="0" destOrd="1" presId="urn:microsoft.com/office/officeart/2018/2/layout/IconVerticalSolidList"/>
    <dgm:cxn modelId="{4E1215F5-0A7C-4558-9E93-01CE50DEC13D}" srcId="{F9912DF6-E930-42EF-BBBC-26DAA2A23B35}" destId="{4C2F3A40-E97D-4CB2-947F-167A1C51B2D3}" srcOrd="0" destOrd="0" parTransId="{1EDAA9B7-A7BB-4E45-B26A-56C2E7EA28DC}" sibTransId="{08AEFACA-D5F2-44DB-ACB9-5A9E297FED9E}"/>
    <dgm:cxn modelId="{88D4724F-2B21-4C68-8C16-74519B731809}" type="presParOf" srcId="{E07C1C6D-71AB-4AF0-9FB4-1A67200ACFFD}" destId="{040D622B-65D7-4585-ADDC-BDB8FC100ECF}" srcOrd="0" destOrd="0" presId="urn:microsoft.com/office/officeart/2018/2/layout/IconVerticalSolidList"/>
    <dgm:cxn modelId="{BF831D4F-8F98-489E-A833-01E86CBB9BBC}" type="presParOf" srcId="{040D622B-65D7-4585-ADDC-BDB8FC100ECF}" destId="{72EFBF40-948B-4521-85FC-35AB50307A2E}" srcOrd="0" destOrd="0" presId="urn:microsoft.com/office/officeart/2018/2/layout/IconVerticalSolidList"/>
    <dgm:cxn modelId="{014766B1-CFBB-4894-8634-4CB984BF7DEF}" type="presParOf" srcId="{040D622B-65D7-4585-ADDC-BDB8FC100ECF}" destId="{687CB7C0-B193-4558-BF16-0D9A5D0B5AE9}" srcOrd="1" destOrd="0" presId="urn:microsoft.com/office/officeart/2018/2/layout/IconVerticalSolidList"/>
    <dgm:cxn modelId="{09C90020-30C8-4951-BBF6-6CE580739F0B}" type="presParOf" srcId="{040D622B-65D7-4585-ADDC-BDB8FC100ECF}" destId="{9C6D864C-32A2-49B7-8923-FA6AA114CEC4}" srcOrd="2" destOrd="0" presId="urn:microsoft.com/office/officeart/2018/2/layout/IconVerticalSolidList"/>
    <dgm:cxn modelId="{E153E136-040D-429B-9951-238106894B9D}" type="presParOf" srcId="{040D622B-65D7-4585-ADDC-BDB8FC100ECF}" destId="{97AD5B4A-C282-42CA-B68E-E976EF01A7BC}" srcOrd="3" destOrd="0" presId="urn:microsoft.com/office/officeart/2018/2/layout/IconVerticalSolidList"/>
    <dgm:cxn modelId="{4ABE5233-910B-43CF-BE57-E842F40E0E9F}" type="presParOf" srcId="{040D622B-65D7-4585-ADDC-BDB8FC100ECF}" destId="{5301FB38-8D93-4967-959A-8F88A998F349}" srcOrd="4" destOrd="0" presId="urn:microsoft.com/office/officeart/2018/2/layout/IconVerticalSolidList"/>
    <dgm:cxn modelId="{B5F7420C-22AB-4BFC-AA48-0A22DC5F9BC5}" type="presParOf" srcId="{E07C1C6D-71AB-4AF0-9FB4-1A67200ACFFD}" destId="{F50BD462-2BA3-41D7-8E68-DB1DD8C762C2}" srcOrd="1" destOrd="0" presId="urn:microsoft.com/office/officeart/2018/2/layout/IconVerticalSolidList"/>
    <dgm:cxn modelId="{2C2669AC-3748-4CDA-B072-5387658A7E4E}" type="presParOf" srcId="{E07C1C6D-71AB-4AF0-9FB4-1A67200ACFFD}" destId="{28F933E6-466A-4723-B45D-FA86580C0901}" srcOrd="2" destOrd="0" presId="urn:microsoft.com/office/officeart/2018/2/layout/IconVerticalSolidList"/>
    <dgm:cxn modelId="{1532E8B6-C07E-4A80-94F3-FAF24AA5DB8B}" type="presParOf" srcId="{28F933E6-466A-4723-B45D-FA86580C0901}" destId="{84399C56-912C-4F72-BCD0-D621EA291C5E}" srcOrd="0" destOrd="0" presId="urn:microsoft.com/office/officeart/2018/2/layout/IconVerticalSolidList"/>
    <dgm:cxn modelId="{BB72FA8E-B572-474A-BA02-67F085A5C41F}" type="presParOf" srcId="{28F933E6-466A-4723-B45D-FA86580C0901}" destId="{08672E2B-E1FB-4801-9337-BDEB94DDE916}" srcOrd="1" destOrd="0" presId="urn:microsoft.com/office/officeart/2018/2/layout/IconVerticalSolidList"/>
    <dgm:cxn modelId="{A08F699B-B63B-4059-93D3-E22CB098DBD9}" type="presParOf" srcId="{28F933E6-466A-4723-B45D-FA86580C0901}" destId="{B01478C3-DF78-4819-8D2C-A032DC84713C}" srcOrd="2" destOrd="0" presId="urn:microsoft.com/office/officeart/2018/2/layout/IconVerticalSolidList"/>
    <dgm:cxn modelId="{AB8224F1-93B0-454C-9018-5F26B74BA224}" type="presParOf" srcId="{28F933E6-466A-4723-B45D-FA86580C0901}" destId="{A2D99DD1-ECFE-4523-9ECB-7700B8F3BAF5}" srcOrd="3" destOrd="0" presId="urn:microsoft.com/office/officeart/2018/2/layout/IconVerticalSolidList"/>
    <dgm:cxn modelId="{DD19D1C6-2FC3-472D-8C7D-B3D15BD7650B}" type="presParOf" srcId="{28F933E6-466A-4723-B45D-FA86580C0901}" destId="{58420C79-4A65-4F24-8902-99913939F0C9}" srcOrd="4" destOrd="0" presId="urn:microsoft.com/office/officeart/2018/2/layout/IconVerticalSolidList"/>
    <dgm:cxn modelId="{DA0BF1A3-D6F2-4F08-A50E-FBE35A084BDF}" type="presParOf" srcId="{E07C1C6D-71AB-4AF0-9FB4-1A67200ACFFD}" destId="{823F6971-DED2-4F19-B4C4-BBB6FAC3C034}" srcOrd="3" destOrd="0" presId="urn:microsoft.com/office/officeart/2018/2/layout/IconVerticalSolidList"/>
    <dgm:cxn modelId="{B1A8AD71-0388-434A-A3CE-B9F402DDB7DB}" type="presParOf" srcId="{E07C1C6D-71AB-4AF0-9FB4-1A67200ACFFD}" destId="{2387F28A-FFA0-4801-AAFD-5899A37A99AA}" srcOrd="4" destOrd="0" presId="urn:microsoft.com/office/officeart/2018/2/layout/IconVerticalSolidList"/>
    <dgm:cxn modelId="{09C0DE58-6C28-481B-ABE2-E59E941EEC15}" type="presParOf" srcId="{2387F28A-FFA0-4801-AAFD-5899A37A99AA}" destId="{F095EB69-3C3E-4E45-8C38-FE49DF8E0FDE}" srcOrd="0" destOrd="0" presId="urn:microsoft.com/office/officeart/2018/2/layout/IconVerticalSolidList"/>
    <dgm:cxn modelId="{ACDFEDB3-FD34-4CCD-A486-496206A15031}" type="presParOf" srcId="{2387F28A-FFA0-4801-AAFD-5899A37A99AA}" destId="{A876047D-91C6-4723-8C5E-BA654ECC3C85}" srcOrd="1" destOrd="0" presId="urn:microsoft.com/office/officeart/2018/2/layout/IconVerticalSolidList"/>
    <dgm:cxn modelId="{C58FB7E7-9913-4BD6-B247-D0BBF845F318}" type="presParOf" srcId="{2387F28A-FFA0-4801-AAFD-5899A37A99AA}" destId="{18C0E6EF-A322-4922-9546-05F65C8D6756}" srcOrd="2" destOrd="0" presId="urn:microsoft.com/office/officeart/2018/2/layout/IconVerticalSolidList"/>
    <dgm:cxn modelId="{D5F4030D-35BA-4736-9742-3E3DC16899DD}" type="presParOf" srcId="{2387F28A-FFA0-4801-AAFD-5899A37A99AA}" destId="{53418F35-2940-4C75-8832-F8AC0A6F37ED}" srcOrd="3" destOrd="0" presId="urn:microsoft.com/office/officeart/2018/2/layout/IconVerticalSolidList"/>
    <dgm:cxn modelId="{6369F5B0-0666-4400-9646-5FE8ACE3BAAF}" type="presParOf" srcId="{2387F28A-FFA0-4801-AAFD-5899A37A99AA}" destId="{5D1D1DB7-3AF6-4BD2-8475-F9E3B04B92E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D7389-75F0-F94B-9A11-2992508AFCDE}">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E446E2-6CD4-7D4D-AB22-EBDA9DB3420D}">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“We would like to make sure our database isn’t overtaxed, have the ability of updating the website automatically when we check in, have the application scale up/down when needed, have a fast response time to improve customer experience”</a:t>
          </a:r>
        </a:p>
      </dsp:txBody>
      <dsp:txXfrm>
        <a:off x="0" y="0"/>
        <a:ext cx="6492875" cy="2552700"/>
      </dsp:txXfrm>
    </dsp:sp>
    <dsp:sp modelId="{647A7B5A-BBC8-7149-B59A-97BC6EC00613}">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A74E4-E51D-5F48-9A95-32A2BFB218F6}">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“Can you help us do this?”</a:t>
          </a:r>
        </a:p>
      </dsp:txBody>
      <dsp:txXfrm>
        <a:off x="0" y="2552700"/>
        <a:ext cx="6492875" cy="255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7AE0E-FCC6-4650-BF54-381AC9DBB79B}">
      <dsp:nvSpPr>
        <dsp:cNvPr id="0" name=""/>
        <dsp:cNvSpPr/>
      </dsp:nvSpPr>
      <dsp:spPr>
        <a:xfrm>
          <a:off x="898829"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E8E4BA-2616-4F39-87B8-83659166FC26}">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6381-581E-4128-8D54-CA4AE1F94172}">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Create a lab IaaS environment</a:t>
          </a:r>
        </a:p>
      </dsp:txBody>
      <dsp:txXfrm>
        <a:off x="578678" y="1313725"/>
        <a:ext cx="1641796" cy="656718"/>
      </dsp:txXfrm>
    </dsp:sp>
    <dsp:sp modelId="{D866F4BA-4B79-4582-9318-E58AA739D7A8}">
      <dsp:nvSpPr>
        <dsp:cNvPr id="0" name=""/>
        <dsp:cNvSpPr/>
      </dsp:nvSpPr>
      <dsp:spPr>
        <a:xfrm>
          <a:off x="2827940"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A120-B4C5-435A-86AA-353C4DD9759D}">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9BEB9-CA79-4D28-B793-377461F2D03D}">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Perform migration to PaaS</a:t>
          </a:r>
        </a:p>
      </dsp:txBody>
      <dsp:txXfrm>
        <a:off x="2507790" y="1313725"/>
        <a:ext cx="1641796" cy="656718"/>
      </dsp:txXfrm>
    </dsp:sp>
    <dsp:sp modelId="{D420AA65-CDE7-47E0-BD05-9186E6B7EB89}">
      <dsp:nvSpPr>
        <dsp:cNvPr id="0" name=""/>
        <dsp:cNvSpPr/>
      </dsp:nvSpPr>
      <dsp:spPr>
        <a:xfrm>
          <a:off x="4757051"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387CD-636C-4E7B-A8B8-05D0A636539D}">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FCB56-4650-4C95-AFC2-CB6686BCB2E1}">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Implement DevOps CI/CD &amp; App Insights</a:t>
          </a:r>
        </a:p>
      </dsp:txBody>
      <dsp:txXfrm>
        <a:off x="4436901" y="1313725"/>
        <a:ext cx="1641796" cy="656718"/>
      </dsp:txXfrm>
    </dsp:sp>
    <dsp:sp modelId="{8246830E-0089-4654-813B-E05574EBAC2F}">
      <dsp:nvSpPr>
        <dsp:cNvPr id="0" name=""/>
        <dsp:cNvSpPr/>
      </dsp:nvSpPr>
      <dsp:spPr>
        <a:xfrm>
          <a:off x="6686163"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6D20C-0963-4649-B8AB-4764D51C7650}">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856B0-A37A-4BB5-9AD9-7992F480B4C7}">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Optimize &amp; Protect Web App/Database</a:t>
          </a:r>
        </a:p>
      </dsp:txBody>
      <dsp:txXfrm>
        <a:off x="6366012" y="1313725"/>
        <a:ext cx="1641796" cy="656718"/>
      </dsp:txXfrm>
    </dsp:sp>
    <dsp:sp modelId="{372A1BFE-4EDB-421C-A337-9344F3D742A8}">
      <dsp:nvSpPr>
        <dsp:cNvPr id="0" name=""/>
        <dsp:cNvSpPr/>
      </dsp:nvSpPr>
      <dsp:spPr>
        <a:xfrm>
          <a:off x="8615274"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AD44F-C84B-4A03-B24E-817E33AE9F19}">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1A51C-3D82-4A72-8AE2-E0284D8AFAEA}">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Breaking out code out into serverless</a:t>
          </a:r>
        </a:p>
      </dsp:txBody>
      <dsp:txXfrm>
        <a:off x="8295124" y="1313725"/>
        <a:ext cx="1641796" cy="656718"/>
      </dsp:txXfrm>
    </dsp:sp>
    <dsp:sp modelId="{110F44A7-830B-44BA-A929-F7673F9F60F6}">
      <dsp:nvSpPr>
        <dsp:cNvPr id="0" name=""/>
        <dsp:cNvSpPr/>
      </dsp:nvSpPr>
      <dsp:spPr>
        <a:xfrm>
          <a:off x="4757051"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522E9-69A1-44B1-948D-C86B10721187}">
      <dsp:nvSpPr>
        <dsp:cNvPr id="0" name=""/>
        <dsp:cNvSpPr/>
      </dsp:nvSpPr>
      <dsp:spPr>
        <a:xfrm>
          <a:off x="4970485"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45DEC-FC05-4B98-8F80-AF32ADE19BE7}">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Monetize &amp; manage your data and API services </a:t>
          </a:r>
        </a:p>
      </dsp:txBody>
      <dsp:txXfrm>
        <a:off x="4436901" y="3694331"/>
        <a:ext cx="1641796" cy="65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17E73-BD0E-4340-B4B0-5DA102AD2187}">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68351CB-BB7F-4892-AC8A-B3E740D2103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D476E54-3355-4F23-ADBA-2E63F48911A6}">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Easy Enablement &amp; Integration</a:t>
          </a:r>
          <a:endParaRPr lang="en-US" sz="1900" kern="1200"/>
        </a:p>
      </dsp:txBody>
      <dsp:txXfrm>
        <a:off x="937002" y="1903"/>
        <a:ext cx="5576601" cy="811257"/>
      </dsp:txXfrm>
    </dsp:sp>
    <dsp:sp modelId="{DF37FC63-DD79-4B07-B4D8-BC5D8E61850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505828-8E45-436D-919D-373CC428639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0E5DD9-61DB-43B3-92F2-66C5A6E2548B}">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No Development / No Code Required</a:t>
          </a:r>
          <a:endParaRPr lang="en-US" sz="1900" kern="1200"/>
        </a:p>
      </dsp:txBody>
      <dsp:txXfrm>
        <a:off x="937002" y="1015975"/>
        <a:ext cx="5576601" cy="811257"/>
      </dsp:txXfrm>
    </dsp:sp>
    <dsp:sp modelId="{3F7BA49E-72A5-4BA7-B812-CC99F6515E5E}">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1A4A83-1860-4C32-A528-F69593196B2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4FEE2F-0461-4FA8-AFBF-B7BA0294D00D}">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Customer Self-Service Activation</a:t>
          </a:r>
          <a:endParaRPr lang="en-US" sz="1900" kern="1200"/>
        </a:p>
      </dsp:txBody>
      <dsp:txXfrm>
        <a:off x="937002" y="2030048"/>
        <a:ext cx="5576601" cy="811257"/>
      </dsp:txXfrm>
    </dsp:sp>
    <dsp:sp modelId="{F854B48F-E489-43A6-AF61-44710CA2F146}">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C2F5964-40DB-47C1-A4E6-D185360B855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FC059A5-38B0-4A62-8C7A-F3937D0787B4}">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Enhances User Experience</a:t>
          </a:r>
          <a:endParaRPr lang="en-US" sz="1900" kern="1200"/>
        </a:p>
      </dsp:txBody>
      <dsp:txXfrm>
        <a:off x="937002" y="3044120"/>
        <a:ext cx="5576601" cy="811257"/>
      </dsp:txXfrm>
    </dsp:sp>
    <dsp:sp modelId="{44ADEE06-9E83-4737-B23B-23E8D743507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C9A939A-8DC9-4DBA-9CAE-705530519A30}">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2E8478-1C96-4A44-BF3B-E2FB940DCD57}">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Improves Scalability of Any Internet Facing Service</a:t>
          </a:r>
          <a:endParaRPr lang="en-US" sz="1900" kern="1200"/>
        </a:p>
      </dsp:txBody>
      <dsp:txXfrm>
        <a:off x="937002" y="4058192"/>
        <a:ext cx="5576601" cy="811257"/>
      </dsp:txXfrm>
    </dsp:sp>
    <dsp:sp modelId="{DF4E682E-761C-4703-B852-6887E148CE24}">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C135E0B-B4B5-4D89-BC38-C6C553E20961}">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E585B37-1574-4212-AB35-4C8779CF1510}">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Automatic Scaling, Increased Usage Increased Consumption</a:t>
          </a:r>
          <a:endParaRPr lang="en-US" sz="1900" kern="1200"/>
        </a:p>
      </dsp:txBody>
      <dsp:txXfrm>
        <a:off x="937002" y="5072264"/>
        <a:ext cx="5576601" cy="811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224B6-A308-4E2C-8EAB-FA816890A3FB}">
      <dsp:nvSpPr>
        <dsp:cNvPr id="0" name=""/>
        <dsp:cNvSpPr/>
      </dsp:nvSpPr>
      <dsp:spPr>
        <a:xfrm>
          <a:off x="0" y="718"/>
          <a:ext cx="6513603" cy="6034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F87D2D-2F7F-4E92-B92F-BDDDEB01E110}">
      <dsp:nvSpPr>
        <dsp:cNvPr id="0" name=""/>
        <dsp:cNvSpPr/>
      </dsp:nvSpPr>
      <dsp:spPr>
        <a:xfrm>
          <a:off x="182554" y="136502"/>
          <a:ext cx="331917" cy="331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D7171AC-FED7-4BC9-871F-A844D08ED37C}">
      <dsp:nvSpPr>
        <dsp:cNvPr id="0" name=""/>
        <dsp:cNvSpPr/>
      </dsp:nvSpPr>
      <dsp:spPr>
        <a:xfrm>
          <a:off x="697026" y="718"/>
          <a:ext cx="2931121"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Low latency, high throughput key-value store</a:t>
          </a:r>
        </a:p>
      </dsp:txBody>
      <dsp:txXfrm>
        <a:off x="697026" y="718"/>
        <a:ext cx="2931121" cy="603486"/>
      </dsp:txXfrm>
    </dsp:sp>
    <dsp:sp modelId="{3D1FAA2C-6F62-495D-90F0-55E326F032B4}">
      <dsp:nvSpPr>
        <dsp:cNvPr id="0" name=""/>
        <dsp:cNvSpPr/>
      </dsp:nvSpPr>
      <dsp:spPr>
        <a:xfrm>
          <a:off x="3628148" y="718"/>
          <a:ext cx="2885455"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577850">
            <a:lnSpc>
              <a:spcPct val="90000"/>
            </a:lnSpc>
            <a:spcBef>
              <a:spcPct val="0"/>
            </a:spcBef>
            <a:spcAft>
              <a:spcPct val="35000"/>
            </a:spcAft>
            <a:buNone/>
          </a:pPr>
          <a:r>
            <a:rPr lang="en-US" sz="1300" kern="1200"/>
            <a:t>Per Key expiry, choice of eviction policies.</a:t>
          </a:r>
        </a:p>
      </dsp:txBody>
      <dsp:txXfrm>
        <a:off x="3628148" y="718"/>
        <a:ext cx="2885455" cy="603486"/>
      </dsp:txXfrm>
    </dsp:sp>
    <dsp:sp modelId="{81769EDF-CAB8-4D32-8968-07AB49BB71C9}">
      <dsp:nvSpPr>
        <dsp:cNvPr id="0" name=""/>
        <dsp:cNvSpPr/>
      </dsp:nvSpPr>
      <dsp:spPr>
        <a:xfrm>
          <a:off x="0" y="755076"/>
          <a:ext cx="6513603" cy="6034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F5B4E6E-E270-4D30-9BF3-F026897CEDC0}">
      <dsp:nvSpPr>
        <dsp:cNvPr id="0" name=""/>
        <dsp:cNvSpPr/>
      </dsp:nvSpPr>
      <dsp:spPr>
        <a:xfrm>
          <a:off x="182554" y="890860"/>
          <a:ext cx="331917" cy="331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A42E275-5DB7-4901-AD6E-ABF7DDADCC23}">
      <dsp:nvSpPr>
        <dsp:cNvPr id="0" name=""/>
        <dsp:cNvSpPr/>
      </dsp:nvSpPr>
      <dsp:spPr>
        <a:xfrm>
          <a:off x="697026" y="75507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Atomic operations on data types</a:t>
          </a:r>
        </a:p>
      </dsp:txBody>
      <dsp:txXfrm>
        <a:off x="697026" y="755076"/>
        <a:ext cx="5816577" cy="603486"/>
      </dsp:txXfrm>
    </dsp:sp>
    <dsp:sp modelId="{FF916E3D-5DB7-4B1B-AD79-02B85C264F10}">
      <dsp:nvSpPr>
        <dsp:cNvPr id="0" name=""/>
        <dsp:cNvSpPr/>
      </dsp:nvSpPr>
      <dsp:spPr>
        <a:xfrm>
          <a:off x="0" y="1509433"/>
          <a:ext cx="6513603" cy="6034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DAA6045-CDCB-421B-91B6-45E103EF06E3}">
      <dsp:nvSpPr>
        <dsp:cNvPr id="0" name=""/>
        <dsp:cNvSpPr/>
      </dsp:nvSpPr>
      <dsp:spPr>
        <a:xfrm>
          <a:off x="182554" y="1645217"/>
          <a:ext cx="331917" cy="331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53CDAE1-2F2C-4158-88F2-BAAE1CCAEEBD}">
      <dsp:nvSpPr>
        <dsp:cNvPr id="0" name=""/>
        <dsp:cNvSpPr/>
      </dsp:nvSpPr>
      <dsp:spPr>
        <a:xfrm>
          <a:off x="697026" y="150943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Strings, hashes, lists, sets, sorted sets, and bitmaps.</a:t>
          </a:r>
        </a:p>
      </dsp:txBody>
      <dsp:txXfrm>
        <a:off x="697026" y="1509433"/>
        <a:ext cx="5816577" cy="603486"/>
      </dsp:txXfrm>
    </dsp:sp>
    <dsp:sp modelId="{5BABCDEB-0E4E-475F-A0A0-F01AC5BBAD33}">
      <dsp:nvSpPr>
        <dsp:cNvPr id="0" name=""/>
        <dsp:cNvSpPr/>
      </dsp:nvSpPr>
      <dsp:spPr>
        <a:xfrm>
          <a:off x="0" y="2263791"/>
          <a:ext cx="6513603" cy="6034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2D8B3E7-2AA6-497D-A1E6-FEC8EAF39AC9}">
      <dsp:nvSpPr>
        <dsp:cNvPr id="0" name=""/>
        <dsp:cNvSpPr/>
      </dsp:nvSpPr>
      <dsp:spPr>
        <a:xfrm>
          <a:off x="182554" y="2399575"/>
          <a:ext cx="331917" cy="3319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C37D3C-AE85-48B8-A8C6-F61F772C0B9A}">
      <dsp:nvSpPr>
        <dsp:cNvPr id="0" name=""/>
        <dsp:cNvSpPr/>
      </dsp:nvSpPr>
      <dsp:spPr>
        <a:xfrm>
          <a:off x="697026" y="226379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Transactions</a:t>
          </a:r>
        </a:p>
      </dsp:txBody>
      <dsp:txXfrm>
        <a:off x="697026" y="2263791"/>
        <a:ext cx="5816577" cy="603486"/>
      </dsp:txXfrm>
    </dsp:sp>
    <dsp:sp modelId="{B4E8153B-72E1-48C2-AA56-24D7BF4B3387}">
      <dsp:nvSpPr>
        <dsp:cNvPr id="0" name=""/>
        <dsp:cNvSpPr/>
      </dsp:nvSpPr>
      <dsp:spPr>
        <a:xfrm>
          <a:off x="0" y="3018148"/>
          <a:ext cx="6513603" cy="6034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9786716-8645-4C76-933D-766961F2D2EE}">
      <dsp:nvSpPr>
        <dsp:cNvPr id="0" name=""/>
        <dsp:cNvSpPr/>
      </dsp:nvSpPr>
      <dsp:spPr>
        <a:xfrm>
          <a:off x="182554" y="3153933"/>
          <a:ext cx="331917" cy="3319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B6E0F6-3C1A-497F-A910-977CA76BE106}">
      <dsp:nvSpPr>
        <dsp:cNvPr id="0" name=""/>
        <dsp:cNvSpPr/>
      </dsp:nvSpPr>
      <dsp:spPr>
        <a:xfrm>
          <a:off x="697026" y="3018148"/>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Publisher-Subscriber pattern</a:t>
          </a:r>
        </a:p>
      </dsp:txBody>
      <dsp:txXfrm>
        <a:off x="697026" y="3018148"/>
        <a:ext cx="5816577" cy="603486"/>
      </dsp:txXfrm>
    </dsp:sp>
    <dsp:sp modelId="{06C0AF89-0ADB-4754-B174-565B67DF2368}">
      <dsp:nvSpPr>
        <dsp:cNvPr id="0" name=""/>
        <dsp:cNvSpPr/>
      </dsp:nvSpPr>
      <dsp:spPr>
        <a:xfrm>
          <a:off x="0" y="3772506"/>
          <a:ext cx="6513603" cy="6034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31A7871-B03B-48E1-B536-2276D5DA78D9}">
      <dsp:nvSpPr>
        <dsp:cNvPr id="0" name=""/>
        <dsp:cNvSpPr/>
      </dsp:nvSpPr>
      <dsp:spPr>
        <a:xfrm>
          <a:off x="182554" y="3908290"/>
          <a:ext cx="331917" cy="3319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30C4A2C-BA18-446A-A45B-3C10C4605D5D}">
      <dsp:nvSpPr>
        <dsp:cNvPr id="0" name=""/>
        <dsp:cNvSpPr/>
      </dsp:nvSpPr>
      <dsp:spPr>
        <a:xfrm>
          <a:off x="697026" y="377250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LUA scripting</a:t>
          </a:r>
        </a:p>
      </dsp:txBody>
      <dsp:txXfrm>
        <a:off x="697026" y="3772506"/>
        <a:ext cx="5816577" cy="603486"/>
      </dsp:txXfrm>
    </dsp:sp>
    <dsp:sp modelId="{59B72C1D-45BB-4B6B-9248-F4BD2FA3E4D3}">
      <dsp:nvSpPr>
        <dsp:cNvPr id="0" name=""/>
        <dsp:cNvSpPr/>
      </dsp:nvSpPr>
      <dsp:spPr>
        <a:xfrm>
          <a:off x="0" y="4526863"/>
          <a:ext cx="6513603" cy="6034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CEFE54-F132-436F-9EC3-FAB4E3A29D96}">
      <dsp:nvSpPr>
        <dsp:cNvPr id="0" name=""/>
        <dsp:cNvSpPr/>
      </dsp:nvSpPr>
      <dsp:spPr>
        <a:xfrm>
          <a:off x="182554" y="4662648"/>
          <a:ext cx="331917" cy="3319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0E44DAE-0D7A-4A26-A4F6-28395D689E41}">
      <dsp:nvSpPr>
        <dsp:cNvPr id="0" name=""/>
        <dsp:cNvSpPr/>
      </dsp:nvSpPr>
      <dsp:spPr>
        <a:xfrm>
          <a:off x="697026" y="452686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Pipelining</a:t>
          </a:r>
        </a:p>
      </dsp:txBody>
      <dsp:txXfrm>
        <a:off x="697026" y="4526863"/>
        <a:ext cx="5816577" cy="603486"/>
      </dsp:txXfrm>
    </dsp:sp>
    <dsp:sp modelId="{3D76FD1E-EEE3-47C0-83CC-1FE544777142}">
      <dsp:nvSpPr>
        <dsp:cNvPr id="0" name=""/>
        <dsp:cNvSpPr/>
      </dsp:nvSpPr>
      <dsp:spPr>
        <a:xfrm>
          <a:off x="0" y="5281221"/>
          <a:ext cx="6513603" cy="6034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3A2FAEA-F1E8-4372-AFF7-6271C5603D1E}">
      <dsp:nvSpPr>
        <dsp:cNvPr id="0" name=""/>
        <dsp:cNvSpPr/>
      </dsp:nvSpPr>
      <dsp:spPr>
        <a:xfrm>
          <a:off x="182554" y="5417005"/>
          <a:ext cx="331917" cy="331917"/>
        </a:xfrm>
        <a:prstGeom prst="rect">
          <a:avLst/>
        </a:prstGeom>
        <a:gradFill rotWithShape="0">
          <a:gsLst>
            <a:gs pos="0">
              <a:schemeClr val="bg1">
                <a:hueOff val="0"/>
                <a:satOff val="0"/>
                <a:lumOff val="0"/>
                <a:alphaOff val="0"/>
                <a:satMod val="103000"/>
                <a:lumMod val="102000"/>
                <a:tint val="94000"/>
              </a:schemeClr>
            </a:gs>
            <a:gs pos="50000">
              <a:schemeClr val="bg1">
                <a:hueOff val="0"/>
                <a:satOff val="0"/>
                <a:lumOff val="0"/>
                <a:alphaOff val="0"/>
                <a:satMod val="110000"/>
                <a:lumMod val="100000"/>
                <a:shade val="100000"/>
              </a:schemeClr>
            </a:gs>
            <a:gs pos="100000">
              <a:schemeClr val="bg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936A67-D41E-4EAC-94C6-1C466F463E56}">
      <dsp:nvSpPr>
        <dsp:cNvPr id="0" name=""/>
        <dsp:cNvSpPr/>
      </dsp:nvSpPr>
      <dsp:spPr>
        <a:xfrm>
          <a:off x="697026" y="528122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90000"/>
            </a:lnSpc>
            <a:spcBef>
              <a:spcPct val="0"/>
            </a:spcBef>
            <a:spcAft>
              <a:spcPct val="35000"/>
            </a:spcAft>
            <a:buNone/>
          </a:pPr>
          <a:r>
            <a:rPr lang="en-US" sz="1600" kern="1200"/>
            <a:t>Client libraries in multiple languages</a:t>
          </a:r>
        </a:p>
      </dsp:txBody>
      <dsp:txXfrm>
        <a:off x="697026" y="5281221"/>
        <a:ext cx="5816577" cy="6034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C0D09-EC0A-7D44-87D0-F742C80C2A0E}">
      <dsp:nvSpPr>
        <dsp:cNvPr id="0" name=""/>
        <dsp:cNvSpPr/>
      </dsp:nvSpPr>
      <dsp:spPr>
        <a:xfrm>
          <a:off x="0" y="346080"/>
          <a:ext cx="6492875"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E6FDB8-741E-5942-8AD6-C7B766A1FEFE}">
      <dsp:nvSpPr>
        <dsp:cNvPr id="0" name=""/>
        <dsp:cNvSpPr/>
      </dsp:nvSpPr>
      <dsp:spPr>
        <a:xfrm>
          <a:off x="324643" y="6600"/>
          <a:ext cx="4545012"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022350">
            <a:lnSpc>
              <a:spcPct val="90000"/>
            </a:lnSpc>
            <a:spcBef>
              <a:spcPct val="0"/>
            </a:spcBef>
            <a:spcAft>
              <a:spcPct val="35000"/>
            </a:spcAft>
            <a:buNone/>
          </a:pPr>
          <a:r>
            <a:rPr lang="en-US" sz="2300" kern="1200"/>
            <a:t>In-Memory makes it fast</a:t>
          </a:r>
        </a:p>
      </dsp:txBody>
      <dsp:txXfrm>
        <a:off x="357787" y="39744"/>
        <a:ext cx="4478724" cy="612672"/>
      </dsp:txXfrm>
    </dsp:sp>
    <dsp:sp modelId="{D7893E73-0CB8-FE47-83F4-ABBED940C8F1}">
      <dsp:nvSpPr>
        <dsp:cNvPr id="0" name=""/>
        <dsp:cNvSpPr/>
      </dsp:nvSpPr>
      <dsp:spPr>
        <a:xfrm>
          <a:off x="0" y="1389360"/>
          <a:ext cx="6492875" cy="579600"/>
        </a:xfrm>
        <a:prstGeom prst="rect">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813161-5B5A-174E-A72E-6DB898DC5A44}">
      <dsp:nvSpPr>
        <dsp:cNvPr id="0" name=""/>
        <dsp:cNvSpPr/>
      </dsp:nvSpPr>
      <dsp:spPr>
        <a:xfrm>
          <a:off x="324643" y="1049880"/>
          <a:ext cx="4545012" cy="67896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022350">
            <a:lnSpc>
              <a:spcPct val="90000"/>
            </a:lnSpc>
            <a:spcBef>
              <a:spcPct val="0"/>
            </a:spcBef>
            <a:spcAft>
              <a:spcPct val="35000"/>
            </a:spcAft>
            <a:buNone/>
          </a:pPr>
          <a:r>
            <a:rPr lang="en-US" sz="2300" kern="1200"/>
            <a:t>Scale-Out</a:t>
          </a:r>
        </a:p>
      </dsp:txBody>
      <dsp:txXfrm>
        <a:off x="357787" y="1083024"/>
        <a:ext cx="4478724" cy="612672"/>
      </dsp:txXfrm>
    </dsp:sp>
    <dsp:sp modelId="{51BCB23F-E2AE-504E-AC99-70FF031E8EE6}">
      <dsp:nvSpPr>
        <dsp:cNvPr id="0" name=""/>
        <dsp:cNvSpPr/>
      </dsp:nvSpPr>
      <dsp:spPr>
        <a:xfrm>
          <a:off x="0" y="2432640"/>
          <a:ext cx="6492875" cy="5796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5E3C90-9CD3-F746-B618-7CA377F3CE9D}">
      <dsp:nvSpPr>
        <dsp:cNvPr id="0" name=""/>
        <dsp:cNvSpPr/>
      </dsp:nvSpPr>
      <dsp:spPr>
        <a:xfrm>
          <a:off x="324643" y="2093160"/>
          <a:ext cx="4545012" cy="6789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022350">
            <a:lnSpc>
              <a:spcPct val="90000"/>
            </a:lnSpc>
            <a:spcBef>
              <a:spcPct val="0"/>
            </a:spcBef>
            <a:spcAft>
              <a:spcPct val="35000"/>
            </a:spcAft>
            <a:buNone/>
          </a:pPr>
          <a:r>
            <a:rPr lang="en-US" sz="2300" kern="1200"/>
            <a:t>Dynamic Schema</a:t>
          </a:r>
        </a:p>
      </dsp:txBody>
      <dsp:txXfrm>
        <a:off x="357787" y="2126304"/>
        <a:ext cx="4478724" cy="612672"/>
      </dsp:txXfrm>
    </dsp:sp>
    <dsp:sp modelId="{8E78BDCC-752E-A04D-8B3F-97DB9E3AF45F}">
      <dsp:nvSpPr>
        <dsp:cNvPr id="0" name=""/>
        <dsp:cNvSpPr/>
      </dsp:nvSpPr>
      <dsp:spPr>
        <a:xfrm>
          <a:off x="0" y="3475920"/>
          <a:ext cx="6492875" cy="579600"/>
        </a:xfrm>
        <a:prstGeom prst="rect">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1613E-0510-7746-A58B-9B4C8AA116CB}">
      <dsp:nvSpPr>
        <dsp:cNvPr id="0" name=""/>
        <dsp:cNvSpPr/>
      </dsp:nvSpPr>
      <dsp:spPr>
        <a:xfrm>
          <a:off x="324643" y="3136440"/>
          <a:ext cx="4545012" cy="67896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022350">
            <a:lnSpc>
              <a:spcPct val="90000"/>
            </a:lnSpc>
            <a:spcBef>
              <a:spcPct val="0"/>
            </a:spcBef>
            <a:spcAft>
              <a:spcPct val="35000"/>
            </a:spcAft>
            <a:buNone/>
          </a:pPr>
          <a:r>
            <a:rPr lang="en-US" sz="2300" kern="1200"/>
            <a:t>Reduce expensive database access</a:t>
          </a:r>
        </a:p>
      </dsp:txBody>
      <dsp:txXfrm>
        <a:off x="357787" y="3169584"/>
        <a:ext cx="4478724" cy="612672"/>
      </dsp:txXfrm>
    </dsp:sp>
    <dsp:sp modelId="{5C284140-D025-9241-BD55-85AC5916D68B}">
      <dsp:nvSpPr>
        <dsp:cNvPr id="0" name=""/>
        <dsp:cNvSpPr/>
      </dsp:nvSpPr>
      <dsp:spPr>
        <a:xfrm>
          <a:off x="0" y="4519200"/>
          <a:ext cx="6492875" cy="579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E42410-E224-C449-B259-0A64C0672537}">
      <dsp:nvSpPr>
        <dsp:cNvPr id="0" name=""/>
        <dsp:cNvSpPr/>
      </dsp:nvSpPr>
      <dsp:spPr>
        <a:xfrm>
          <a:off x="324643" y="4179720"/>
          <a:ext cx="4545012"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022350">
            <a:lnSpc>
              <a:spcPct val="90000"/>
            </a:lnSpc>
            <a:spcBef>
              <a:spcPct val="0"/>
            </a:spcBef>
            <a:spcAft>
              <a:spcPct val="35000"/>
            </a:spcAft>
            <a:buNone/>
          </a:pPr>
          <a:r>
            <a:rPr lang="en-US" sz="2300" kern="1200"/>
            <a:t>Flexible with TTL and LRU options</a:t>
          </a:r>
        </a:p>
      </dsp:txBody>
      <dsp:txXfrm>
        <a:off x="357787" y="4212864"/>
        <a:ext cx="4478724"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FBF40-948B-4521-85FC-35AB50307A2E}">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7CB7C0-B193-4558-BF16-0D9A5D0B5AE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7AD5B4A-C282-42CA-B68E-E976EF01A7BC}">
      <dsp:nvSpPr>
        <dsp:cNvPr id="0" name=""/>
        <dsp:cNvSpPr/>
      </dsp:nvSpPr>
      <dsp:spPr>
        <a:xfrm>
          <a:off x="1941716" y="718"/>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Asynchronous Single Threaded Event Loop </a:t>
          </a:r>
        </a:p>
      </dsp:txBody>
      <dsp:txXfrm>
        <a:off x="1941716" y="718"/>
        <a:ext cx="2931121" cy="1681139"/>
      </dsp:txXfrm>
    </dsp:sp>
    <dsp:sp modelId="{5301FB38-8D93-4967-959A-8F88A998F349}">
      <dsp:nvSpPr>
        <dsp:cNvPr id="0" name=""/>
        <dsp:cNvSpPr/>
      </dsp:nvSpPr>
      <dsp:spPr>
        <a:xfrm>
          <a:off x="4872838" y="718"/>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488950">
            <a:lnSpc>
              <a:spcPct val="90000"/>
            </a:lnSpc>
            <a:spcBef>
              <a:spcPct val="0"/>
            </a:spcBef>
            <a:spcAft>
              <a:spcPct val="35000"/>
            </a:spcAft>
            <a:buNone/>
          </a:pPr>
          <a:r>
            <a:rPr lang="en-US" sz="1100" kern="1200"/>
            <a:t>Its just a basic </a:t>
          </a:r>
          <a:r>
            <a:rPr lang="en-US" sz="1100" i="1" kern="1200"/>
            <a:t>while(true) </a:t>
          </a:r>
          <a:r>
            <a:rPr lang="en-US" sz="1100" kern="1200"/>
            <a:t>loop</a:t>
          </a:r>
        </a:p>
        <a:p>
          <a:pPr marL="0" lvl="0" indent="0" algn="l" defTabSz="488950">
            <a:lnSpc>
              <a:spcPct val="90000"/>
            </a:lnSpc>
            <a:spcBef>
              <a:spcPct val="0"/>
            </a:spcBef>
            <a:spcAft>
              <a:spcPct val="35000"/>
            </a:spcAft>
            <a:buNone/>
          </a:pPr>
          <a:r>
            <a:rPr lang="en-US" sz="1100" kern="1200"/>
            <a:t>Redis handles all operations in this loop</a:t>
          </a:r>
        </a:p>
      </dsp:txBody>
      <dsp:txXfrm>
        <a:off x="4872838" y="718"/>
        <a:ext cx="1640765" cy="1681139"/>
      </dsp:txXfrm>
    </dsp:sp>
    <dsp:sp modelId="{84399C56-912C-4F72-BCD0-D621EA291C5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8672E2B-E1FB-4801-9337-BDEB94DDE91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2D99DD1-ECFE-4523-9ECB-7700B8F3BAF5}">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Stores all data In-memory</a:t>
          </a:r>
        </a:p>
      </dsp:txBody>
      <dsp:txXfrm>
        <a:off x="1941716" y="2102143"/>
        <a:ext cx="2931121" cy="1681139"/>
      </dsp:txXfrm>
    </dsp:sp>
    <dsp:sp modelId="{58420C79-4A65-4F24-8902-99913939F0C9}">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488950">
            <a:lnSpc>
              <a:spcPct val="90000"/>
            </a:lnSpc>
            <a:spcBef>
              <a:spcPct val="0"/>
            </a:spcBef>
            <a:spcAft>
              <a:spcPct val="35000"/>
            </a:spcAft>
            <a:buNone/>
          </a:pPr>
          <a:r>
            <a:rPr lang="en-US" sz="1100" kern="1200"/>
            <a:t>Optional backup\persistence to disk</a:t>
          </a:r>
        </a:p>
      </dsp:txBody>
      <dsp:txXfrm>
        <a:off x="4872838" y="2102143"/>
        <a:ext cx="1640765" cy="1681139"/>
      </dsp:txXfrm>
    </dsp:sp>
    <dsp:sp modelId="{F095EB69-3C3E-4E45-8C38-FE49DF8E0FDE}">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76047D-91C6-4723-8C5E-BA654ECC3C8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3418F35-2940-4C75-8832-F8AC0A6F37ED}">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Redis is single-threaded</a:t>
          </a:r>
        </a:p>
      </dsp:txBody>
      <dsp:txXfrm>
        <a:off x="1941716" y="4203567"/>
        <a:ext cx="2931121" cy="1681139"/>
      </dsp:txXfrm>
    </dsp:sp>
    <dsp:sp modelId="{5D1D1DB7-3AF6-4BD2-8475-F9E3B04B92E3}">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488950">
            <a:lnSpc>
              <a:spcPct val="90000"/>
            </a:lnSpc>
            <a:spcBef>
              <a:spcPct val="0"/>
            </a:spcBef>
            <a:spcAft>
              <a:spcPct val="35000"/>
            </a:spcAft>
            <a:buNone/>
          </a:pPr>
          <a:r>
            <a:rPr lang="en-US" sz="1100" kern="1200"/>
            <a:t>Uses single core</a:t>
          </a:r>
        </a:p>
        <a:p>
          <a:pPr marL="0" lvl="0" indent="0" algn="l" defTabSz="488950">
            <a:lnSpc>
              <a:spcPct val="90000"/>
            </a:lnSpc>
            <a:spcBef>
              <a:spcPct val="0"/>
            </a:spcBef>
            <a:spcAft>
              <a:spcPct val="35000"/>
            </a:spcAft>
            <a:buNone/>
          </a:pPr>
          <a:r>
            <a:rPr lang="en-US" sz="1100" kern="1200"/>
            <a:t>Exception - </a:t>
          </a:r>
          <a:r>
            <a:rPr lang="en-US" sz="1100" i="1" kern="1200"/>
            <a:t>append-only journal </a:t>
          </a:r>
          <a:r>
            <a:rPr lang="en-US" sz="1100" kern="1200"/>
            <a:t>– written using background thread</a:t>
          </a:r>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02651-B92E-41A1-B9EA-2B3EFD8E89CF}" type="datetimeFigureOut">
              <a:rPr lang="en-US" smtClean="0"/>
              <a:t>10/16/18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E52D9-F922-4090-A14A-9207F4CB7FF8}" type="slidenum">
              <a:rPr lang="en-US" smtClean="0"/>
              <a:t>‹#›</a:t>
            </a:fld>
            <a:endParaRPr lang="en-US"/>
          </a:p>
        </p:txBody>
      </p:sp>
    </p:spTree>
    <p:extLst>
      <p:ext uri="{BB962C8B-B14F-4D97-AF65-F5344CB8AC3E}">
        <p14:creationId xmlns:p14="http://schemas.microsoft.com/office/powerpoint/2010/main" val="230310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azure.microsoft.com/en-us/documentation/articles/sql-database-disaster-recovery/" TargetMode="External"/><Relationship Id="rId3" Type="http://schemas.openxmlformats.org/officeDocument/2006/relationships/hyperlink" Target="https://msdn.microsoft.com/library/mt204009.aspx" TargetMode="External"/><Relationship Id="rId7"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zure.microsoft.com/en-us/documentation/articles/sql-database-user-error-recovery/" TargetMode="External"/><Relationship Id="rId5" Type="http://schemas.openxmlformats.org/officeDocument/2006/relationships/hyperlink" Target="https://azure.microsoft.com/en-us/documentation/articles/sql-database-manage-azure-ssms/" TargetMode="External"/><Relationship Id="rId4" Type="http://schemas.openxmlformats.org/officeDocument/2006/relationships/hyperlink" Target="https://msdn.microsoft.com/library/mt238290" TargetMode="External"/><Relationship Id="rId9" Type="http://schemas.openxmlformats.org/officeDocument/2006/relationships/hyperlink" Target="https://azure.microsoft.com/en-us/documentation/articles/sql-database-business-continuity-application-upgrad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view.docs.microsoft.com/en-us/azure/sql-database/sql-database-advisor"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blogs.msdn.microsoft.com/sqlserverstorageengine/2017/04/19/introducing-batch-mode-adaptive-joins/" TargetMode="External"/><Relationship Id="rId4" Type="http://schemas.openxmlformats.org/officeDocument/2006/relationships/hyperlink" Target="https://blogs.msdn.microsoft.com/sqlserverstorageengine/2017/04/19/introducing-interleaved-execution-for-multi-statement-table-valued-function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53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10/16/18 10:20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9185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Node.js based </a:t>
            </a:r>
            <a:r>
              <a:rPr lang="en-US" dirty="0" err="1"/>
              <a:t>xplat</a:t>
            </a:r>
            <a:r>
              <a:rPr lang="en-US" dirty="0"/>
              <a:t> agent</a:t>
            </a:r>
          </a:p>
          <a:p>
            <a:r>
              <a:rPr lang="en-US" dirty="0"/>
              <a:t>OOB support for common </a:t>
            </a:r>
            <a:r>
              <a:rPr lang="en-US" dirty="0" err="1"/>
              <a:t>xplat</a:t>
            </a:r>
            <a:r>
              <a:rPr lang="en-US" dirty="0"/>
              <a:t> technologies</a:t>
            </a:r>
          </a:p>
          <a:p>
            <a:r>
              <a:rPr lang="en-US" dirty="0"/>
              <a:t>Open Source</a:t>
            </a: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D322E2-881D-4372-AF90-D16EF85FEB29}" type="datetime1">
              <a:rPr lang="en-US" smtClean="0"/>
              <a:t>10/16/18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8159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FC2B6-5D76-4D7B-9ED3-4AF53D3E833D}" type="slidenum">
              <a:rPr lang="en-US" smtClean="0"/>
              <a:t>24</a:t>
            </a:fld>
            <a:endParaRPr lang="en-US"/>
          </a:p>
        </p:txBody>
      </p:sp>
    </p:spTree>
    <p:extLst>
      <p:ext uri="{BB962C8B-B14F-4D97-AF65-F5344CB8AC3E}">
        <p14:creationId xmlns:p14="http://schemas.microsoft.com/office/powerpoint/2010/main" val="73933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SQL Server is our mission critical OLTP database with industry-leading TPC-E performance benchmarks. We’ve been recognized by Gartner as a leader in Operational Database Management four years in a 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Azure SQL Database </a:t>
            </a:r>
            <a:r>
              <a:rPr lang="en-US" sz="1200" kern="1200">
                <a:solidFill>
                  <a:schemeClr val="tx1"/>
                </a:solidFill>
                <a:effectLst/>
                <a:latin typeface="+mn-lt"/>
                <a:ea typeface="+mn-ea"/>
                <a:cs typeface="+mn-cs"/>
              </a:rPr>
              <a:t>is the cloud answer to managing your operational data - built on SQL Server, so your existing applications and skills transfer.  And as a managed database service, so it can save you time and money in both set-up and administration</a:t>
            </a:r>
            <a:r>
              <a:rPr lang="en-US" sz="1200" b="1" kern="1200">
                <a:solidFill>
                  <a:schemeClr val="tx1"/>
                </a:solidFill>
                <a:effectLst/>
                <a:latin typeface="+mn-lt"/>
                <a:ea typeface="+mn-ea"/>
                <a:cs typeface="+mn-cs"/>
              </a:rPr>
              <a:t>.</a:t>
            </a:r>
          </a:p>
          <a:p>
            <a:pPr lvl="0"/>
            <a:endParaRPr lang="en-US" sz="1200" kern="1200">
              <a:solidFill>
                <a:schemeClr val="tx1"/>
              </a:solidFill>
              <a:effectLst/>
              <a:latin typeface="+mn-lt"/>
              <a:ea typeface="+mn-ea"/>
              <a:cs typeface="+mn-cs"/>
            </a:endParaRPr>
          </a:p>
          <a:p>
            <a:pPr lvl="0"/>
            <a:r>
              <a:rPr lang="en-US" sz="1200" b="0" kern="1200">
                <a:solidFill>
                  <a:schemeClr val="tx1"/>
                </a:solidFill>
                <a:effectLst/>
                <a:latin typeface="+mn-lt"/>
                <a:ea typeface="+mn-ea"/>
                <a:cs typeface="+mn-cs"/>
              </a:rPr>
              <a:t>Cosmos DB is our </a:t>
            </a:r>
            <a:r>
              <a:rPr lang="en-US" sz="1200" kern="1200">
                <a:solidFill>
                  <a:schemeClr val="tx1"/>
                </a:solidFill>
                <a:effectLst/>
                <a:latin typeface="+mn-lt"/>
                <a:ea typeface="+mn-ea"/>
                <a:cs typeface="+mn-cs"/>
              </a:rPr>
              <a:t>database-as-a-service </a:t>
            </a:r>
            <a:r>
              <a:rPr lang="en-US" sz="1200" b="0" kern="1200">
                <a:solidFill>
                  <a:schemeClr val="tx1"/>
                </a:solidFill>
                <a:effectLst/>
                <a:latin typeface="+mn-lt"/>
                <a:ea typeface="+mn-ea"/>
                <a:cs typeface="+mn-cs"/>
              </a:rPr>
              <a:t>NoSQL database service designed for modern mobile and web applications</a:t>
            </a:r>
            <a:r>
              <a:rPr lang="en-US" sz="1200" kern="1200">
                <a:solidFill>
                  <a:schemeClr val="tx1"/>
                </a:solidFill>
                <a:effectLst/>
                <a:latin typeface="+mn-lt"/>
                <a:ea typeface="+mn-ea"/>
                <a:cs typeface="+mn-cs"/>
              </a:rPr>
              <a:t>. </a:t>
            </a:r>
          </a:p>
          <a:p>
            <a:pPr lvl="0"/>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Server continues to be viable for data warehousing. </a:t>
            </a:r>
            <a:r>
              <a:rPr lang="en-US"/>
              <a:t>Today we have companies doing petabyte scale data warehousing in a scale up SMP architecture just with SQL Server.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Azure SQL Data Warehouse </a:t>
            </a:r>
            <a:r>
              <a:rPr lang="en-US" sz="1200" kern="1200">
                <a:solidFill>
                  <a:schemeClr val="tx1"/>
                </a:solidFill>
                <a:effectLst/>
                <a:latin typeface="+mn-lt"/>
                <a:ea typeface="+mn-ea"/>
                <a:cs typeface="+mn-cs"/>
              </a:rPr>
              <a:t>is the industry’s first enterprise-class cloud data warehouse that can grow, shrink, and pause in seconds.  </a:t>
            </a: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Azure Data Lake - </a:t>
            </a:r>
            <a:r>
              <a:rPr lang="en-US" sz="1200" kern="1200">
                <a:solidFill>
                  <a:schemeClr val="tx1"/>
                </a:solidFill>
                <a:effectLst/>
                <a:latin typeface="+mn-lt"/>
                <a:ea typeface="+mn-ea"/>
                <a:cs typeface="+mn-cs"/>
              </a:rPr>
              <a:t>Offers data management and analytics at scale to customers, as Azure Data Lake.  It is composed of three parts: </a:t>
            </a:r>
            <a:r>
              <a:rPr lang="en-US" sz="1200" b="1" kern="1200">
                <a:solidFill>
                  <a:schemeClr val="tx1"/>
                </a:solidFill>
                <a:effectLst/>
                <a:latin typeface="+mn-lt"/>
                <a:ea typeface="+mn-ea"/>
                <a:cs typeface="+mn-cs"/>
              </a:rPr>
              <a:t>Azure Data Lake Store, Azure Data Lake Analytics, and HD Insight.  </a:t>
            </a:r>
            <a:r>
              <a:rPr lang="en-US" sz="1200" kern="1200">
                <a:solidFill>
                  <a:schemeClr val="tx1"/>
                </a:solidFill>
                <a:effectLst/>
                <a:latin typeface="+mn-lt"/>
                <a:ea typeface="+mn-ea"/>
                <a:cs typeface="+mn-cs"/>
              </a:rPr>
              <a:t>Together with these products, you can store big data of any size and type, and analyze it with familiar open-source tools – all while getting a leading, enterprise-class SLA.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783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3132595-DB9C-4A20-9180-4C8077C4FAA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5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93265-1090-4937-9024-BA1D2F1104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5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have a Mac… great! You’re already a step ahead.</a:t>
            </a:r>
          </a:p>
          <a:p>
            <a:br>
              <a:rPr lang="en-US"/>
            </a:br>
            <a:r>
              <a:rPr lang="en-US"/>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35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S PGothic" panose="020B0600070205080204" pitchFamily="34" charset="-128"/>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856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dirty="0">
                <a:effectLst/>
                <a:latin typeface="Segoe UI" panose="020B0502040204020203" pitchFamily="34" charset="0"/>
                <a:cs typeface="Segoe UI" panose="020B0502040204020203" pitchFamily="34" charset="0"/>
              </a:rPr>
              <a:t>This slide is intended</a:t>
            </a:r>
            <a:r>
              <a:rPr lang="en-US" sz="1000" b="0" baseline="0" dirty="0">
                <a:effectLst/>
                <a:latin typeface="Segoe UI" panose="020B0502040204020203" pitchFamily="34" charset="0"/>
                <a:cs typeface="Segoe UI" panose="020B0502040204020203" pitchFamily="34" charset="0"/>
              </a:rPr>
              <a:t> to break down the features and services of Azure SQL Database</a:t>
            </a:r>
            <a:endParaRPr lang="en-US" sz="1000" b="0"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1" dirty="0">
                <a:effectLst/>
                <a:latin typeface="Segoe UI" panose="020B0502040204020203" pitchFamily="34" charset="0"/>
                <a:cs typeface="Segoe UI" panose="020B0502040204020203" pitchFamily="34" charset="0"/>
              </a:rPr>
              <a:t>Relational</a:t>
            </a:r>
            <a:r>
              <a:rPr lang="en-US" sz="1000" b="1" baseline="0" dirty="0">
                <a:effectLst/>
                <a:latin typeface="Segoe UI" panose="020B0502040204020203" pitchFamily="34" charset="0"/>
                <a:cs typeface="Segoe UI" panose="020B0502040204020203" pitchFamily="34" charset="0"/>
              </a:rPr>
              <a:t> Database Service</a:t>
            </a:r>
          </a:p>
          <a:p>
            <a:pPr marL="628650" lvl="1" indent="-171450">
              <a:buFont typeface="Arial" panose="020B0604020202020204" pitchFamily="34" charset="0"/>
              <a:buChar char="•"/>
            </a:pPr>
            <a:r>
              <a:rPr lang="en-US" sz="1000" b="0" dirty="0">
                <a:effectLst/>
                <a:latin typeface="Segoe UI" panose="020B0502040204020203" pitchFamily="34" charset="0"/>
                <a:cs typeface="Segoe UI" panose="020B0502040204020203" pitchFamily="34" charset="0"/>
              </a:rPr>
              <a:t>Azure SQL Database has been designed as a fully managed database solution that is highly compatible with existing management tools, with the added feature of built-in high availability and predictable performance during scale-out. If you decide to use SQL on VMs, which is the IaaS model, then you have the choice of installing any of the many SQL Server images on Azure VM.</a:t>
            </a:r>
          </a:p>
          <a:p>
            <a:pPr marL="171450" indent="-171450">
              <a:buFont typeface="Arial" panose="020B0604020202020204" pitchFamily="34" charset="0"/>
              <a:buChar char="•"/>
            </a:pPr>
            <a:r>
              <a:rPr lang="en-US" sz="1000" b="1" dirty="0">
                <a:effectLst/>
                <a:latin typeface="Segoe UI" panose="020B0502040204020203" pitchFamily="34" charset="0"/>
                <a:cs typeface="Segoe UI" panose="020B0502040204020203" pitchFamily="34" charset="0"/>
              </a:rPr>
              <a:t>Tools and Features</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Most of the Transact-SQL features that applications depend on are supported in both Microsoft SQL Server and Azure SQL Database. A partial list of supported features for applications follows:</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Data types</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Operators</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String, arithmetic, logical, and cursor functions</a:t>
            </a:r>
          </a:p>
          <a:p>
            <a:pPr marL="6286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However, Azure SQL Database is designed to isolate features from any dependency on the </a:t>
            </a:r>
            <a:r>
              <a:rPr lang="en-US" sz="1000" b="1" dirty="0">
                <a:latin typeface="Segoe UI" panose="020B0502040204020203" pitchFamily="34" charset="0"/>
                <a:cs typeface="Segoe UI" panose="020B0502040204020203" pitchFamily="34" charset="0"/>
              </a:rPr>
              <a:t>master</a:t>
            </a:r>
            <a:r>
              <a:rPr lang="en-US" sz="1000" dirty="0">
                <a:latin typeface="Segoe UI" panose="020B0502040204020203" pitchFamily="34" charset="0"/>
                <a:cs typeface="Segoe UI" panose="020B0502040204020203" pitchFamily="34" charset="0"/>
              </a:rPr>
              <a:t> database. As a consequence, many server-level activities are inappropriate for SQL Database and are unsupported. This topic details the features that are not fully supported in SQL Database.</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Management Studio (SSMS) and SQL Server Data Tools (SSDT) in Visual Studio are client tools that run on your computer and allow you to connect to, manage, and develop your database in the cloud. If you're an application developer familiar with Visual Studio or other integrated development environments (IDEs), </a:t>
            </a:r>
            <a:r>
              <a:rPr lang="en-US" sz="1000" dirty="0">
                <a:latin typeface="Segoe UI" panose="020B0502040204020203" pitchFamily="34" charset="0"/>
                <a:cs typeface="Segoe UI" panose="020B0502040204020203" pitchFamily="34" charset="0"/>
                <a:hlinkClick r:id="rId3"/>
              </a:rPr>
              <a:t>try using SSDT in Visual Studio</a:t>
            </a:r>
            <a:r>
              <a:rPr lang="en-US" sz="1000" dirty="0">
                <a:latin typeface="Segoe UI" panose="020B0502040204020203" pitchFamily="34" charset="0"/>
                <a:cs typeface="Segoe UI" panose="020B0502040204020203" pitchFamily="34" charset="0"/>
              </a:rPr>
              <a:t>. Many database administrators are familiar with SSMS, which can be used with Azure SQL databases. </a:t>
            </a:r>
            <a:r>
              <a:rPr lang="en-US" sz="1000" dirty="0">
                <a:latin typeface="Segoe UI" panose="020B0502040204020203" pitchFamily="34" charset="0"/>
                <a:cs typeface="Segoe UI" panose="020B0502040204020203" pitchFamily="34" charset="0"/>
                <a:hlinkClick r:id="rId4"/>
              </a:rPr>
              <a:t>Download the latest version of SSMS</a:t>
            </a:r>
            <a:r>
              <a:rPr lang="en-US" sz="1000" dirty="0">
                <a:latin typeface="Segoe UI" panose="020B0502040204020203" pitchFamily="34" charset="0"/>
                <a:cs typeface="Segoe UI" panose="020B0502040204020203" pitchFamily="34" charset="0"/>
              </a:rPr>
              <a:t> and always use the latest release when working with Azure SQL Database. For more information on managing your Azure SQL Databases with SSMS, see </a:t>
            </a:r>
            <a:r>
              <a:rPr lang="en-US" sz="1000" dirty="0">
                <a:latin typeface="Segoe UI" panose="020B0502040204020203" pitchFamily="34" charset="0"/>
                <a:cs typeface="Segoe UI" panose="020B0502040204020203" pitchFamily="34" charset="0"/>
                <a:hlinkClick r:id="rId5"/>
              </a:rPr>
              <a:t>Manage SQL Databases using SSMS</a:t>
            </a:r>
            <a:r>
              <a:rPr lang="en-US" sz="1000" dirty="0">
                <a:latin typeface="Segoe UI" panose="020B0502040204020203" pitchFamily="34" charset="0"/>
                <a:cs typeface="Segoe UI" panose="020B0502040204020203" pitchFamily="34" charset="0"/>
              </a:rPr>
              <a:t>.</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To migrate a compatible SQL Server database, Microsoft provides several migration methods for various scenarios. The method you choose depends upon your tolerance for downtime, the size and complexity of your SQL Server database, and your connectivity to the Microsoft Azure cloud. </a:t>
            </a:r>
            <a:endParaRPr lang="en-US" sz="1000" b="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Business Continuity</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Point-in-time restore is designed to return your database to an earlier point in time. It uses the database backups, incremental backups, and transaction log backups that the service automatically maintain for every user database. This capability is available for all service tiers. You can go back seven days with Basic, 35 days with Standard, and 35 days with Premium. Refer to </a:t>
            </a:r>
            <a:r>
              <a:rPr lang="en-US" sz="1000" dirty="0">
                <a:latin typeface="Segoe UI" panose="020B0502040204020203" pitchFamily="34" charset="0"/>
                <a:cs typeface="Segoe UI" panose="020B0502040204020203" pitchFamily="34" charset="0"/>
                <a:hlinkClick r:id="rId6"/>
              </a:rPr>
              <a:t>Recover from human error</a:t>
            </a:r>
            <a:r>
              <a:rPr lang="en-US" sz="1000" dirty="0">
                <a:latin typeface="Segoe UI" panose="020B0502040204020203" pitchFamily="34" charset="0"/>
                <a:cs typeface="Segoe UI" panose="020B0502040204020203" pitchFamily="34" charset="0"/>
              </a:rPr>
              <a:t> for details on how to use point-in-time restore.</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Active geo-replication is available for </a:t>
            </a:r>
            <a:r>
              <a:rPr lang="en-US" sz="1000" dirty="0" err="1">
                <a:latin typeface="Segoe UI" panose="020B0502040204020203" pitchFamily="34" charset="0"/>
                <a:cs typeface="Segoe UI" panose="020B0502040204020203" pitchFamily="34" charset="0"/>
              </a:rPr>
              <a:t>for</a:t>
            </a:r>
            <a:r>
              <a:rPr lang="en-US" sz="1000" dirty="0">
                <a:latin typeface="Segoe UI" panose="020B0502040204020203" pitchFamily="34" charset="0"/>
                <a:cs typeface="Segoe UI" panose="020B0502040204020203" pitchFamily="34" charset="0"/>
              </a:rPr>
              <a:t> databases</a:t>
            </a:r>
            <a:r>
              <a:rPr lang="en-US" sz="1000" baseline="0" dirty="0">
                <a:latin typeface="Segoe UI" panose="020B0502040204020203" pitchFamily="34" charset="0"/>
                <a:cs typeface="Segoe UI" panose="020B0502040204020203" pitchFamily="34" charset="0"/>
              </a:rPr>
              <a:t> in all service tiers</a:t>
            </a:r>
            <a:r>
              <a:rPr lang="en-US" sz="1000" dirty="0">
                <a:latin typeface="Segoe UI" panose="020B0502040204020203" pitchFamily="34" charset="0"/>
                <a:cs typeface="Segoe UI" panose="020B0502040204020203" pitchFamily="34" charset="0"/>
              </a:rPr>
              <a:t>. It’s designed for write-intensive applications with the most aggressive recovery requirements. Using active geo-replication, you can create up to four readable secondaries on servers in different regions. You can initiate failover to any of the secondaries in the same way as standard geo-replication. In addition, active geo-replication can be used to support the application upgrade or relocation scenarios, as well as load balancing for read-only workloads.</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Refer to </a:t>
            </a:r>
            <a:r>
              <a:rPr lang="en-US" sz="1000" dirty="0">
                <a:latin typeface="Segoe UI" panose="020B0502040204020203" pitchFamily="34" charset="0"/>
                <a:cs typeface="Segoe UI" panose="020B0502040204020203" pitchFamily="34" charset="0"/>
                <a:hlinkClick r:id="rId7"/>
              </a:rPr>
              <a:t>Design for business continuity</a:t>
            </a:r>
            <a:r>
              <a:rPr lang="en-US" sz="1000" dirty="0">
                <a:latin typeface="Segoe UI" panose="020B0502040204020203" pitchFamily="34" charset="0"/>
                <a:cs typeface="Segoe UI" panose="020B0502040204020203" pitchFamily="34" charset="0"/>
              </a:rPr>
              <a:t> for details on how to configure geo-replication and to </a:t>
            </a:r>
            <a:r>
              <a:rPr lang="en-US" sz="1000" dirty="0">
                <a:latin typeface="Segoe UI" panose="020B0502040204020203" pitchFamily="34" charset="0"/>
                <a:cs typeface="Segoe UI" panose="020B0502040204020203" pitchFamily="34" charset="0"/>
                <a:hlinkClick r:id="rId8"/>
              </a:rPr>
              <a:t>Recover from an outage</a:t>
            </a:r>
            <a:r>
              <a:rPr lang="en-US" sz="1000" dirty="0">
                <a:latin typeface="Segoe UI" panose="020B0502040204020203" pitchFamily="34" charset="0"/>
                <a:cs typeface="Segoe UI" panose="020B0502040204020203" pitchFamily="34" charset="0"/>
              </a:rPr>
              <a:t> for details of how to failover to the secondary database. Refer to </a:t>
            </a:r>
            <a:r>
              <a:rPr lang="en-US" sz="1000" dirty="0">
                <a:latin typeface="Segoe UI" panose="020B0502040204020203" pitchFamily="34" charset="0"/>
                <a:cs typeface="Segoe UI" panose="020B0502040204020203" pitchFamily="34" charset="0"/>
                <a:hlinkClick r:id="rId9"/>
              </a:rPr>
              <a:t>Application upgrade without downtime</a:t>
            </a:r>
            <a:r>
              <a:rPr lang="en-US" sz="1000" dirty="0">
                <a:latin typeface="Segoe UI" panose="020B0502040204020203" pitchFamily="34" charset="0"/>
                <a:cs typeface="Segoe UI" panose="020B0502040204020203" pitchFamily="34" charset="0"/>
              </a:rPr>
              <a:t> for details on how to implement the application upgrade without downtime.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Scale</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service is a database as a utility with pay-as-you-grow scaling. This means that you can have more data storage and capacity as your service grows. This in turn means that you can have multitenant solutions and can manage multiple servers that are covered by a service-level agreement.</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Pools in Azure SQL Database enable software-as-a-service (SaaS) developers to optimize the price performance for a group of databases within a prescribed budget while delivering performance elasticity for each database. Pools enable the ISV to purchase elastic Database Transaction Units (eDTUs) for a pool shared by multiple databases to accommodate unpredictable periods of usage by individual databases. </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316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dirty="0">
                <a:effectLst/>
                <a:latin typeface="Segoe UI" panose="020B0502040204020203" pitchFamily="34" charset="0"/>
                <a:cs typeface="Segoe UI" panose="020B0502040204020203" pitchFamily="34" charset="0"/>
              </a:rPr>
              <a:t>This slide is intended</a:t>
            </a:r>
            <a:r>
              <a:rPr lang="en-US" sz="1000" b="0" baseline="0" dirty="0">
                <a:effectLst/>
                <a:latin typeface="Segoe UI" panose="020B0502040204020203" pitchFamily="34" charset="0"/>
                <a:cs typeface="Segoe UI" panose="020B0502040204020203" pitchFamily="34" charset="0"/>
              </a:rPr>
              <a:t> to break down the features and services of Azure SQL Database.</a:t>
            </a:r>
            <a:endParaRPr lang="en-US" sz="1000" b="0"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Scales on the fly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Scale performance anytime, anywhere, without app downtime</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When demand for your app grows from a handful of devices and customers to millions, SQL Database is the database service that can scale along with you—on the fly and with no app downtime.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Redefines multitenancy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Build multitenant apps with customer isolation and efficiency</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If you’re a SaaS app developer writing a multitenant app that services many customers, you often make tradeoffs in customer performance, management, and security. With SQL Database elastic database pools, you no longer have to make that compromise. </a:t>
            </a:r>
            <a:r>
              <a:rPr lang="en-US" sz="1000" b="0" i="0" u="none" strike="noStrike" kern="1200" dirty="0">
                <a:solidFill>
                  <a:schemeClr val="tx1"/>
                </a:solidFill>
                <a:effectLst/>
                <a:latin typeface="Segoe UI" panose="020B0502040204020203" pitchFamily="34" charset="0"/>
                <a:cs typeface="Segoe UI" panose="020B0502040204020203" pitchFamily="34" charset="0"/>
              </a:rPr>
              <a:t>Creating elastic database pools</a:t>
            </a:r>
            <a:r>
              <a:rPr lang="en-US" sz="1000" b="0" i="0" kern="1200" dirty="0">
                <a:solidFill>
                  <a:schemeClr val="tx1"/>
                </a:solidFill>
                <a:effectLst/>
                <a:latin typeface="Segoe UI" panose="020B0502040204020203" pitchFamily="34" charset="0"/>
                <a:cs typeface="Segoe UI" panose="020B0502040204020203" pitchFamily="34" charset="0"/>
              </a:rPr>
              <a:t> help you manage and monitor multitenant apps and gain isolation benefits of one customer per database.</a:t>
            </a:r>
          </a:p>
          <a:p>
            <a:pPr marL="171450" indent="-171450">
              <a:buFont typeface="Arial" panose="020B0604020202020204" pitchFamily="34" charset="0"/>
              <a:buChar char="•"/>
            </a:pPr>
            <a:r>
              <a:rPr lang="en-US" sz="1000" b="1" i="1" kern="1200" dirty="0">
                <a:solidFill>
                  <a:schemeClr val="tx1"/>
                </a:solidFill>
                <a:effectLst/>
                <a:latin typeface="Segoe UI" panose="020B0502040204020203" pitchFamily="34" charset="0"/>
                <a:cs typeface="Segoe UI" panose="020B0502040204020203" pitchFamily="34" charset="0"/>
              </a:rPr>
              <a:t>Learns and adapts </a:t>
            </a:r>
            <a:r>
              <a:rPr lang="en-US" sz="1000" b="1" dirty="0">
                <a:latin typeface="Segoe UI" panose="020B0502040204020203" pitchFamily="34" charset="0"/>
                <a:cs typeface="Segoe UI" panose="020B0502040204020203" pitchFamily="34" charset="0"/>
              </a:rPr>
              <a:t>–</a:t>
            </a:r>
            <a:r>
              <a:rPr lang="en-US" sz="1000" b="1" i="0" kern="1200" dirty="0">
                <a:solidFill>
                  <a:schemeClr val="tx1"/>
                </a:solidFill>
                <a:effectLst/>
                <a:latin typeface="Segoe UI" panose="020B0502040204020203" pitchFamily="34" charset="0"/>
                <a:cs typeface="Segoe UI" panose="020B0502040204020203" pitchFamily="34" charset="0"/>
              </a:rPr>
              <a:t> Learn and adapt dynamically with your app</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As your app runs, Azure SQL Database continuously </a:t>
            </a:r>
            <a:r>
              <a:rPr lang="en-US" sz="1000" b="0" i="0" u="none" strike="noStrike" kern="1200" dirty="0">
                <a:solidFill>
                  <a:schemeClr val="tx1"/>
                </a:solidFill>
                <a:effectLst/>
                <a:latin typeface="Segoe UI" panose="020B0502040204020203" pitchFamily="34" charset="0"/>
                <a:cs typeface="Segoe UI" panose="020B0502040204020203" pitchFamily="34" charset="0"/>
              </a:rPr>
              <a:t>learns your unique app patterns</a:t>
            </a:r>
            <a:r>
              <a:rPr lang="en-US" sz="1000" b="0" i="0" kern="1200" dirty="0">
                <a:solidFill>
                  <a:schemeClr val="tx1"/>
                </a:solidFill>
                <a:effectLst/>
                <a:latin typeface="Segoe UI" panose="020B0502040204020203" pitchFamily="34" charset="0"/>
                <a:cs typeface="Segoe UI" panose="020B0502040204020203" pitchFamily="34" charset="0"/>
              </a:rPr>
              <a:t>, adaptively tunes your performance, and automatically improves reliability and data protection—freeing you to focus on your app.</a:t>
            </a:r>
          </a:p>
          <a:p>
            <a:pPr marL="171450" indent="-171450">
              <a:buFont typeface="Arial" panose="020B0604020202020204" pitchFamily="34" charset="0"/>
              <a:buChar cha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Works with your environment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Work within your preferred development environments</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Develop your app with the tools and platforms you prefer. Microsoft Azure SQL Database make it easy to </a:t>
            </a:r>
            <a:r>
              <a:rPr lang="en-US" sz="1000" b="0" i="0" u="none" strike="noStrike" kern="1200" dirty="0">
                <a:solidFill>
                  <a:schemeClr val="tx1"/>
                </a:solidFill>
                <a:effectLst/>
                <a:latin typeface="Segoe UI" panose="020B0502040204020203" pitchFamily="34" charset="0"/>
                <a:cs typeface="Segoe UI" panose="020B0502040204020203" pitchFamily="34" charset="0"/>
              </a:rPr>
              <a:t>connect to SQL Database with a variety of technologies</a:t>
            </a:r>
            <a:r>
              <a:rPr lang="en-US" sz="1000" b="0" i="0" kern="1200" dirty="0">
                <a:solidFill>
                  <a:schemeClr val="tx1"/>
                </a:solidFill>
                <a:effectLst/>
                <a:latin typeface="Segoe UI" panose="020B0502040204020203" pitchFamily="34" charset="0"/>
                <a:cs typeface="Segoe UI" panose="020B0502040204020203" pitchFamily="34" charset="0"/>
              </a:rPr>
              <a:t> enabling you to focus on developing</a:t>
            </a:r>
            <a:r>
              <a:rPr lang="en-US" sz="1000" b="0" i="0" kern="1200" baseline="0" dirty="0">
                <a:solidFill>
                  <a:schemeClr val="tx1"/>
                </a:solidFill>
                <a:effectLst/>
                <a:latin typeface="Segoe UI" panose="020B0502040204020203" pitchFamily="34" charset="0"/>
                <a:cs typeface="Segoe UI" panose="020B0502040204020203" pitchFamily="34" charset="0"/>
              </a:rPr>
              <a:t> business logic and apps using tools you are familiar with</a:t>
            </a:r>
            <a:r>
              <a:rPr lang="en-US" sz="1000" b="0" i="0" kern="1200" dirty="0">
                <a:solidFill>
                  <a:schemeClr val="tx1"/>
                </a:solidFill>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b="1" i="1" kern="1200" dirty="0">
                <a:solidFill>
                  <a:schemeClr val="tx1"/>
                </a:solidFill>
                <a:effectLst/>
                <a:latin typeface="Segoe UI" panose="020B0502040204020203" pitchFamily="34" charset="0"/>
                <a:cs typeface="Segoe UI" panose="020B0502040204020203" pitchFamily="34" charset="0"/>
              </a:rPr>
              <a:t>Protects and secures </a:t>
            </a:r>
            <a:r>
              <a:rPr lang="en-US" sz="1000" b="1" dirty="0">
                <a:latin typeface="Segoe UI" panose="020B0502040204020203" pitchFamily="34" charset="0"/>
                <a:cs typeface="Segoe UI" panose="020B0502040204020203" pitchFamily="34" charset="0"/>
              </a:rPr>
              <a:t>–</a:t>
            </a:r>
            <a:r>
              <a:rPr lang="en-US" sz="1000" b="1" i="1" kern="1200" dirty="0">
                <a:solidFill>
                  <a:schemeClr val="tx1"/>
                </a:solidFill>
                <a:effectLst/>
                <a:latin typeface="Segoe UI" panose="020B0502040204020203"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Help protect and secure your app data</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Build security-enhanced apps in the cloud with built-in data protection, high availability, and security features—without implementing custom code. With physical and operational security built in to Azure, SQL Database can help you meet the most stringent regulatory compliances.</a:t>
            </a:r>
          </a:p>
          <a:p>
            <a:endParaRPr lang="en-US" sz="1000" b="0" i="0" kern="1200" dirty="0">
              <a:solidFill>
                <a:schemeClr val="tx1"/>
              </a:solidFill>
              <a:effectLst/>
              <a:latin typeface="Segoe UI" panose="020B0502040204020203" pitchFamily="34" charset="0"/>
              <a:cs typeface="Segoe UI" panose="020B0502040204020203" pitchFamily="34" charset="0"/>
            </a:endParaRPr>
          </a:p>
          <a:p>
            <a:endParaRPr lang="en-US" sz="1000" b="0" i="0" kern="1200" dirty="0">
              <a:solidFill>
                <a:schemeClr val="tx1"/>
              </a:solidFill>
              <a:effectLst/>
              <a:latin typeface="Segoe UI" panose="020B0502040204020203" pitchFamily="34" charset="0"/>
              <a:cs typeface="Segoe UI" panose="020B0502040204020203" pitchFamily="34" charset="0"/>
            </a:endParaRPr>
          </a:p>
          <a:p>
            <a:endParaRPr lang="en-US" sz="1000" b="1" dirty="0">
              <a:effectLst/>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593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a:lnSpc>
                <a:spcPct val="105000"/>
              </a:lnSpc>
              <a:spcAft>
                <a:spcPts val="815"/>
              </a:spcAft>
              <a:tabLst>
                <a:tab pos="698830" algn="l"/>
              </a:tabLst>
            </a:pPr>
            <a:r>
              <a:rPr lang="en-US" dirty="0"/>
              <a:t>SQL Database delivers predictable performance at multiple service levels that provides dynamic scalability with no downtime, built-in intelligent optimization, global scalability and availability, and advanced security options — </a:t>
            </a:r>
            <a:r>
              <a:rPr lang="en-US" b="1" dirty="0"/>
              <a:t>all with near-zero administration</a:t>
            </a:r>
            <a:r>
              <a:rPr lang="en-US" dirty="0"/>
              <a:t>. These capabilities allow you to focus on rapid app development and accelerating your time to market, rather than allocating precious time and resources to managing virtual machines and infrastructure.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852">
              <a:lnSpc>
                <a:spcPct val="105000"/>
              </a:lnSpc>
              <a:tabLst>
                <a:tab pos="712108"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440D9-4A20-4B59-8775-EB984F15109E}"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037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Intelligent Threat Detection - </a:t>
            </a:r>
            <a:r>
              <a:rPr lang="en-US" sz="1100" b="1" dirty="0"/>
              <a:t>SQL Threat Detection </a:t>
            </a:r>
            <a:r>
              <a:rPr lang="en-US" sz="1100" dirty="0"/>
              <a:t>provides a new layer of security, which enables customers to detect and respond to potential threats as they occur by providing security alerts on anomalous activities. Users will receive an alert upon suspicious database activities, potential vulnerabilities, and SQL injection attacks, as well as anomalous database access patterns. SQL Threat Detection alerts provide details of suspicious activity and recommend action on how to investigate and mitigate the threat. Threat Detection makes it simple to address potential threats to the database without the need to be a security expert or manage advanced security monitoring systems.</a:t>
            </a:r>
          </a:p>
          <a:p>
            <a:pPr marL="465887" lvl="1">
              <a:lnSpc>
                <a:spcPct val="105000"/>
              </a:lnSpc>
              <a:spcAft>
                <a:spcPts val="815"/>
              </a:spcAft>
              <a:tabLst>
                <a:tab pos="698830" algn="l"/>
              </a:tabLst>
            </a:pPr>
            <a:endParaRPr lang="en-US" sz="1100" dirty="0"/>
          </a:p>
          <a:p>
            <a:pPr marL="465887" lvl="1">
              <a:lnSpc>
                <a:spcPct val="105000"/>
              </a:lnSpc>
              <a:spcAft>
                <a:spcPts val="815"/>
              </a:spcAft>
              <a:tabLst>
                <a:tab pos="698830" algn="l"/>
              </a:tabLst>
            </a:pPr>
            <a:r>
              <a:rPr lang="en-US" sz="1200" b="0" i="0" u="none" strike="noStrike" kern="1200" dirty="0">
                <a:solidFill>
                  <a:schemeClr val="tx1"/>
                </a:solidFill>
                <a:effectLst/>
                <a:latin typeface="+mn-lt"/>
                <a:ea typeface="+mn-ea"/>
                <a:cs typeface="+mn-cs"/>
              </a:rPr>
              <a:t>SQL </a:t>
            </a:r>
            <a:r>
              <a:rPr lang="en-US" sz="1200" b="1" i="0" u="none" strike="noStrike" kern="1200" dirty="0">
                <a:solidFill>
                  <a:schemeClr val="tx1"/>
                </a:solidFill>
                <a:effectLst/>
                <a:latin typeface="+mn-lt"/>
                <a:ea typeface="+mn-ea"/>
                <a:cs typeface="+mn-cs"/>
              </a:rPr>
              <a:t>Vulnerability Assessment </a:t>
            </a:r>
            <a:r>
              <a:rPr lang="en-US" sz="1200" b="0" i="0" u="none" strike="noStrike" kern="1200" dirty="0">
                <a:solidFill>
                  <a:schemeClr val="tx1"/>
                </a:solidFill>
                <a:effectLst/>
                <a:latin typeface="+mn-lt"/>
                <a:ea typeface="+mn-ea"/>
                <a:cs typeface="+mn-cs"/>
              </a:rPr>
              <a:t>(currently in preview) is an easy to configure tool that can discover, track, and remediate potential database vulnerabilities. Use it to proactively improve your database security. </a:t>
            </a:r>
            <a:endParaRPr lang="en-US" sz="1100" dirty="0"/>
          </a:p>
          <a:p>
            <a:pPr marL="465887" lvl="1">
              <a:lnSpc>
                <a:spcPct val="105000"/>
              </a:lnSpc>
              <a:spcAft>
                <a:spcPts val="815"/>
              </a:spcAft>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232943" indent="-232943">
              <a:spcBef>
                <a:spcPts val="1834"/>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13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Self-tuning performance. </a:t>
            </a:r>
            <a:r>
              <a:rPr lang="en-US" dirty="0"/>
              <a:t>SQL Database provides performance tuning recommendations using </a:t>
            </a:r>
            <a:r>
              <a:rPr lang="en-US" dirty="0">
                <a:hlinkClick r:id="rId3"/>
              </a:rPr>
              <a:t>SQL Database Advisor</a:t>
            </a:r>
            <a:r>
              <a:rPr lang="en-US" dirty="0"/>
              <a:t>, where you can review tuning actions and apply them. Database Advisor helps you to improve the performance of your databases by providing intelligent tuning recommendations that are based on historical usage.  Monitoring and tuning actions can also be delegated to SQL Database using an automatic tuning feature.  Through automatic index management, SQL Database also identifies indexes that should be added to your database and those that should be removed.</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Adaptive query processing</a:t>
            </a:r>
            <a:r>
              <a:rPr lang="en-US" dirty="0">
                <a:latin typeface="Segoe UI" panose="020B0502040204020203" pitchFamily="34" charset="0"/>
                <a:ea typeface="Calibri" panose="020F0502020204030204" pitchFamily="34" charset="0"/>
                <a:cs typeface="Times New Roman" panose="02020603050405020304" pitchFamily="18" charset="0"/>
              </a:rPr>
              <a:t>. </a:t>
            </a:r>
            <a:r>
              <a:rPr lang="en-US" dirty="0"/>
              <a:t>We’ve added the adaptive query processing family of features to SQL Database, including </a:t>
            </a:r>
            <a:r>
              <a:rPr lang="en-US" dirty="0">
                <a:hlinkClick r:id="rId4"/>
              </a:rPr>
              <a:t>interleaved execution for multi-statement table-valued functions, batch mode memory grant feedback</a:t>
            </a:r>
            <a:r>
              <a:rPr lang="en-US" dirty="0"/>
              <a:t>, and </a:t>
            </a:r>
            <a:r>
              <a:rPr lang="en-US" dirty="0">
                <a:hlinkClick r:id="rId5"/>
              </a:rPr>
              <a:t>batch mode adaptive joins</a:t>
            </a:r>
            <a:r>
              <a:rPr lang="en-US" dirty="0"/>
              <a:t>. Each of these adaptive query processing features applies similar “learn and adapt” techniques, helping further address performance issues related to historically intractable query optimization problems.</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349415" indent="-349415">
              <a:lnSpc>
                <a:spcPct val="105000"/>
              </a:lnSpc>
              <a:spcAft>
                <a:spcPts val="815"/>
              </a:spcAft>
              <a:buFont typeface="Segoe UI" panose="020B0502040204020203" pitchFamily="34" charset="0"/>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26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400" b="1" dirty="0"/>
              <a:t>Adjust performance and scale without downtime</a:t>
            </a:r>
          </a:p>
          <a:p>
            <a:pPr rtl="0"/>
            <a:r>
              <a:rPr lang="en-US" sz="1400" dirty="0"/>
              <a:t>SQL Database offers multiple service tiers to support lightweight to heavyweight database workloads: Basic, Standard, Premium. You can build your first app on a small, single database at a low cost per month and then change its service tier manually or programmatically at any time to meet the needs of your solution. You can adjust performance without downtime to your app or to your customers. </a:t>
            </a:r>
            <a:r>
              <a:rPr lang="en-US" sz="1400" b="1" dirty="0"/>
              <a:t>Dynamic scalability </a:t>
            </a:r>
            <a:r>
              <a:rPr lang="en-US" sz="1400" dirty="0"/>
              <a:t>enables your database to transparently respond to rapidly changing resource requirements and enables you to only pay for the resources that you need when you need them.</a:t>
            </a:r>
          </a:p>
          <a:p>
            <a:pPr rtl="0"/>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Standard performance tiers (in preview) p</a:t>
            </a:r>
            <a:r>
              <a:rPr lang="en-US" sz="1200" b="0" i="0" u="none" strike="noStrike" kern="1200" dirty="0">
                <a:solidFill>
                  <a:schemeClr val="tx1"/>
                </a:solidFill>
                <a:effectLst/>
                <a:latin typeface="+mn-lt"/>
                <a:ea typeface="+mn-ea"/>
                <a:cs typeface="+mn-cs"/>
              </a:rPr>
              <a:t>rovide price savings opportunities for CPU intensive workloads that do not demand the kind of high IO performance provided by the Premium tier.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IO intensive workloads, the Premium tier continues to provide lower latency per IO and an order of magnitude more IOPS per DTU than in the Standard tier.</a:t>
            </a:r>
          </a:p>
          <a:p>
            <a:pPr rtl="0"/>
            <a:endParaRPr lang="en-US" sz="1400" dirty="0"/>
          </a:p>
          <a:p>
            <a:pPr rtl="0"/>
            <a:r>
              <a:rPr lang="en-US" sz="1400" dirty="0"/>
              <a:t>For the latest performance tiers and pricing: https://azure.microsoft.com/en-us/pricing/details/sql-database/</a:t>
            </a:r>
          </a:p>
          <a:p>
            <a:pPr defTabSz="949478">
              <a:lnSpc>
                <a:spcPct val="107000"/>
              </a:lnSpc>
              <a:spcBef>
                <a:spcPts val="1246"/>
              </a:spcBef>
              <a:defRPr/>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401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Elastic pools to maximize resource utilization</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For many businesses and applications, being able to create single databases and dial performance up or down on demand is enough, especially if usage patterns are relatively predictable. But if you have unpredictable usage patterns, it can make it hard to manage costs and your business model. Elastic pools are designed to solve this problem. The concept is simple: you allocate performance resources to a pool rather than an individual database, and pay for the collective performance resources of the pool rather than for single database performance.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With elastic pools, you don’t need to focus on dialing database performance up and down as demand for resources fluctuates. The pooled databases consume the performance resources of the elastic pool as needed. Pooled databases consume but don’t exceed the limits of the pool, so </a:t>
            </a:r>
            <a:r>
              <a:rPr lang="en-US" sz="1100" b="1" dirty="0">
                <a:latin typeface="Calibri" panose="020F0502020204030204" pitchFamily="34" charset="0"/>
                <a:ea typeface="Calibri" panose="020F0502020204030204" pitchFamily="34" charset="0"/>
                <a:cs typeface="Times New Roman" panose="02020603050405020304" pitchFamily="18" charset="0"/>
              </a:rPr>
              <a:t>your cost remains predictable </a:t>
            </a:r>
            <a:r>
              <a:rPr lang="en-US" sz="1100" dirty="0">
                <a:latin typeface="Calibri" panose="020F0502020204030204" pitchFamily="34" charset="0"/>
                <a:ea typeface="Calibri" panose="020F0502020204030204" pitchFamily="34" charset="0"/>
                <a:cs typeface="Times New Roman" panose="02020603050405020304" pitchFamily="18" charset="0"/>
              </a:rPr>
              <a:t>even if individual database usage doesn’t. What’s more, you can add and remove databases to the pool, scaling your app from a handful of databases to thousands, all within </a:t>
            </a:r>
            <a:r>
              <a:rPr lang="en-US" sz="1100" b="1" dirty="0">
                <a:latin typeface="Calibri" panose="020F0502020204030204" pitchFamily="34" charset="0"/>
                <a:ea typeface="Calibri" panose="020F0502020204030204" pitchFamily="34" charset="0"/>
                <a:cs typeface="Times New Roman" panose="02020603050405020304" pitchFamily="18" charset="0"/>
              </a:rPr>
              <a:t>a budget that you control</a:t>
            </a:r>
            <a:r>
              <a:rPr lang="en-US" sz="1100" dirty="0">
                <a:latin typeface="Calibri" panose="020F0502020204030204" pitchFamily="34" charset="0"/>
                <a:ea typeface="Calibri" panose="020F0502020204030204" pitchFamily="34" charset="0"/>
                <a:cs typeface="Times New Roman" panose="02020603050405020304" pitchFamily="18" charset="0"/>
              </a:rPr>
              <a:t>. You can also control the minimum and maximum resources available to databases in the pool to ensure that no database in the pool uses all the pool resources and that </a:t>
            </a:r>
            <a:r>
              <a:rPr lang="en-US" sz="1100" b="1" dirty="0">
                <a:latin typeface="Calibri" panose="020F0502020204030204" pitchFamily="34" charset="0"/>
                <a:ea typeface="Calibri" panose="020F0502020204030204" pitchFamily="34" charset="0"/>
                <a:cs typeface="Times New Roman" panose="02020603050405020304" pitchFamily="18" charset="0"/>
              </a:rPr>
              <a:t>every pooled database has a guaranteed minimum amount of resources</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Extensive monitoring and alerting capabilities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You can compare the relative performance of single databases and elastic pools by using built-in performance monitoring and alerting tools, combined with the performance ratings based on Database Transaction Units (DTUs) for single databases and elastic DTUs (</a:t>
            </a:r>
            <a:r>
              <a:rPr lang="en-US" sz="1100" dirty="0" err="1">
                <a:latin typeface="Calibri" panose="020F0502020204030204" pitchFamily="34" charset="0"/>
                <a:ea typeface="Calibri" panose="020F0502020204030204" pitchFamily="34" charset="0"/>
                <a:cs typeface="Times New Roman" panose="02020603050405020304" pitchFamily="18" charset="0"/>
              </a:rPr>
              <a:t>eDTUs</a:t>
            </a:r>
            <a:r>
              <a:rPr lang="en-US" sz="1100" dirty="0">
                <a:latin typeface="Calibri" panose="020F0502020204030204" pitchFamily="34" charset="0"/>
                <a:ea typeface="Calibri" panose="020F0502020204030204" pitchFamily="34" charset="0"/>
                <a:cs typeface="Times New Roman" panose="02020603050405020304" pitchFamily="18" charset="0"/>
              </a:rPr>
              <a:t>) for elastic pools. Using these tools, you can quickly assess the impact of scaling up or down based on your current or project performance needs. See SQL Database options and performance: Understand what's available in each service tier for details.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Additionally, SQL Database can emit metrics and diagnostic logs for easier monitoring. You can configure SQL Database to store resource usage, workers and sessions, and connectivity into one of these Azure resources: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Storage: For archiving vast amounts of telemetry for a small price</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Event Hub: For integrating SQL Database telemetry with your custom monitoring solution or hot pipelines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Log Analytics: For built-in monitoring solution with reporting, alerting, and mitigating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580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Database provides built-in business continuity and global scalability features, including:</a:t>
            </a:r>
          </a:p>
          <a:p>
            <a:endParaRPr lang="en-US" dirty="0"/>
          </a:p>
          <a:p>
            <a:r>
              <a:rPr lang="en-US" b="1" dirty="0"/>
              <a:t>Automatic backups: </a:t>
            </a:r>
            <a:r>
              <a:rPr lang="en-US" dirty="0"/>
              <a:t>SQL Database automatically performs full, differential, and transaction log backups.</a:t>
            </a:r>
          </a:p>
          <a:p>
            <a:r>
              <a:rPr lang="en-US" b="1" dirty="0"/>
              <a:t>Point-in-time restores: </a:t>
            </a:r>
            <a:r>
              <a:rPr lang="en-US" dirty="0"/>
              <a:t>SQL Database supports recovery to any point in time within the automatic backup retention period, up to 35 days.</a:t>
            </a:r>
          </a:p>
          <a:p>
            <a:r>
              <a:rPr lang="en-US" b="1" dirty="0"/>
              <a:t>Active geo-replication:</a:t>
            </a:r>
            <a:r>
              <a:rPr lang="en-US" dirty="0"/>
              <a:t> SQL Database allows you to configure up to four readable secondary databases in either the same or globally distributed Azure data centers. For example, if you have a SaaS application with a catalog database that has a high volume of concurrent read-only transactions, use active geo-replication to enable global read scale and remove bottlenecks on the primary that are due to read workloads. </a:t>
            </a:r>
          </a:p>
          <a:p>
            <a:r>
              <a:rPr lang="en-US" b="1" dirty="0"/>
              <a:t>Failover groups: </a:t>
            </a:r>
            <a:r>
              <a:rPr lang="en-US" dirty="0"/>
              <a:t>SQL Database allows you to enable high availability and load balancing at global scale, including transparent geo-replication and failover of large sets of databases and elastic pools. Failover groups and active geo-replication enables creation of globally distributed SaaS applications with minimal administration overhead leaving all the complex monitoring, routing, and failover orchestration to SQL Database.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21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10/16/18 10:20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757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S4, Solution Specialist Sales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10/16/18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94026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S4, Solution Specialist Sales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92267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sz="900" b="0" i="0" u="none" strike="noStrike" kern="1200" baseline="0" dirty="0">
                <a:solidFill>
                  <a:schemeClr val="tx1"/>
                </a:solidFill>
                <a:latin typeface="Segoe UI Light" pitchFamily="34" charset="0"/>
                <a:ea typeface="+mn-ea"/>
                <a:cs typeface="+mn-cs"/>
              </a:rPr>
              <a:t>Akamai</a:t>
            </a:r>
          </a:p>
          <a:p>
            <a:pPr marL="228600" indent="-228600">
              <a:buAutoNum type="arabicParenBoth"/>
            </a:pPr>
            <a:r>
              <a:rPr lang="en-US" sz="900" b="0" i="0" u="none" strike="noStrike" kern="1200" baseline="0" dirty="0" err="1">
                <a:solidFill>
                  <a:schemeClr val="tx1"/>
                </a:solidFill>
                <a:latin typeface="Segoe UI Light" pitchFamily="34" charset="0"/>
                <a:ea typeface="+mn-ea"/>
                <a:cs typeface="+mn-cs"/>
              </a:rPr>
              <a:t>Cedexis</a:t>
            </a:r>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Envision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10/16/18 11:01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6745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91">
              <a:spcAft>
                <a:spcPts val="350"/>
              </a:spcAft>
              <a:defRPr/>
            </a:pPr>
            <a:r>
              <a:rPr lang="en-US" b="0" dirty="0">
                <a:latin typeface="Segoe UI" panose="020B0502040204020203" pitchFamily="34" charset="0"/>
              </a:rPr>
              <a:t>A CDN can accelerate any type</a:t>
            </a:r>
            <a:r>
              <a:rPr lang="en-US" b="0" baseline="0" dirty="0">
                <a:latin typeface="Segoe UI" panose="020B0502040204020203" pitchFamily="34" charset="0"/>
              </a:rPr>
              <a:t> of content, whether it is static content or dynamic. Of course, dynamic content is a bit harder to cache as it is typically unique per user. However, it must be understood that a large portion of any site (images, </a:t>
            </a:r>
            <a:r>
              <a:rPr lang="en-US" b="0" baseline="0" dirty="0" err="1">
                <a:latin typeface="Segoe UI" panose="020B0502040204020203" pitchFamily="34" charset="0"/>
              </a:rPr>
              <a:t>javascript</a:t>
            </a:r>
            <a:r>
              <a:rPr lang="en-US" b="0" baseline="0" dirty="0">
                <a:latin typeface="Segoe UI" panose="020B0502040204020203" pitchFamily="34" charset="0"/>
              </a:rPr>
              <a:t>, html and </a:t>
            </a:r>
            <a:r>
              <a:rPr lang="en-US" b="0" baseline="0" dirty="0" err="1">
                <a:latin typeface="Segoe UI" panose="020B0502040204020203" pitchFamily="34" charset="0"/>
              </a:rPr>
              <a:t>css</a:t>
            </a:r>
            <a:r>
              <a:rPr lang="en-US" b="0" baseline="0" dirty="0">
                <a:latin typeface="Segoe UI" panose="020B0502040204020203" pitchFamily="34" charset="0"/>
              </a:rPr>
              <a:t>) is still static content and typically accounts for more than 80%.</a:t>
            </a:r>
          </a:p>
          <a:p>
            <a:pPr defTabSz="961191">
              <a:spcAft>
                <a:spcPts val="350"/>
              </a:spcAft>
              <a:defRPr/>
            </a:pPr>
            <a:r>
              <a:rPr lang="en-US" b="0" baseline="0" dirty="0">
                <a:latin typeface="Segoe UI" panose="020B0502040204020203" pitchFamily="34" charset="0"/>
              </a:rPr>
              <a:t>CDN is typically required for media applications, as those represents the largest files that can be encountered. And to be crystal clear, it also enhances the experience with live content over the internet, as users typically do not request the same fragments of the video at the same time, as they tune to the channels at different times.</a:t>
            </a:r>
            <a:endParaRPr lang="en-US" b="0" dirty="0">
              <a:latin typeface="Segoe UI" panose="020B0502040204020203" pitchFamily="34" charset="0"/>
            </a:endParaRP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FF2226-247E-4B00-BA35-BC8A7A636C04}" type="datetime1">
              <a:rPr lang="en-US" smtClean="0"/>
              <a:t>10/16/18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389741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a:p>
        </p:txBody>
      </p:sp>
    </p:spTree>
    <p:extLst>
      <p:ext uri="{BB962C8B-B14F-4D97-AF65-F5344CB8AC3E}">
        <p14:creationId xmlns:p14="http://schemas.microsoft.com/office/powerpoint/2010/main" val="194255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a:p>
        </p:txBody>
      </p:sp>
    </p:spTree>
    <p:extLst>
      <p:ext uri="{BB962C8B-B14F-4D97-AF65-F5344CB8AC3E}">
        <p14:creationId xmlns:p14="http://schemas.microsoft.com/office/powerpoint/2010/main" val="3093250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10/16/18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893277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9BC1C0-58DC-4B1B-BE7A-F4B6AA554E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10/16/18 11:08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Header Placeholder 3"/>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6"/>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168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10/16/18 11:08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9152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54</a:t>
            </a:fld>
            <a:endParaRPr lang="en-US"/>
          </a:p>
        </p:txBody>
      </p:sp>
    </p:spTree>
    <p:extLst>
      <p:ext uri="{BB962C8B-B14F-4D97-AF65-F5344CB8AC3E}">
        <p14:creationId xmlns:p14="http://schemas.microsoft.com/office/powerpoint/2010/main" val="157012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303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227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10/16/18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361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1727438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p:txBody>
      </p:sp>
      <p:sp>
        <p:nvSpPr>
          <p:cNvPr id="4" name="Slide Number Placeholder 3"/>
          <p:cNvSpPr>
            <a:spLocks noGrp="1"/>
          </p:cNvSpPr>
          <p:nvPr>
            <p:ph type="sldNum" sz="quarter" idx="10"/>
          </p:nvPr>
        </p:nvSpPr>
        <p:spPr/>
        <p:txBody>
          <a:bodyPr/>
          <a:lstStyle/>
          <a:p>
            <a:fld id="{30400C77-98DD-41D6-BDE7-5E20B890E765}" type="slidenum">
              <a:rPr lang="en-US" smtClean="0"/>
              <a:t>63</a:t>
            </a:fld>
            <a:endParaRPr lang="en-US"/>
          </a:p>
        </p:txBody>
      </p:sp>
    </p:spTree>
    <p:extLst>
      <p:ext uri="{BB962C8B-B14F-4D97-AF65-F5344CB8AC3E}">
        <p14:creationId xmlns:p14="http://schemas.microsoft.com/office/powerpoint/2010/main" val="392177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64</a:t>
            </a:fld>
            <a:endParaRPr lang="en-US"/>
          </a:p>
        </p:txBody>
      </p:sp>
    </p:spTree>
    <p:extLst>
      <p:ext uri="{BB962C8B-B14F-4D97-AF65-F5344CB8AC3E}">
        <p14:creationId xmlns:p14="http://schemas.microsoft.com/office/powerpoint/2010/main" val="405223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65</a:t>
            </a:fld>
            <a:endParaRPr lang="en-US"/>
          </a:p>
        </p:txBody>
      </p:sp>
    </p:spTree>
    <p:extLst>
      <p:ext uri="{BB962C8B-B14F-4D97-AF65-F5344CB8AC3E}">
        <p14:creationId xmlns:p14="http://schemas.microsoft.com/office/powerpoint/2010/main" val="3785947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p:txBody>
      </p:sp>
      <p:sp>
        <p:nvSpPr>
          <p:cNvPr id="4" name="Slide Number Placeholder 3"/>
          <p:cNvSpPr>
            <a:spLocks noGrp="1"/>
          </p:cNvSpPr>
          <p:nvPr>
            <p:ph type="sldNum" sz="quarter" idx="10"/>
          </p:nvPr>
        </p:nvSpPr>
        <p:spPr/>
        <p:txBody>
          <a:bodyPr/>
          <a:lstStyle/>
          <a:p>
            <a:fld id="{FA2E45D9-6F23-48B0-9F93-9BB4FE9A61D8}"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2121548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a:defRPr/>
            </a:pPr>
            <a:fld id="{6D581EC0-6C77-47EF-A5F1-48F7DF3073C0}" type="slidenum">
              <a:rPr lang="en-US">
                <a:solidFill>
                  <a:prstClr val="black"/>
                </a:solidFill>
              </a:rPr>
              <a:pPr>
                <a:defRPr/>
              </a:pPr>
              <a:t>76</a:t>
            </a:fld>
            <a:endParaRPr lang="en-US">
              <a:solidFill>
                <a:prstClr val="black"/>
              </a:solidFill>
            </a:endParaRPr>
          </a:p>
        </p:txBody>
      </p:sp>
    </p:spTree>
    <p:extLst>
      <p:ext uri="{BB962C8B-B14F-4D97-AF65-F5344CB8AC3E}">
        <p14:creationId xmlns:p14="http://schemas.microsoft.com/office/powerpoint/2010/main" val="3931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78</a:t>
            </a:fld>
            <a:endParaRPr lang="en-US"/>
          </a:p>
        </p:txBody>
      </p:sp>
    </p:spTree>
    <p:extLst>
      <p:ext uri="{BB962C8B-B14F-4D97-AF65-F5344CB8AC3E}">
        <p14:creationId xmlns:p14="http://schemas.microsoft.com/office/powerpoint/2010/main" val="3558404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846A0F-1586-954E-877E-59C1F56A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04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Running these apps in a data center by yourself</a:t>
            </a:r>
          </a:p>
          <a:p>
            <a:r>
              <a:rPr lang="en-US" sz="1200" kern="1200" dirty="0">
                <a:solidFill>
                  <a:schemeClr val="tx1"/>
                </a:solidFill>
                <a:effectLst/>
                <a:latin typeface="+mn-lt"/>
                <a:ea typeface="+mn-ea"/>
                <a:cs typeface="+mn-cs"/>
              </a:rPr>
              <a:t>Always been challenging to deploy your asp.net apps – speed to deployment is what you will get</a:t>
            </a:r>
          </a:p>
          <a:p>
            <a:r>
              <a:rPr lang="en-US" sz="1200" kern="1200" dirty="0">
                <a:solidFill>
                  <a:schemeClr val="tx1"/>
                </a:solidFill>
                <a:effectLst/>
                <a:latin typeface="+mn-lt"/>
                <a:ea typeface="+mn-ea"/>
                <a:cs typeface="+mn-cs"/>
              </a:rPr>
              <a:t>High scale and high availability has always been a problem – azure has a ton of options</a:t>
            </a:r>
          </a:p>
          <a:p>
            <a:r>
              <a:rPr lang="en-US" sz="1200" kern="1200" dirty="0">
                <a:solidFill>
                  <a:schemeClr val="tx1"/>
                </a:solidFill>
                <a:effectLst/>
                <a:latin typeface="+mn-lt"/>
                <a:ea typeface="+mn-ea"/>
                <a:cs typeface="+mn-cs"/>
              </a:rPr>
              <a:t>App Service and Containers – reduce your TCO by having more density and better utilization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those are for all 3 options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VM only: </a:t>
            </a:r>
          </a:p>
          <a:p>
            <a:pPr lvl="0"/>
            <a:r>
              <a:rPr lang="en-US" sz="1200" kern="1200" dirty="0">
                <a:solidFill>
                  <a:schemeClr val="tx1"/>
                </a:solidFill>
                <a:effectLst/>
                <a:latin typeface="+mn-lt"/>
                <a:ea typeface="+mn-ea"/>
                <a:cs typeface="+mn-cs"/>
              </a:rPr>
              <a:t>You’re getting out of the data center; keep high availability of the hardware</a:t>
            </a:r>
          </a:p>
          <a:p>
            <a:pPr lvl="0"/>
            <a:r>
              <a:rPr lang="en-US" sz="1200" kern="1200" dirty="0">
                <a:solidFill>
                  <a:schemeClr val="tx1"/>
                </a:solidFill>
                <a:effectLst/>
                <a:latin typeface="+mn-lt"/>
                <a:ea typeface="+mn-ea"/>
                <a:cs typeface="+mn-cs"/>
              </a:rPr>
              <a:t>Easily take advantage of things like Azure </a:t>
            </a:r>
            <a:r>
              <a:rPr lang="en-US" sz="1200" kern="1200" dirty="0" err="1">
                <a:solidFill>
                  <a:schemeClr val="tx1"/>
                </a:solidFill>
                <a:effectLst/>
                <a:latin typeface="+mn-lt"/>
                <a:ea typeface="+mn-ea"/>
                <a:cs typeface="+mn-cs"/>
              </a:rPr>
              <a:t>Montoring</a:t>
            </a:r>
            <a:r>
              <a:rPr lang="en-US" sz="1200" kern="1200" dirty="0">
                <a:solidFill>
                  <a:schemeClr val="tx1"/>
                </a:solidFill>
                <a:effectLst/>
                <a:latin typeface="+mn-lt"/>
                <a:ea typeface="+mn-ea"/>
                <a:cs typeface="+mn-cs"/>
              </a:rPr>
              <a:t>, so that you know what’s going on with your application</a:t>
            </a:r>
          </a:p>
          <a:p>
            <a:pPr lvl="1"/>
            <a:r>
              <a:rPr lang="en-US" sz="1200" kern="1200" dirty="0">
                <a:solidFill>
                  <a:schemeClr val="tx1"/>
                </a:solidFill>
                <a:effectLst/>
                <a:latin typeface="+mn-lt"/>
                <a:ea typeface="+mn-ea"/>
                <a:cs typeface="+mn-cs"/>
              </a:rPr>
              <a:t>Pain: they deploy a website and have no way to monitor it? They have to be reactive; they don’t know ahead of time of their apps are healthy, until end users file tickets</a:t>
            </a:r>
          </a:p>
          <a:p>
            <a:pPr lvl="2"/>
            <a:r>
              <a:rPr lang="en-US" sz="1200" kern="1200" dirty="0">
                <a:solidFill>
                  <a:schemeClr val="tx1"/>
                </a:solidFill>
                <a:effectLst/>
                <a:latin typeface="+mn-lt"/>
                <a:ea typeface="+mn-ea"/>
                <a:cs typeface="+mn-cs"/>
              </a:rPr>
              <a:t>You can get richer diagnostics without changing a single line of code</a:t>
            </a:r>
          </a:p>
          <a:p>
            <a:pPr lvl="2"/>
            <a:r>
              <a:rPr lang="en-US" sz="1200" kern="1200" dirty="0">
                <a:solidFill>
                  <a:schemeClr val="tx1"/>
                </a:solidFill>
                <a:effectLst/>
                <a:latin typeface="+mn-lt"/>
                <a:ea typeface="+mn-ea"/>
                <a:cs typeface="+mn-cs"/>
              </a:rPr>
              <a:t>Most customers don’t have the ability to build a solution for this on their own</a:t>
            </a:r>
          </a:p>
          <a:p>
            <a:pPr lvl="0"/>
            <a:r>
              <a:rPr lang="en-US" sz="1200" kern="1200" dirty="0">
                <a:solidFill>
                  <a:schemeClr val="tx1"/>
                </a:solidFill>
                <a:effectLst/>
                <a:latin typeface="+mn-lt"/>
                <a:ea typeface="+mn-ea"/>
                <a:cs typeface="+mn-cs"/>
              </a:rPr>
              <a:t>Agility: #1</a:t>
            </a:r>
          </a:p>
          <a:p>
            <a:pPr lvl="1"/>
            <a:r>
              <a:rPr lang="en-US" sz="1200" kern="1200" dirty="0">
                <a:solidFill>
                  <a:schemeClr val="tx1"/>
                </a:solidFill>
                <a:effectLst/>
                <a:latin typeface="+mn-lt"/>
                <a:ea typeface="+mn-ea"/>
                <a:cs typeface="+mn-cs"/>
              </a:rPr>
              <a:t>Time to deploy</a:t>
            </a:r>
          </a:p>
          <a:p>
            <a:pPr lvl="1"/>
            <a:r>
              <a:rPr lang="en-US" sz="1200" kern="1200" dirty="0">
                <a:solidFill>
                  <a:schemeClr val="tx1"/>
                </a:solidFill>
                <a:effectLst/>
                <a:latin typeface="+mn-lt"/>
                <a:ea typeface="+mn-ea"/>
                <a:cs typeface="+mn-cs"/>
              </a:rPr>
              <a:t>Time to patch</a:t>
            </a:r>
          </a:p>
          <a:p>
            <a:pPr lvl="1"/>
            <a:r>
              <a:rPr lang="en-US" sz="1200" kern="1200" dirty="0">
                <a:solidFill>
                  <a:schemeClr val="tx1"/>
                </a:solidFill>
                <a:effectLst/>
                <a:latin typeface="+mn-lt"/>
                <a:ea typeface="+mn-ea"/>
                <a:cs typeface="+mn-cs"/>
              </a:rPr>
              <a:t>Updates – OS and application, security updates, etc.</a:t>
            </a:r>
          </a:p>
          <a:p>
            <a:pPr lvl="1"/>
            <a:r>
              <a:rPr lang="en-US" sz="1200" kern="1200" dirty="0">
                <a:solidFill>
                  <a:schemeClr val="tx1"/>
                </a:solidFill>
                <a:effectLst/>
                <a:latin typeface="+mn-lt"/>
                <a:ea typeface="+mn-ea"/>
                <a:cs typeface="+mn-cs"/>
              </a:rPr>
              <a:t>Speed to deployment – deployment often takes a long time – can take hours to days; instead can take minutes – but this might not apply for VMs? </a:t>
            </a:r>
          </a:p>
          <a:p>
            <a:pPr lvl="1"/>
            <a:r>
              <a:rPr lang="en-US" sz="1200" kern="1200" dirty="0">
                <a:solidFill>
                  <a:schemeClr val="tx1"/>
                </a:solidFill>
                <a:effectLst/>
                <a:latin typeface="+mn-lt"/>
                <a:ea typeface="+mn-ea"/>
                <a:cs typeface="+mn-cs"/>
              </a:rPr>
              <a:t>Patch service now for VMs? Paul doesn’t know how this is going for customers though</a:t>
            </a:r>
          </a:p>
          <a:p>
            <a:pPr lvl="1"/>
            <a:r>
              <a:rPr lang="en-US" sz="1200" kern="1200" dirty="0">
                <a:solidFill>
                  <a:schemeClr val="tx1"/>
                </a:solidFill>
                <a:effectLst/>
                <a:latin typeface="+mn-lt"/>
                <a:ea typeface="+mn-ea"/>
                <a:cs typeface="+mn-cs"/>
              </a:rPr>
              <a:t>For VMs only: for dependencies - you will have a template for your VM, rather than a large Word doc. </a:t>
            </a:r>
          </a:p>
          <a:p>
            <a:pPr lvl="2"/>
            <a:r>
              <a:rPr lang="en-US" sz="1200" kern="1200" dirty="0">
                <a:solidFill>
                  <a:schemeClr val="tx1"/>
                </a:solidFill>
                <a:effectLst/>
                <a:latin typeface="+mn-lt"/>
                <a:ea typeface="+mn-ea"/>
                <a:cs typeface="+mn-cs"/>
              </a:rPr>
              <a:t>If you implement VSTS, then VSTS can publish straight to your VM</a:t>
            </a:r>
          </a:p>
          <a:p>
            <a:pPr lvl="0"/>
            <a:r>
              <a:rPr lang="en-US" sz="1200" kern="1200" dirty="0">
                <a:solidFill>
                  <a:schemeClr val="tx1"/>
                </a:solidFill>
                <a:effectLst/>
                <a:latin typeface="+mn-lt"/>
                <a:ea typeface="+mn-ea"/>
                <a:cs typeface="+mn-cs"/>
              </a:rPr>
              <a:t>Perhaps use the first three on the Modernization slide, and make a separate slide for TCO that reps can choose to use or not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Compelling events: </a:t>
            </a:r>
          </a:p>
          <a:p>
            <a:pPr lvl="0"/>
            <a:r>
              <a:rPr lang="en-US" sz="1200" kern="1200" dirty="0">
                <a:solidFill>
                  <a:schemeClr val="tx1"/>
                </a:solidFill>
                <a:effectLst/>
                <a:latin typeface="+mn-lt"/>
                <a:ea typeface="+mn-ea"/>
                <a:cs typeface="+mn-cs"/>
              </a:rPr>
              <a:t>If you have apps that are coming up to end of life, the fear of going out of support</a:t>
            </a:r>
          </a:p>
          <a:p>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If you go to the cloud, you mitigate that risk because Microsoft will always provide support</a:t>
            </a:r>
          </a:p>
          <a:p>
            <a:pPr lvl="1"/>
            <a:r>
              <a:rPr lang="en-US" sz="1200" kern="1200" dirty="0">
                <a:solidFill>
                  <a:schemeClr val="tx1"/>
                </a:solidFill>
                <a:effectLst/>
                <a:latin typeface="+mn-lt"/>
                <a:ea typeface="+mn-ea"/>
                <a:cs typeface="+mn-cs"/>
              </a:rPr>
              <a:t>But with VMs, you can still have that inflection point where you need to move to a more modern VM (but this is pretty easy)</a:t>
            </a:r>
          </a:p>
          <a:p>
            <a:pPr lvl="1"/>
            <a:r>
              <a:rPr lang="en-US" sz="1200" kern="1200" dirty="0">
                <a:solidFill>
                  <a:schemeClr val="tx1"/>
                </a:solidFill>
                <a:effectLst/>
                <a:latin typeface="+mn-lt"/>
                <a:ea typeface="+mn-ea"/>
                <a:cs typeface="+mn-cs"/>
              </a:rPr>
              <a:t>The real cost is testing</a:t>
            </a:r>
          </a:p>
          <a:p>
            <a:pPr lvl="0"/>
            <a:r>
              <a:rPr lang="en-US" sz="1200" kern="1200" dirty="0">
                <a:solidFill>
                  <a:schemeClr val="tx1"/>
                </a:solidFill>
                <a:effectLst/>
                <a:latin typeface="+mn-lt"/>
                <a:ea typeface="+mn-ea"/>
                <a:cs typeface="+mn-cs"/>
              </a:rPr>
              <a:t>If a company is trying to get out of their data center</a:t>
            </a:r>
          </a:p>
          <a:p>
            <a:pPr lvl="0"/>
            <a:r>
              <a:rPr lang="en-US" sz="1200" kern="1200" dirty="0">
                <a:solidFill>
                  <a:schemeClr val="tx1"/>
                </a:solidFill>
                <a:effectLst/>
                <a:latin typeface="+mn-lt"/>
                <a:ea typeface="+mn-ea"/>
                <a:cs typeface="+mn-cs"/>
              </a:rPr>
              <a:t>If they are trying to get rid of a co-lo</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 </a:t>
            </a:r>
          </a:p>
          <a:p>
            <a:pPr lvl="0"/>
            <a:r>
              <a:rPr lang="en-US" sz="1200" kern="1200" dirty="0">
                <a:solidFill>
                  <a:schemeClr val="tx1"/>
                </a:solidFill>
                <a:effectLst/>
                <a:latin typeface="+mn-lt"/>
                <a:ea typeface="+mn-ea"/>
                <a:cs typeface="+mn-cs"/>
              </a:rPr>
              <a:t>Great way to start shifting to the cloud. But why is it so much better for the team? </a:t>
            </a:r>
          </a:p>
          <a:p>
            <a:pPr lvl="0"/>
            <a:r>
              <a:rPr lang="en-US" sz="1200" kern="1200" dirty="0">
                <a:solidFill>
                  <a:schemeClr val="tx1"/>
                </a:solidFill>
                <a:effectLst/>
                <a:latin typeface="+mn-lt"/>
                <a:ea typeface="+mn-ea"/>
                <a:cs typeface="+mn-cs"/>
              </a:rPr>
              <a:t>One of the big problems for </a:t>
            </a:r>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 maintaining different environments, machines, reproduce bugs, etc.</a:t>
            </a:r>
          </a:p>
          <a:p>
            <a:pPr lvl="0"/>
            <a:r>
              <a:rPr lang="en-US" sz="1200" kern="1200" dirty="0">
                <a:solidFill>
                  <a:schemeClr val="tx1"/>
                </a:solidFill>
                <a:effectLst/>
                <a:latin typeface="+mn-lt"/>
                <a:ea typeface="+mn-ea"/>
                <a:cs typeface="+mn-cs"/>
              </a:rPr>
              <a:t>By doing </a:t>
            </a:r>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in the cloud – you have unlimited potential to quickly spin up an environment that’s exactly what you need. And then turn it off when you’re done. It’s like you have a lab of machines ready to go at any time, and you only pay for what you use. </a:t>
            </a:r>
          </a:p>
          <a:p>
            <a:pPr lvl="0"/>
            <a:r>
              <a:rPr lang="en-US" sz="1200" kern="1200" dirty="0">
                <a:solidFill>
                  <a:schemeClr val="tx1"/>
                </a:solidFill>
                <a:effectLst/>
                <a:latin typeface="+mn-lt"/>
                <a:ea typeface="+mn-ea"/>
                <a:cs typeface="+mn-cs"/>
              </a:rPr>
              <a:t>For POC – </a:t>
            </a:r>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can be a good stepping stone if the customer is reluctant. E.g., a bank might do dev test but reluctant to do production</a:t>
            </a:r>
          </a:p>
          <a:p>
            <a:pPr lvl="1"/>
            <a:r>
              <a:rPr lang="en-US" sz="1200" kern="1200" dirty="0">
                <a:solidFill>
                  <a:schemeClr val="tx1"/>
                </a:solidFill>
                <a:effectLst/>
                <a:latin typeface="+mn-lt"/>
                <a:ea typeface="+mn-ea"/>
                <a:cs typeface="+mn-cs"/>
              </a:rPr>
              <a:t>Other customers might have lost and found apps or administrative apps – they don’t hesitate on those.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Lead with a POC for their app on VM</a:t>
            </a:r>
          </a:p>
          <a:p>
            <a:r>
              <a:rPr lang="en-US" sz="1200" kern="1200" dirty="0">
                <a:solidFill>
                  <a:schemeClr val="tx1"/>
                </a:solidFill>
                <a:effectLst/>
                <a:latin typeface="+mn-lt"/>
                <a:ea typeface="+mn-ea"/>
                <a:cs typeface="+mn-cs"/>
              </a:rPr>
              <a:t>If no appetite, then we go for a </a:t>
            </a:r>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POC only</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DevTest</a:t>
            </a:r>
            <a:r>
              <a:rPr lang="en-US" sz="1200" kern="1200" dirty="0">
                <a:solidFill>
                  <a:schemeClr val="tx1"/>
                </a:solidFill>
                <a:effectLst/>
                <a:latin typeface="+mn-lt"/>
                <a:ea typeface="+mn-ea"/>
                <a:cs typeface="+mn-cs"/>
              </a:rPr>
              <a:t> labs is best with just VMs, but can add benefits in other scenarios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Challenger: </a:t>
            </a:r>
          </a:p>
          <a:p>
            <a:r>
              <a:rPr lang="en-US" sz="1200" kern="1200" dirty="0">
                <a:solidFill>
                  <a:schemeClr val="tx1"/>
                </a:solidFill>
                <a:effectLst/>
                <a:latin typeface="+mn-lt"/>
                <a:ea typeface="+mn-ea"/>
                <a:cs typeface="+mn-cs"/>
              </a:rPr>
              <a:t>Do people realize that hours and days of deploying infrastructure – we have customers who are deploying in seconds</a:t>
            </a:r>
          </a:p>
          <a:p>
            <a:endParaRPr lang="en-US" dirty="0"/>
          </a:p>
        </p:txBody>
      </p:sp>
      <p:sp>
        <p:nvSpPr>
          <p:cNvPr id="4" name="Slide Number Placeholder 3"/>
          <p:cNvSpPr>
            <a:spLocks noGrp="1"/>
          </p:cNvSpPr>
          <p:nvPr>
            <p:ph type="sldNum" sz="quarter" idx="10"/>
          </p:nvPr>
        </p:nvSpPr>
        <p:spPr/>
        <p:txBody>
          <a:bodyPr/>
          <a:lstStyle/>
          <a:p>
            <a:fld id="{1DDFC2B6-5D76-4D7B-9ED3-4AF53D3E833D}" type="slidenum">
              <a:rPr lang="en-US" smtClean="0"/>
              <a:t>13</a:t>
            </a:fld>
            <a:endParaRPr lang="en-US"/>
          </a:p>
        </p:txBody>
      </p:sp>
    </p:spTree>
    <p:extLst>
      <p:ext uri="{BB962C8B-B14F-4D97-AF65-F5344CB8AC3E}">
        <p14:creationId xmlns:p14="http://schemas.microsoft.com/office/powerpoint/2010/main" val="595484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10/16/18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3831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10/16/18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734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10/16/18 10:20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6110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85</a:t>
            </a:fld>
            <a:endParaRPr lang="en-US"/>
          </a:p>
        </p:txBody>
      </p:sp>
    </p:spTree>
    <p:extLst>
      <p:ext uri="{BB962C8B-B14F-4D97-AF65-F5344CB8AC3E}">
        <p14:creationId xmlns:p14="http://schemas.microsoft.com/office/powerpoint/2010/main" val="3540117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site to be migrated from Windows Server it must be running on IIS. The minimum supported version of web server is Windows 2003 with IIS 6. This migrates IIS settings that are equivalent and applicable to Azure Web Apps and the websites contents, including the database if selected. The database must be a MS SQL 2005 or greater database. This maintains Virtual Directory and application settings (but will move them all under single application pool. It treats one Website as single entity residing in one application pool.</a:t>
            </a:r>
          </a:p>
          <a:p>
            <a:r>
              <a:rPr lang="en-US" sz="1200" b="0" i="0" kern="1200" dirty="0">
                <a:solidFill>
                  <a:schemeClr val="tx1"/>
                </a:solidFill>
                <a:effectLst/>
                <a:latin typeface="+mn-lt"/>
                <a:ea typeface="+mn-ea"/>
                <a:cs typeface="+mn-cs"/>
              </a:rPr>
              <a:t>Further considerations:</a:t>
            </a:r>
          </a:p>
          <a:p>
            <a:r>
              <a:rPr lang="en-US" sz="1200" b="0" i="0" kern="1200" dirty="0">
                <a:solidFill>
                  <a:schemeClr val="tx1"/>
                </a:solidFill>
                <a:effectLst/>
                <a:latin typeface="+mn-lt"/>
                <a:ea typeface="+mn-ea"/>
                <a:cs typeface="+mn-cs"/>
              </a:rPr>
              <a:t>Not recommended for very large databases (larger than 500 GB)</a:t>
            </a:r>
          </a:p>
          <a:p>
            <a:r>
              <a:rPr lang="en-US" sz="1200" b="0" i="0" kern="1200" dirty="0">
                <a:solidFill>
                  <a:schemeClr val="tx1"/>
                </a:solidFill>
                <a:effectLst/>
                <a:latin typeface="+mn-lt"/>
                <a:ea typeface="+mn-ea"/>
                <a:cs typeface="+mn-cs"/>
              </a:rPr>
              <a:t>Supports Azure AAD authentication using default directory for Azure Web Apps (useful when migrating Windows Authentication based Web Apps)</a:t>
            </a:r>
          </a:p>
          <a:p>
            <a:r>
              <a:rPr lang="en-US" sz="1200" b="0" i="0" kern="1200" dirty="0">
                <a:solidFill>
                  <a:schemeClr val="tx1"/>
                </a:solidFill>
                <a:effectLst/>
                <a:latin typeface="+mn-lt"/>
                <a:ea typeface="+mn-ea"/>
                <a:cs typeface="+mn-cs"/>
              </a:rPr>
              <a:t>Can be ran offline on IIS machine and results uploaded later</a:t>
            </a:r>
          </a:p>
          <a:p>
            <a:r>
              <a:rPr lang="en-US" sz="1200" b="0" i="0" kern="1200" dirty="0">
                <a:solidFill>
                  <a:schemeClr val="tx1"/>
                </a:solidFill>
                <a:effectLst/>
                <a:latin typeface="+mn-lt"/>
                <a:ea typeface="+mn-ea"/>
                <a:cs typeface="+mn-cs"/>
              </a:rPr>
              <a:t>Can be ran remotely from client machine that has access to IIS servers</a:t>
            </a:r>
          </a:p>
          <a:p>
            <a:r>
              <a:rPr lang="en-US" sz="1200" b="0" i="0" kern="1200" dirty="0">
                <a:solidFill>
                  <a:schemeClr val="tx1"/>
                </a:solidFill>
                <a:effectLst/>
                <a:latin typeface="+mn-lt"/>
                <a:ea typeface="+mn-ea"/>
                <a:cs typeface="+mn-cs"/>
              </a:rPr>
              <a:t>Can be ran from SCM machine and migrates multiple sites from, multiple IIS servers inside SCM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350475-75AA-43EB-8200-AF68095DB2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663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FC2B6-5D76-4D7B-9ED3-4AF53D3E833D}" type="slidenum">
              <a:rPr lang="en-US" smtClean="0"/>
              <a:t>15</a:t>
            </a:fld>
            <a:endParaRPr lang="en-US"/>
          </a:p>
        </p:txBody>
      </p:sp>
    </p:spTree>
    <p:extLst>
      <p:ext uri="{BB962C8B-B14F-4D97-AF65-F5344CB8AC3E}">
        <p14:creationId xmlns:p14="http://schemas.microsoft.com/office/powerpoint/2010/main" val="203751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FC2B6-5D76-4D7B-9ED3-4AF53D3E833D}" type="slidenum">
              <a:rPr lang="en-US" smtClean="0"/>
              <a:t>16</a:t>
            </a:fld>
            <a:endParaRPr lang="en-US"/>
          </a:p>
        </p:txBody>
      </p:sp>
    </p:spTree>
    <p:extLst>
      <p:ext uri="{BB962C8B-B14F-4D97-AF65-F5344CB8AC3E}">
        <p14:creationId xmlns:p14="http://schemas.microsoft.com/office/powerpoint/2010/main" val="382706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 Migration Assistant helps with the discovery and assessment stage, then the Migration Service is used to migrate the data, schema, etc. It works with SQL Server as well as Oracle and MySQL.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10/16/18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961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9.emf"/><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046873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716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688231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2455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1444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00773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5363828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1725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26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2745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735123"/>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3" y="2784409"/>
            <a:ext cx="5130074" cy="1289183"/>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52281085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950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95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712677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4695234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70191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0412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727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6228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3409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0622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89182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0685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6975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442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5336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17785715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9285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35683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548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6319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413677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257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50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656054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3"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3" y="6297934"/>
            <a:ext cx="1703188"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735">
                <a:solidFill>
                  <a:schemeClr val="tx1">
                    <a:tint val="75000"/>
                  </a:schemeClr>
                </a:solidFill>
              </a:defRPr>
            </a:lvl1pPr>
          </a:lstStyle>
          <a:p>
            <a:pPr defTabSz="685202"/>
            <a:fld id="{FFB82908-4842-4340-9D73-01C813DDC308}" type="slidenum">
              <a:rPr lang="en-US" smtClean="0">
                <a:solidFill>
                  <a:srgbClr val="505050">
                    <a:tint val="75000"/>
                  </a:srgbClr>
                </a:solidFill>
              </a:rPr>
              <a:pPr defTabSz="685202"/>
              <a:t>‹#›</a:t>
            </a:fld>
            <a:endParaRPr lang="en-US">
              <a:solidFill>
                <a:srgbClr val="505050">
                  <a:tint val="75000"/>
                </a:srgbClr>
              </a:solidFill>
            </a:endParaRPr>
          </a:p>
        </p:txBody>
      </p:sp>
    </p:spTree>
    <p:extLst>
      <p:ext uri="{BB962C8B-B14F-4D97-AF65-F5344CB8AC3E}">
        <p14:creationId xmlns:p14="http://schemas.microsoft.com/office/powerpoint/2010/main" val="9222858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CC98-9561-468F-ABAF-3D654AB622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706A87-2728-4407-8D4D-2E5A43B81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546F1D-19D6-49AC-871D-733BC11415BA}"/>
              </a:ext>
            </a:extLst>
          </p:cNvPr>
          <p:cNvSpPr>
            <a:spLocks noGrp="1"/>
          </p:cNvSpPr>
          <p:nvPr>
            <p:ph type="dt" sz="half" idx="10"/>
          </p:nvPr>
        </p:nvSpPr>
        <p:spPr/>
        <p:txBody>
          <a:bodyPr/>
          <a:lstStyle/>
          <a:p>
            <a:fld id="{8063D5CA-E039-4AB7-A5A4-23EF12AD3BDE}" type="datetimeFigureOut">
              <a:rPr lang="en-US" smtClean="0"/>
              <a:t>10/16/18</a:t>
            </a:fld>
            <a:endParaRPr lang="en-US"/>
          </a:p>
        </p:txBody>
      </p:sp>
      <p:sp>
        <p:nvSpPr>
          <p:cNvPr id="5" name="Footer Placeholder 4">
            <a:extLst>
              <a:ext uri="{FF2B5EF4-FFF2-40B4-BE49-F238E27FC236}">
                <a16:creationId xmlns:a16="http://schemas.microsoft.com/office/drawing/2014/main" id="{9AAE4AAD-101D-4069-992B-F1BAD205A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5E74C-C9DD-439A-BA56-5729C56A1583}"/>
              </a:ext>
            </a:extLst>
          </p:cNvPr>
          <p:cNvSpPr>
            <a:spLocks noGrp="1"/>
          </p:cNvSpPr>
          <p:nvPr>
            <p:ph type="sldNum" sz="quarter" idx="12"/>
          </p:nvPr>
        </p:nvSpPr>
        <p:spPr/>
        <p:txBody>
          <a:bodyPr/>
          <a:lstStyle/>
          <a:p>
            <a:fld id="{02F2AD54-5057-4BA6-A491-F95923CD09DE}" type="slidenum">
              <a:rPr lang="en-US" smtClean="0"/>
              <a:t>‹#›</a:t>
            </a:fld>
            <a:endParaRPr lang="en-US"/>
          </a:p>
        </p:txBody>
      </p:sp>
    </p:spTree>
    <p:extLst>
      <p:ext uri="{BB962C8B-B14F-4D97-AF65-F5344CB8AC3E}">
        <p14:creationId xmlns:p14="http://schemas.microsoft.com/office/powerpoint/2010/main" val="428891705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877212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10/16/18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5175765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35677940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57175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925664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06093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260228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3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53375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4597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8952623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0144-2186-7A43-B9FE-A9213D183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4038-84AA-F849-8A1F-8B9C90C7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BB272-6091-D342-8B9E-CE4BC236205C}"/>
              </a:ext>
            </a:extLst>
          </p:cNvPr>
          <p:cNvSpPr>
            <a:spLocks noGrp="1"/>
          </p:cNvSpPr>
          <p:nvPr>
            <p:ph type="dt" sz="half" idx="10"/>
          </p:nvPr>
        </p:nvSpPr>
        <p:spPr/>
        <p:txBody>
          <a:bodyPr/>
          <a:lstStyle/>
          <a:p>
            <a:fld id="{EFE36A07-46FC-4E71-A304-E2131C14BD2E}" type="datetimeFigureOut">
              <a:rPr lang="en-US" smtClean="0"/>
              <a:t>10/16/18</a:t>
            </a:fld>
            <a:endParaRPr lang="en-US"/>
          </a:p>
        </p:txBody>
      </p:sp>
      <p:sp>
        <p:nvSpPr>
          <p:cNvPr id="5" name="Footer Placeholder 4">
            <a:extLst>
              <a:ext uri="{FF2B5EF4-FFF2-40B4-BE49-F238E27FC236}">
                <a16:creationId xmlns:a16="http://schemas.microsoft.com/office/drawing/2014/main" id="{BF22CC1F-8EF2-0341-A9FF-47316159D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A190B-0CDF-504D-BE46-9D43040170D6}"/>
              </a:ext>
            </a:extLst>
          </p:cNvPr>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5021892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1EAE-38B1-3C4C-95B3-5FC2C43E6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F4A63-E1C1-7948-9ACE-DFA9D2133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7604C-1D96-6242-8D05-79406D542933}"/>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5" name="Footer Placeholder 4">
            <a:extLst>
              <a:ext uri="{FF2B5EF4-FFF2-40B4-BE49-F238E27FC236}">
                <a16:creationId xmlns:a16="http://schemas.microsoft.com/office/drawing/2014/main" id="{019D3B54-48AA-9E45-8257-BB21E8709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5BA6-C707-A64E-9341-9B43056AD0F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9047958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9A95-6521-CA4C-A9B1-36FA63EAE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1190F-2094-F44A-B2FD-C594437482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CC711-41DB-E247-8E8D-04F9D7188A6A}"/>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5" name="Footer Placeholder 4">
            <a:extLst>
              <a:ext uri="{FF2B5EF4-FFF2-40B4-BE49-F238E27FC236}">
                <a16:creationId xmlns:a16="http://schemas.microsoft.com/office/drawing/2014/main" id="{5F2BA65E-BB4D-924E-B6C5-E0D23AC0C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C2BB-F6AA-2D4A-8BFD-660BFB70D7B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1659699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FC80-FCD3-2848-A9E1-2727C8EB0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3C4B2-62D0-BD48-8754-04EC614DBD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642A30-9DD9-AC4D-A4D6-DAD8DCDBE3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79AB54-6B3B-A046-AAC7-CD5C2DCE0755}"/>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6" name="Footer Placeholder 5">
            <a:extLst>
              <a:ext uri="{FF2B5EF4-FFF2-40B4-BE49-F238E27FC236}">
                <a16:creationId xmlns:a16="http://schemas.microsoft.com/office/drawing/2014/main" id="{98634989-B73B-9744-910D-933915190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88B0F-F4B1-FA4D-AFAF-19024F57C614}"/>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5030986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EB51-0CE0-424C-8516-C1FE36CAD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E77EF-2E0B-634F-BF22-72C1F7B5B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71014D-F14F-1646-8D2C-D5173E209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229BE-D058-4145-82C7-930F3BBC3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7FA88B-D128-3D40-B353-307DE3442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AB3835-4D73-E34A-A644-D567A77AC762}"/>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8" name="Footer Placeholder 7">
            <a:extLst>
              <a:ext uri="{FF2B5EF4-FFF2-40B4-BE49-F238E27FC236}">
                <a16:creationId xmlns:a16="http://schemas.microsoft.com/office/drawing/2014/main" id="{85D63D97-651A-F743-95F5-2097798265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9C766-DF99-864D-BA6C-377832B27F0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4836259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21E4-2100-E245-B103-7C3404529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7C2CA-0D94-574C-9075-D1BD5CBC844E}"/>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4" name="Footer Placeholder 3">
            <a:extLst>
              <a:ext uri="{FF2B5EF4-FFF2-40B4-BE49-F238E27FC236}">
                <a16:creationId xmlns:a16="http://schemas.microsoft.com/office/drawing/2014/main" id="{D3C36E55-204A-8E46-B67A-6ECE3058EA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4CCB48-583F-3B4E-96DA-E0A1448F2F76}"/>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7230760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4EFCF-D038-CA4D-8FB2-62357747AB4A}"/>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3" name="Footer Placeholder 2">
            <a:extLst>
              <a:ext uri="{FF2B5EF4-FFF2-40B4-BE49-F238E27FC236}">
                <a16:creationId xmlns:a16="http://schemas.microsoft.com/office/drawing/2014/main" id="{77563EED-9BD4-B040-9F9B-BB7451479E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A3A5B-FB1B-954D-A74D-0425D2CC2E2D}"/>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429288770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4232-4B16-5B49-B40D-0C930B020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1D147-3EB5-EA47-B20E-47F996532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B583D-3513-8841-AFB3-8330C6E0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BB3DC2-DB08-564C-B734-248AA44DCDFE}"/>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6" name="Footer Placeholder 5">
            <a:extLst>
              <a:ext uri="{FF2B5EF4-FFF2-40B4-BE49-F238E27FC236}">
                <a16:creationId xmlns:a16="http://schemas.microsoft.com/office/drawing/2014/main" id="{DB2C13D9-83E1-1743-8BC1-6349480D7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44F7C-C220-F848-AF0A-F7C00A91E54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6800915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720E-532B-A84D-BEAB-1281937AC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18519-11A4-FC4D-9926-5095ACAA1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02463A-0C87-3745-AD08-71E57347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2C491-9FFA-CB43-BA5C-D33F1B86B0C8}"/>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6" name="Footer Placeholder 5">
            <a:extLst>
              <a:ext uri="{FF2B5EF4-FFF2-40B4-BE49-F238E27FC236}">
                <a16:creationId xmlns:a16="http://schemas.microsoft.com/office/drawing/2014/main" id="{DDB42E9D-DDF1-8F49-8AE4-92CE951F6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77064-E313-2043-BAC8-50E3CB8D25D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38268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768139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DB18-A80E-5642-B48F-4B8C64C41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D7586-26A5-6B45-A61D-1F9C9DF2D5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C9B2-F04F-0D43-8903-490BE7DD20A5}"/>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5" name="Footer Placeholder 4">
            <a:extLst>
              <a:ext uri="{FF2B5EF4-FFF2-40B4-BE49-F238E27FC236}">
                <a16:creationId xmlns:a16="http://schemas.microsoft.com/office/drawing/2014/main" id="{38D8B987-4865-8149-813C-B5E944CE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8EA24-72A5-394E-BA18-E9F305DF7AD2}"/>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5271553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E0043-9AAB-D145-A1AC-41B75B8F72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DB4105-B63B-A941-80D5-9D965F29DE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38A7E-39AD-D148-BA8B-D949CABAC6F5}"/>
              </a:ext>
            </a:extLst>
          </p:cNvPr>
          <p:cNvSpPr>
            <a:spLocks noGrp="1"/>
          </p:cNvSpPr>
          <p:nvPr>
            <p:ph type="dt" sz="half" idx="10"/>
          </p:nvPr>
        </p:nvSpPr>
        <p:spPr/>
        <p:txBody>
          <a:bodyPr/>
          <a:lstStyle/>
          <a:p>
            <a:fld id="{4FD1B6CC-B1C9-6D4B-A5EC-80AC067F9D8C}" type="datetimeFigureOut">
              <a:rPr lang="en-US" smtClean="0"/>
              <a:t>10/16/18</a:t>
            </a:fld>
            <a:endParaRPr lang="en-US"/>
          </a:p>
        </p:txBody>
      </p:sp>
      <p:sp>
        <p:nvSpPr>
          <p:cNvPr id="5" name="Footer Placeholder 4">
            <a:extLst>
              <a:ext uri="{FF2B5EF4-FFF2-40B4-BE49-F238E27FC236}">
                <a16:creationId xmlns:a16="http://schemas.microsoft.com/office/drawing/2014/main" id="{BCDBF23D-DF5B-814A-9C76-F8FE34585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F7FED-4293-7049-9679-A3C248CDD2BF}"/>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6611106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60829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316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68642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4870866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829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2851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71765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86328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0895621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wrap="square">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7755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29016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239828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2534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05036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9152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7080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2018 Microsoft Corporation. All rights reserved. </a:t>
            </a:r>
          </a:p>
        </p:txBody>
      </p:sp>
    </p:spTree>
    <p:extLst>
      <p:ext uri="{BB962C8B-B14F-4D97-AF65-F5344CB8AC3E}">
        <p14:creationId xmlns:p14="http://schemas.microsoft.com/office/powerpoint/2010/main" val="268129740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16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8672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096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8602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85804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840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04654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427608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3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06951"/>
          </a:xfrm>
        </p:spPr>
        <p:txBody>
          <a:bodyPr wrap="square">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246094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379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39516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556519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288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16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82320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466512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898524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7487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5556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full photo">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Click to edit Master title style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189011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27250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64598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10/16/18</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897092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374092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24840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689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225">
              <a:spcBef>
                <a:spcPts val="1000"/>
              </a:spcBef>
              <a:buNone/>
            </a:pPr>
            <a:r>
              <a:rPr lang="en-US"/>
              <a:t>Edit Master text styles</a:t>
            </a:r>
          </a:p>
        </p:txBody>
      </p:sp>
    </p:spTree>
    <p:extLst>
      <p:ext uri="{BB962C8B-B14F-4D97-AF65-F5344CB8AC3E}">
        <p14:creationId xmlns:p14="http://schemas.microsoft.com/office/powerpoint/2010/main" val="28797781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9831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6824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3243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3236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7676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5068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0963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9655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5421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3189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7895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751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64078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56319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39175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836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201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14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2018 Microsoft Corporation. All rights reserved. </a:t>
            </a:r>
          </a:p>
        </p:txBody>
      </p:sp>
    </p:spTree>
    <p:extLst>
      <p:ext uri="{BB962C8B-B14F-4D97-AF65-F5344CB8AC3E}">
        <p14:creationId xmlns:p14="http://schemas.microsoft.com/office/powerpoint/2010/main" val="20103530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9441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01741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686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5406924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19148288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7058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584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10/16/18</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9517530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1076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0350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wrap="square">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05718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2125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282145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36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6446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10/16/18</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153652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30144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90567495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167269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703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5019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10/16/18</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34467683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9938550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2485292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640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0042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3180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274096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3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161870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200494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81160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18192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614184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4355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8545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55422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06951"/>
          </a:xfrm>
        </p:spPr>
        <p:txBody>
          <a:bodyPr wrap="square">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612783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16037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0079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10/16/18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827250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52111749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67741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444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0388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3211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9635606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93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95497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0958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33072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3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06001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7390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10/16/18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31664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theme" Target="../theme/theme10.xml"/><Relationship Id="rId1" Type="http://schemas.openxmlformats.org/officeDocument/2006/relationships/slideLayout" Target="../slideLayouts/slideLayout7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80.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2.xml"/><Relationship Id="rId1" Type="http://schemas.openxmlformats.org/officeDocument/2006/relationships/slideLayout" Target="../slideLayouts/slideLayout8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3.xml"/><Relationship Id="rId1" Type="http://schemas.openxmlformats.org/officeDocument/2006/relationships/slideLayout" Target="../slideLayouts/slideLayout82.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16.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image" Target="../media/image8.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17.xml"/><Relationship Id="rId8"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theme" Target="../theme/theme18.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8.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emf"/><Relationship Id="rId4" Type="http://schemas.openxmlformats.org/officeDocument/2006/relationships/slideLayout" Target="../slideLayouts/slideLayout5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6.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5" Type="http://schemas.openxmlformats.org/officeDocument/2006/relationships/image" Target="../media/image1.emf"/><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31759859"/>
      </p:ext>
    </p:extLst>
  </p:cSld>
  <p:clrMap bg1="lt1" tx1="dk1" bg2="lt2" tx2="dk2" accent1="accent1" accent2="accent2" accent3="accent3" accent4="accent4" accent5="accent5" accent6="accent6" hlink="hlink" folHlink="folHlink"/>
  <p:sldLayoutIdLst>
    <p:sldLayoutId id="2147484366" r:id="rId1"/>
    <p:sldLayoutId id="2147484695" r:id="rId2"/>
    <p:sldLayoutId id="2147483663" r:id="rId3"/>
    <p:sldLayoutId id="2147484697" r:id="rId4"/>
    <p:sldLayoutId id="2147484707" r:id="rId5"/>
    <p:sldLayoutId id="2147483666" r:id="rId6"/>
    <p:sldLayoutId id="2147483667" r:id="rId7"/>
    <p:sldLayoutId id="2147483668" r:id="rId8"/>
    <p:sldLayoutId id="2147484708" r:id="rId9"/>
    <p:sldLayoutId id="2147483670" r:id="rId10"/>
    <p:sldLayoutId id="2147483671" r:id="rId11"/>
    <p:sldLayoutId id="2147484696"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427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8158747"/>
      </p:ext>
    </p:extLst>
  </p:cSld>
  <p:clrMap bg1="lt1" tx1="dk1" bg2="lt2" tx2="dk2" accent1="accent1" accent2="accent2" accent3="accent3" accent4="accent4" accent5="accent5" accent6="accent6" hlink="hlink" folHlink="folHlink"/>
  <p:sldLayoutIdLst>
    <p:sldLayoutId id="2147484703" r:id="rId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521594545"/>
      </p:ext>
    </p:extLst>
  </p:cSld>
  <p:clrMap bg1="dk1" tx1="lt1" bg2="dk2" tx2="lt2" accent1="accent1" accent2="accent2" accent3="accent3" accent4="accent4" accent5="accent5" accent6="accent6" hlink="hlink" folHlink="folHlink"/>
  <p:sldLayoutIdLst>
    <p:sldLayoutId id="2147484354" r:id="rId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510" userDrawn="1">
          <p15:clr>
            <a:srgbClr val="5ACBF0"/>
          </p15:clr>
        </p15:guide>
        <p15:guide id="4" orient="horz" pos="4137" userDrawn="1">
          <p15:clr>
            <a:srgbClr val="5ACBF0"/>
          </p15:clr>
        </p15:guide>
        <p15:guide id="5" pos="734" userDrawn="1">
          <p15:clr>
            <a:srgbClr val="5ACBF0"/>
          </p15:clr>
        </p15:guide>
        <p15:guide id="6" pos="1299" userDrawn="1">
          <p15:clr>
            <a:srgbClr val="5ACBF0"/>
          </p15:clr>
        </p15:guide>
        <p15:guide id="7" pos="1864" userDrawn="1">
          <p15:clr>
            <a:srgbClr val="5ACBF0"/>
          </p15:clr>
        </p15:guide>
        <p15:guide id="8" pos="2428" userDrawn="1">
          <p15:clr>
            <a:srgbClr val="5ACBF0"/>
          </p15:clr>
        </p15:guide>
        <p15:guide id="9" pos="2993" userDrawn="1">
          <p15:clr>
            <a:srgbClr val="5ACBF0"/>
          </p15:clr>
        </p15:guide>
        <p15:guide id="10" pos="3558" userDrawn="1">
          <p15:clr>
            <a:srgbClr val="5ACBF0"/>
          </p15:clr>
        </p15:guide>
        <p15:guide id="11" pos="4122" userDrawn="1">
          <p15:clr>
            <a:srgbClr val="5ACBF0"/>
          </p15:clr>
        </p15:guide>
        <p15:guide id="12" pos="4687" userDrawn="1">
          <p15:clr>
            <a:srgbClr val="5ACBF0"/>
          </p15:clr>
        </p15:guide>
        <p15:guide id="13" pos="5252" userDrawn="1">
          <p15:clr>
            <a:srgbClr val="5ACBF0"/>
          </p15:clr>
        </p15:guide>
        <p15:guide id="14" pos="5816" userDrawn="1">
          <p15:clr>
            <a:srgbClr val="5ACBF0"/>
          </p15:clr>
        </p15:guide>
        <p15:guide id="15" pos="6381" userDrawn="1">
          <p15:clr>
            <a:srgbClr val="5ACBF0"/>
          </p15:clr>
        </p15:guide>
        <p15:guide id="16" pos="6946" userDrawn="1">
          <p15:clr>
            <a:srgbClr val="5ACBF0"/>
          </p15:clr>
        </p15:guide>
        <p15:guide id="17" orient="horz" pos="748" userDrawn="1">
          <p15:clr>
            <a:srgbClr val="5ACBF0"/>
          </p15:clr>
        </p15:guide>
        <p15:guide id="18" orient="horz" pos="1313" userDrawn="1">
          <p15:clr>
            <a:srgbClr val="5ACBF0"/>
          </p15:clr>
        </p15:guide>
        <p15:guide id="19" orient="horz" pos="1878" userDrawn="1">
          <p15:clr>
            <a:srgbClr val="5ACBF0"/>
          </p15:clr>
        </p15:guide>
        <p15:guide id="20" orient="horz" pos="2442" userDrawn="1">
          <p15:clr>
            <a:srgbClr val="5ACBF0"/>
          </p15:clr>
        </p15:guide>
        <p15:guide id="21" orient="horz" pos="3007" userDrawn="1">
          <p15:clr>
            <a:srgbClr val="5ACBF0"/>
          </p15:clr>
        </p15:guide>
        <p15:guide id="22" orient="horz" pos="3572" userDrawn="1">
          <p15:clr>
            <a:srgbClr val="5ACBF0"/>
          </p15:clr>
        </p15:guide>
        <p15:guide id="23" pos="282" userDrawn="1">
          <p15:clr>
            <a:srgbClr val="C35EA4"/>
          </p15:clr>
        </p15:guide>
        <p15:guide id="24" pos="7398" userDrawn="1">
          <p15:clr>
            <a:srgbClr val="C35EA4"/>
          </p15:clr>
        </p15:guide>
        <p15:guide id="25" orient="horz" pos="296" userDrawn="1">
          <p15:clr>
            <a:srgbClr val="C35EA4"/>
          </p15:clr>
        </p15:guide>
        <p15:guide id="26" orient="horz" pos="4024" userDrawn="1">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09065208"/>
      </p:ext>
    </p:extLst>
  </p:cSld>
  <p:clrMap bg1="dk1" tx1="lt1" bg2="dk2" tx2="lt2" accent1="accent1" accent2="accent2" accent3="accent3" accent4="accent4" accent5="accent5" accent6="accent6" hlink="hlink" folHlink="folHlink"/>
  <p:sldLayoutIdLst>
    <p:sldLayoutId id="2147484376" r:id="rId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510" userDrawn="1">
          <p15:clr>
            <a:srgbClr val="5ACBF0"/>
          </p15:clr>
        </p15:guide>
        <p15:guide id="4" orient="horz" pos="4137" userDrawn="1">
          <p15:clr>
            <a:srgbClr val="5ACBF0"/>
          </p15:clr>
        </p15:guide>
        <p15:guide id="5" pos="734" userDrawn="1">
          <p15:clr>
            <a:srgbClr val="5ACBF0"/>
          </p15:clr>
        </p15:guide>
        <p15:guide id="6" pos="1299" userDrawn="1">
          <p15:clr>
            <a:srgbClr val="5ACBF0"/>
          </p15:clr>
        </p15:guide>
        <p15:guide id="7" pos="1864" userDrawn="1">
          <p15:clr>
            <a:srgbClr val="5ACBF0"/>
          </p15:clr>
        </p15:guide>
        <p15:guide id="8" pos="2428" userDrawn="1">
          <p15:clr>
            <a:srgbClr val="5ACBF0"/>
          </p15:clr>
        </p15:guide>
        <p15:guide id="9" pos="2993" userDrawn="1">
          <p15:clr>
            <a:srgbClr val="5ACBF0"/>
          </p15:clr>
        </p15:guide>
        <p15:guide id="10" pos="3558" userDrawn="1">
          <p15:clr>
            <a:srgbClr val="5ACBF0"/>
          </p15:clr>
        </p15:guide>
        <p15:guide id="11" pos="4122" userDrawn="1">
          <p15:clr>
            <a:srgbClr val="5ACBF0"/>
          </p15:clr>
        </p15:guide>
        <p15:guide id="12" pos="4687" userDrawn="1">
          <p15:clr>
            <a:srgbClr val="5ACBF0"/>
          </p15:clr>
        </p15:guide>
        <p15:guide id="13" pos="5252" userDrawn="1">
          <p15:clr>
            <a:srgbClr val="5ACBF0"/>
          </p15:clr>
        </p15:guide>
        <p15:guide id="14" pos="5816" userDrawn="1">
          <p15:clr>
            <a:srgbClr val="5ACBF0"/>
          </p15:clr>
        </p15:guide>
        <p15:guide id="15" pos="6381" userDrawn="1">
          <p15:clr>
            <a:srgbClr val="5ACBF0"/>
          </p15:clr>
        </p15:guide>
        <p15:guide id="16" pos="6946" userDrawn="1">
          <p15:clr>
            <a:srgbClr val="5ACBF0"/>
          </p15:clr>
        </p15:guide>
        <p15:guide id="17" orient="horz" pos="748" userDrawn="1">
          <p15:clr>
            <a:srgbClr val="5ACBF0"/>
          </p15:clr>
        </p15:guide>
        <p15:guide id="18" orient="horz" pos="1313" userDrawn="1">
          <p15:clr>
            <a:srgbClr val="5ACBF0"/>
          </p15:clr>
        </p15:guide>
        <p15:guide id="19" orient="horz" pos="1878" userDrawn="1">
          <p15:clr>
            <a:srgbClr val="5ACBF0"/>
          </p15:clr>
        </p15:guide>
        <p15:guide id="20" orient="horz" pos="2442" userDrawn="1">
          <p15:clr>
            <a:srgbClr val="5ACBF0"/>
          </p15:clr>
        </p15:guide>
        <p15:guide id="21" orient="horz" pos="3007" userDrawn="1">
          <p15:clr>
            <a:srgbClr val="5ACBF0"/>
          </p15:clr>
        </p15:guide>
        <p15:guide id="22" orient="horz" pos="3572" userDrawn="1">
          <p15:clr>
            <a:srgbClr val="5ACBF0"/>
          </p15:clr>
        </p15:guide>
        <p15:guide id="23" pos="282" userDrawn="1">
          <p15:clr>
            <a:srgbClr val="C35EA4"/>
          </p15:clr>
        </p15:guide>
        <p15:guide id="24" pos="7398" userDrawn="1">
          <p15:clr>
            <a:srgbClr val="C35EA4"/>
          </p15:clr>
        </p15:guide>
        <p15:guide id="25" orient="horz" pos="296" userDrawn="1">
          <p15:clr>
            <a:srgbClr val="C35EA4"/>
          </p15:clr>
        </p15:guide>
        <p15:guide id="26" orient="horz" pos="4024" userDrawn="1">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078344222"/>
      </p:ext>
    </p:extLst>
  </p:cSld>
  <p:clrMap bg1="dk1" tx1="lt1" bg2="dk2" tx2="lt2" accent1="accent1" accent2="accent2" accent3="accent3" accent4="accent4" accent5="accent5" accent6="accent6" hlink="hlink" folHlink="folHlink"/>
  <p:sldLayoutIdLst>
    <p:sldLayoutId id="2147484322" r:id="rId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510" userDrawn="1">
          <p15:clr>
            <a:srgbClr val="5ACBF0"/>
          </p15:clr>
        </p15:guide>
        <p15:guide id="4" orient="horz" pos="4137" userDrawn="1">
          <p15:clr>
            <a:srgbClr val="5ACBF0"/>
          </p15:clr>
        </p15:guide>
        <p15:guide id="5" pos="734" userDrawn="1">
          <p15:clr>
            <a:srgbClr val="5ACBF0"/>
          </p15:clr>
        </p15:guide>
        <p15:guide id="6" pos="1299" userDrawn="1">
          <p15:clr>
            <a:srgbClr val="5ACBF0"/>
          </p15:clr>
        </p15:guide>
        <p15:guide id="7" pos="1864" userDrawn="1">
          <p15:clr>
            <a:srgbClr val="5ACBF0"/>
          </p15:clr>
        </p15:guide>
        <p15:guide id="8" pos="2428" userDrawn="1">
          <p15:clr>
            <a:srgbClr val="5ACBF0"/>
          </p15:clr>
        </p15:guide>
        <p15:guide id="9" pos="2993" userDrawn="1">
          <p15:clr>
            <a:srgbClr val="5ACBF0"/>
          </p15:clr>
        </p15:guide>
        <p15:guide id="10" pos="3558" userDrawn="1">
          <p15:clr>
            <a:srgbClr val="5ACBF0"/>
          </p15:clr>
        </p15:guide>
        <p15:guide id="11" pos="4122" userDrawn="1">
          <p15:clr>
            <a:srgbClr val="5ACBF0"/>
          </p15:clr>
        </p15:guide>
        <p15:guide id="12" pos="4687" userDrawn="1">
          <p15:clr>
            <a:srgbClr val="5ACBF0"/>
          </p15:clr>
        </p15:guide>
        <p15:guide id="13" pos="5252" userDrawn="1">
          <p15:clr>
            <a:srgbClr val="5ACBF0"/>
          </p15:clr>
        </p15:guide>
        <p15:guide id="14" pos="5816" userDrawn="1">
          <p15:clr>
            <a:srgbClr val="5ACBF0"/>
          </p15:clr>
        </p15:guide>
        <p15:guide id="15" pos="6381" userDrawn="1">
          <p15:clr>
            <a:srgbClr val="5ACBF0"/>
          </p15:clr>
        </p15:guide>
        <p15:guide id="16" pos="6946" userDrawn="1">
          <p15:clr>
            <a:srgbClr val="5ACBF0"/>
          </p15:clr>
        </p15:guide>
        <p15:guide id="17" orient="horz" pos="748" userDrawn="1">
          <p15:clr>
            <a:srgbClr val="5ACBF0"/>
          </p15:clr>
        </p15:guide>
        <p15:guide id="18" orient="horz" pos="1313" userDrawn="1">
          <p15:clr>
            <a:srgbClr val="5ACBF0"/>
          </p15:clr>
        </p15:guide>
        <p15:guide id="19" orient="horz" pos="1878" userDrawn="1">
          <p15:clr>
            <a:srgbClr val="5ACBF0"/>
          </p15:clr>
        </p15:guide>
        <p15:guide id="20" orient="horz" pos="2442" userDrawn="1">
          <p15:clr>
            <a:srgbClr val="5ACBF0"/>
          </p15:clr>
        </p15:guide>
        <p15:guide id="21" orient="horz" pos="3007" userDrawn="1">
          <p15:clr>
            <a:srgbClr val="5ACBF0"/>
          </p15:clr>
        </p15:guide>
        <p15:guide id="22" orient="horz" pos="3572" userDrawn="1">
          <p15:clr>
            <a:srgbClr val="5ACBF0"/>
          </p15:clr>
        </p15:guide>
        <p15:guide id="23" pos="282" userDrawn="1">
          <p15:clr>
            <a:srgbClr val="C35EA4"/>
          </p15:clr>
        </p15:guide>
        <p15:guide id="24" pos="7398" userDrawn="1">
          <p15:clr>
            <a:srgbClr val="C35EA4"/>
          </p15:clr>
        </p15:guide>
        <p15:guide id="25" orient="horz" pos="296" userDrawn="1">
          <p15:clr>
            <a:srgbClr val="C35EA4"/>
          </p15:clr>
        </p15:guide>
        <p15:guide id="26" orient="horz" pos="4024" userDrawn="1">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5" y="0"/>
            <a:ext cx="933679" cy="5654401"/>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5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9"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4710" r:id="rId1"/>
    <p:sldLayoutId id="2147484809" r:id="rId2"/>
    <p:sldLayoutId id="2147484810" r:id="rId3"/>
    <p:sldLayoutId id="2147484811" r:id="rId4"/>
    <p:sldLayoutId id="2147484812" r:id="rId5"/>
    <p:sldLayoutId id="2147484813" r:id="rId6"/>
    <p:sldLayoutId id="2147484814" r:id="rId7"/>
    <p:sldLayoutId id="2147484815" r:id="rId8"/>
    <p:sldLayoutId id="2147484817" r:id="rId9"/>
    <p:sldLayoutId id="214748482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325294170"/>
      </p:ext>
    </p:extLst>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88" r:id="rId27"/>
    <p:sldLayoutId id="2147484789" r:id="rId28"/>
    <p:sldLayoutId id="2147484790" r:id="rId29"/>
    <p:sldLayoutId id="2147484791" r:id="rId30"/>
    <p:sldLayoutId id="2147484792" r:id="rId31"/>
    <p:sldLayoutId id="2147484793" r:id="rId32"/>
    <p:sldLayoutId id="2147484796" r:id="rId33"/>
    <p:sldLayoutId id="2147484778" r:id="rId34"/>
  </p:sldLayoutIdLst>
  <p:transition>
    <p:fade/>
  </p:transition>
  <p:txStyles>
    <p:titleStyle>
      <a:lvl1pPr algn="l" defTabSz="914192"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1B1CC-AC40-6A42-B07A-987532D86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2BB6A-1EC5-5B48-8EEF-CF5DDFE7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BA525-7A35-2F47-9335-11EA97956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1B6CC-B1C9-6D4B-A5EC-80AC067F9D8C}" type="datetimeFigureOut">
              <a:rPr lang="en-US" smtClean="0"/>
              <a:t>10/16/18</a:t>
            </a:fld>
            <a:endParaRPr lang="en-US"/>
          </a:p>
        </p:txBody>
      </p:sp>
      <p:sp>
        <p:nvSpPr>
          <p:cNvPr id="5" name="Footer Placeholder 4">
            <a:extLst>
              <a:ext uri="{FF2B5EF4-FFF2-40B4-BE49-F238E27FC236}">
                <a16:creationId xmlns:a16="http://schemas.microsoft.com/office/drawing/2014/main" id="{FCFC223A-F0BE-AF40-9203-56FB34E4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85B17-03C7-994D-96D4-8E1F9D18A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8CFA5-ACF8-AD4A-BD38-DA8C76F036DC}" type="slidenum">
              <a:rPr lang="en-US" smtClean="0"/>
              <a:t>‹#›</a:t>
            </a:fld>
            <a:endParaRPr lang="en-US"/>
          </a:p>
        </p:txBody>
      </p:sp>
    </p:spTree>
    <p:extLst>
      <p:ext uri="{BB962C8B-B14F-4D97-AF65-F5344CB8AC3E}">
        <p14:creationId xmlns:p14="http://schemas.microsoft.com/office/powerpoint/2010/main" val="3270242489"/>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5" r:id="rId26"/>
    <p:sldLayoutId id="2147484858" r:id="rId27"/>
    <p:sldLayoutId id="2147484859" r:id="rId28"/>
    <p:sldLayoutId id="2147484860" r:id="rId29"/>
    <p:sldLayoutId id="2147484862" r:id="rId30"/>
    <p:sldLayoutId id="2147484863" r:id="rId31"/>
    <p:sldLayoutId id="2147484864" r:id="rId32"/>
    <p:sldLayoutId id="2147484865" r:id="rId33"/>
    <p:sldLayoutId id="2147484866" r:id="rId34"/>
    <p:sldLayoutId id="2147484868" r:id="rId35"/>
    <p:sldLayoutId id="2147484869" r:id="rId36"/>
    <p:sldLayoutId id="2147484870" r:id="rId37"/>
    <p:sldLayoutId id="2147484871" r:id="rId38"/>
    <p:sldLayoutId id="2147484872" r:id="rId39"/>
    <p:sldLayoutId id="2147484873" r:id="rId40"/>
    <p:sldLayoutId id="2147484874" r:id="rId41"/>
    <p:sldLayoutId id="2147484875" r:id="rId42"/>
    <p:sldLayoutId id="2147484876"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5"/>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7970310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4698" r:id="rId19"/>
    <p:sldLayoutId id="2147484699" r:id="rId20"/>
    <p:sldLayoutId id="2147483814" r:id="rId21"/>
    <p:sldLayoutId id="2147483815" r:id="rId22"/>
    <p:sldLayoutId id="2147483816" r:id="rId23"/>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649834"/>
      </p:ext>
    </p:extLst>
  </p:cSld>
  <p:clrMap bg1="dk1" tx1="lt1" bg2="dk2" tx2="lt2" accent1="accent1" accent2="accent2" accent3="accent3" accent4="accent4" accent5="accent5" accent6="accent6" hlink="hlink" folHlink="folHlink"/>
  <p:sldLayoutIdLst>
    <p:sldLayoutId id="2147484704" r:id="rId1"/>
    <p:sldLayoutId id="2147484310" r:id="rId2"/>
    <p:sldLayoutId id="2147484307" r:id="rId3"/>
    <p:sldLayoutId id="2147484738" r:id="rId4"/>
    <p:sldLayoutId id="2147484739" r:id="rId5"/>
    <p:sldLayoutId id="2147484740" r:id="rId6"/>
    <p:sldLayoutId id="2147484741" r:id="rId7"/>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8" r:id="rId1"/>
    <p:sldLayoutId id="2147484086" r:id="rId2"/>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85471776"/>
      </p:ext>
    </p:extLst>
  </p:cSld>
  <p:clrMap bg1="dk1" tx1="lt1" bg2="dk2" tx2="lt2" accent1="accent1" accent2="accent2" accent3="accent3" accent4="accent4" accent5="accent5" accent6="accent6" hlink="hlink" folHlink="folHlink"/>
  <p:sldLayoutIdLst>
    <p:sldLayoutId id="2147484424" r:id="rId1"/>
    <p:sldLayoutId id="2147484419" r:id="rId2"/>
    <p:sldLayoutId id="2147484413" r:id="rId3"/>
    <p:sldLayoutId id="2147484742" r:id="rId4"/>
    <p:sldLayoutId id="2147484743" r:id="rId5"/>
    <p:sldLayoutId id="2147484744" r:id="rId6"/>
    <p:sldLayoutId id="2147484745" r:id="rId7"/>
    <p:sldLayoutId id="214748474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62" r:id="rId3"/>
    <p:sldLayoutId id="2147484747" r:id="rId4"/>
    <p:sldLayoutId id="2147484748" r:id="rId5"/>
    <p:sldLayoutId id="2147484749" r:id="rId6"/>
    <p:sldLayoutId id="2147484750" r:id="rId7"/>
    <p:sldLayoutId id="2147484751" r:id="rId8"/>
    <p:sldLayoutId id="2147484752" r:id="rId9"/>
    <p:sldLayoutId id="2147484753"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9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80226886"/>
      </p:ext>
    </p:extLst>
  </p:cSld>
  <p:clrMap bg1="lt1" tx1="dk1" bg2="lt2" tx2="dk2" accent1="accent1" accent2="accent2" accent3="accent3" accent4="accent4" accent5="accent5" accent6="accent6" hlink="hlink" folHlink="folHlink"/>
  <p:sldLayoutIdLst>
    <p:sldLayoutId id="2147484496" r:id="rId1"/>
    <p:sldLayoutId id="2147484489" r:id="rId2"/>
    <p:sldLayoutId id="214748448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1949495"/>
      </p:ext>
    </p:extLst>
  </p:cSld>
  <p:clrMap bg1="lt1" tx1="dk1" bg2="lt2" tx2="dk2" accent1="accent1" accent2="accent2" accent3="accent3" accent4="accent4" accent5="accent5" accent6="accent6" hlink="hlink" folHlink="folHlink"/>
  <p:sldLayoutIdLst>
    <p:sldLayoutId id="2147484679" r:id="rId1"/>
    <p:sldLayoutId id="2147484670"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5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www.migratetoazure.ne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Aka.ms/aspmigrate" TargetMode="External"/><Relationship Id="rId2" Type="http://schemas.openxmlformats.org/officeDocument/2006/relationships/notesSlide" Target="../notesSlides/notesSlide7.xml"/><Relationship Id="rId1" Type="http://schemas.openxmlformats.org/officeDocument/2006/relationships/slideLayout" Target="../slideLayouts/slideLayout157.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57.xml"/><Relationship Id="rId4" Type="http://schemas.openxmlformats.org/officeDocument/2006/relationships/hyperlink" Target="https://azure.microsoft.com/en-us/features/devops-project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services/database-migration/" TargetMode="External"/><Relationship Id="rId2" Type="http://schemas.openxmlformats.org/officeDocument/2006/relationships/notesSlide" Target="../notesSlides/notesSlide9.xml"/><Relationship Id="rId1" Type="http://schemas.openxmlformats.org/officeDocument/2006/relationships/slideLayout" Target="../slideLayouts/slideLayout155.xml"/><Relationship Id="rId6" Type="http://schemas.openxmlformats.org/officeDocument/2006/relationships/hyperlink" Target="aka.ms/SQLMigrate"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pp-service/app-service-web-overview" TargetMode="External"/><Relationship Id="rId2" Type="http://schemas.openxmlformats.org/officeDocument/2006/relationships/notesSlide" Target="../notesSlides/notesSlide10.xml"/><Relationship Id="rId1" Type="http://schemas.openxmlformats.org/officeDocument/2006/relationships/slideLayout" Target="../slideLayouts/slideLayout158.xml"/><Relationship Id="rId5" Type="http://schemas.openxmlformats.org/officeDocument/2006/relationships/hyperlink" Target="https://docs.microsoft.com/en-us/azure/sql-database/" TargetMode="External"/><Relationship Id="rId4" Type="http://schemas.openxmlformats.org/officeDocument/2006/relationships/hyperlink" Target="https://www.migratetoazure.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53.xml"/><Relationship Id="rId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6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61.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hyperlink" Target="https://www.visualstudio.com/team-services/" TargetMode="External"/><Relationship Id="rId2" Type="http://schemas.openxmlformats.org/officeDocument/2006/relationships/notesSlide" Target="../notesSlides/notesSlide13.xml"/><Relationship Id="rId1" Type="http://schemas.openxmlformats.org/officeDocument/2006/relationships/slideLayout" Target="../slideLayouts/slideLayout162.xml"/><Relationship Id="rId5" Type="http://schemas.openxmlformats.org/officeDocument/2006/relationships/hyperlink" Target="https://docs.microsoft.com/en-us/vsts/accounts/create-account-msa-or-work-student?view=vsts" TargetMode="External"/><Relationship Id="rId4" Type="http://schemas.openxmlformats.org/officeDocument/2006/relationships/hyperlink" Target="https://docs.microsoft.com/en-us/azure/virtual-machines/windows/tutorial-vsts-iis-cic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5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pplication-insights/app-insights-overview" TargetMode="External"/><Relationship Id="rId2" Type="http://schemas.openxmlformats.org/officeDocument/2006/relationships/notesSlide" Target="../notesSlides/notesSlide15.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app-service/web-sites-backup" TargetMode="External"/><Relationship Id="rId2" Type="http://schemas.openxmlformats.org/officeDocument/2006/relationships/notesSlide" Target="../notesSlides/notesSlide16.xml"/><Relationship Id="rId1" Type="http://schemas.openxmlformats.org/officeDocument/2006/relationships/slideLayout" Target="../slideLayouts/slideLayout164.xml"/><Relationship Id="rId4" Type="http://schemas.openxmlformats.org/officeDocument/2006/relationships/hyperlink" Target="https://docs.microsoft.com/en-us/azure/architecture/best-practices/auto-scal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71.emf"/><Relationship Id="rId2" Type="http://schemas.openxmlformats.org/officeDocument/2006/relationships/notesSlide" Target="../notesSlides/notesSlide22.xml"/><Relationship Id="rId1" Type="http://schemas.openxmlformats.org/officeDocument/2006/relationships/slideLayout" Target="../slideLayouts/slideLayout146.xml"/><Relationship Id="rId6" Type="http://schemas.openxmlformats.org/officeDocument/2006/relationships/slide" Target="slide33.xml"/><Relationship Id="rId5" Type="http://schemas.openxmlformats.org/officeDocument/2006/relationships/image" Target="../media/image70.emf"/><Relationship Id="rId4" Type="http://schemas.openxmlformats.org/officeDocument/2006/relationships/image" Target="../media/image6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7.xml"/><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ppmodernization" TargetMode="External"/><Relationship Id="rId2" Type="http://schemas.openxmlformats.org/officeDocument/2006/relationships/notesSlide" Target="../notesSlides/notesSlide2.xml"/><Relationship Id="rId1" Type="http://schemas.openxmlformats.org/officeDocument/2006/relationships/slideLayout" Target="../slideLayouts/slideLayout154.xml"/><Relationship Id="rId4" Type="http://schemas.openxmlformats.org/officeDocument/2006/relationships/image" Target="../media/image22.tiff"/></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ql-database/" TargetMode="External"/><Relationship Id="rId2" Type="http://schemas.openxmlformats.org/officeDocument/2006/relationships/notesSlide" Target="../notesSlides/notesSlide29.xml"/><Relationship Id="rId1" Type="http://schemas.openxmlformats.org/officeDocument/2006/relationships/slideLayout" Target="../slideLayouts/slideLayout165.xml"/><Relationship Id="rId6" Type="http://schemas.openxmlformats.org/officeDocument/2006/relationships/hyperlink" Target="https://docs.microsoft.com/en-us/azure/sql-database/sql-database-what-is-a-dtu" TargetMode="External"/><Relationship Id="rId5" Type="http://schemas.openxmlformats.org/officeDocument/2006/relationships/hyperlink" Target="https://docs.microsoft.com/en-us/azure/sql-database/sql-advanced-threat-protection" TargetMode="External"/><Relationship Id="rId4" Type="http://schemas.openxmlformats.org/officeDocument/2006/relationships/hyperlink" Target="https://docs.microsoft.com/en-us/sql/relational-databases/security/encryption/transparent-data-encryption-azure-sql?view=azuresqldb-curren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17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6.xm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146.xml"/><Relationship Id="rId7" Type="http://schemas.openxmlformats.org/officeDocument/2006/relationships/image" Target="../media/image8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7.emf"/><Relationship Id="rId11" Type="http://schemas.microsoft.com/office/2007/relationships/hdphoto" Target="../media/hdphoto1.wdp"/><Relationship Id="rId5" Type="http://schemas.openxmlformats.org/officeDocument/2006/relationships/oleObject" Target="../embeddings/oleObject2.bin"/><Relationship Id="rId10" Type="http://schemas.openxmlformats.org/officeDocument/2006/relationships/image" Target="../media/image89.png"/><Relationship Id="rId4" Type="http://schemas.openxmlformats.org/officeDocument/2006/relationships/notesSlide" Target="../notesSlides/notesSlide33.xml"/><Relationship Id="rId9"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services/cdn/" TargetMode="External"/><Relationship Id="rId2" Type="http://schemas.openxmlformats.org/officeDocument/2006/relationships/notesSlide" Target="../notesSlides/notesSlide34.xml"/><Relationship Id="rId1" Type="http://schemas.openxmlformats.org/officeDocument/2006/relationships/slideLayout" Target="../slideLayouts/slideLayout172.xml"/><Relationship Id="rId5" Type="http://schemas.openxmlformats.org/officeDocument/2006/relationships/hyperlink" Target="https://docs.microsoft.com/en-us/azure/cdn/cdn-create-new-endpoint" TargetMode="External"/><Relationship Id="rId4" Type="http://schemas.openxmlformats.org/officeDocument/2006/relationships/hyperlink" Target="https://docs.microsoft.com/en-us/azure/cdn/cdn-overview"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ervices/cdn/" TargetMode="External"/><Relationship Id="rId2" Type="http://schemas.openxmlformats.org/officeDocument/2006/relationships/notesSlide" Target="../notesSlides/notesSlide35.xml"/><Relationship Id="rId1" Type="http://schemas.openxmlformats.org/officeDocument/2006/relationships/slideLayout" Target="../slideLayouts/slideLayout173.xml"/><Relationship Id="rId5" Type="http://schemas.openxmlformats.org/officeDocument/2006/relationships/hyperlink" Target="https://docs.microsoft.com/en-us/azure/cdn/cdn-create-new-endpoint" TargetMode="External"/><Relationship Id="rId4" Type="http://schemas.openxmlformats.org/officeDocument/2006/relationships/hyperlink" Target="https://docs.microsoft.com/en-us/azure/cdn/cdn-overview"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7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7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redis-cache/cache-dotnet-how-to-use-azure-redis-cache" TargetMode="External"/><Relationship Id="rId2" Type="http://schemas.openxmlformats.org/officeDocument/2006/relationships/notesSlide" Target="../notesSlides/notesSlide39.xml"/><Relationship Id="rId1" Type="http://schemas.openxmlformats.org/officeDocument/2006/relationships/slideLayout" Target="../slideLayouts/slideLayout177.xml"/><Relationship Id="rId4" Type="http://schemas.openxmlformats.org/officeDocument/2006/relationships/hyperlink" Target="https://docs.microsoft.com/en-us/azure/architecture/antipatterns/no-cach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9.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42.xml"/><Relationship Id="rId5" Type="http://schemas.openxmlformats.org/officeDocument/2006/relationships/image" Target="../media/image113.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2.xml"/></Relationships>
</file>

<file path=ppt/slides/_rels/slide6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78.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search/" TargetMode="External"/><Relationship Id="rId2" Type="http://schemas.openxmlformats.org/officeDocument/2006/relationships/notesSlide" Target="../notesSlides/notesSlide42.xml"/><Relationship Id="rId1" Type="http://schemas.openxmlformats.org/officeDocument/2006/relationships/slideLayout" Target="../slideLayouts/slideLayout18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6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3.xml"/><Relationship Id="rId1" Type="http://schemas.openxmlformats.org/officeDocument/2006/relationships/slideLayout" Target="../slideLayouts/slideLayout146.xml"/><Relationship Id="rId5" Type="http://schemas.openxmlformats.org/officeDocument/2006/relationships/image" Target="../media/image117.emf"/><Relationship Id="rId4" Type="http://schemas.openxmlformats.org/officeDocument/2006/relationships/image" Target="../media/image116.emf"/></Relationships>
</file>

<file path=ppt/slides/_rels/slide6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4.xml"/><Relationship Id="rId1" Type="http://schemas.openxmlformats.org/officeDocument/2006/relationships/slideLayout" Target="../slideLayouts/slideLayout146.xml"/></Relationships>
</file>

<file path=ppt/slides/_rels/slide6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45.xml"/><Relationship Id="rId1" Type="http://schemas.openxmlformats.org/officeDocument/2006/relationships/slideLayout" Target="../slideLayouts/slideLayout146.xml"/><Relationship Id="rId4" Type="http://schemas.openxmlformats.org/officeDocument/2006/relationships/image" Target="../media/image12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7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141.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66.xml"/><Relationship Id="rId5" Type="http://schemas.openxmlformats.org/officeDocument/2006/relationships/image" Target="../media/image124.emf"/><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5.png"/><Relationship Id="rId1" Type="http://schemas.openxmlformats.org/officeDocument/2006/relationships/slideLayout" Target="../slideLayouts/slideLayout146.xml"/></Relationships>
</file>

<file path=ppt/slides/_rels/slide76.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png"/><Relationship Id="rId7" Type="http://schemas.openxmlformats.org/officeDocument/2006/relationships/image" Target="../media/image130.emf"/><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47.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146.xml"/><Relationship Id="rId6" Type="http://schemas.openxmlformats.org/officeDocument/2006/relationships/image" Target="../media/image129.emf"/><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emf"/><Relationship Id="rId9" Type="http://schemas.openxmlformats.org/officeDocument/2006/relationships/image" Target="../media/image132.png"/><Relationship Id="rId14" Type="http://schemas.openxmlformats.org/officeDocument/2006/relationships/image" Target="../media/image137.png"/></Relationships>
</file>

<file path=ppt/slides/_rels/slide77.xml.rels><?xml version="1.0" encoding="UTF-8" standalone="yes"?>
<Relationships xmlns="http://schemas.openxmlformats.org/package/2006/relationships"><Relationship Id="rId3" Type="http://schemas.openxmlformats.org/officeDocument/2006/relationships/hyperlink" Target="https://tryappservice.azure.com/" TargetMode="External"/><Relationship Id="rId2" Type="http://schemas.openxmlformats.org/officeDocument/2006/relationships/hyperlink" Target="https://functions.azure.com/" TargetMode="External"/><Relationship Id="rId1" Type="http://schemas.openxmlformats.org/officeDocument/2006/relationships/slideLayout" Target="../slideLayouts/slideLayout166.xml"/><Relationship Id="rId4" Type="http://schemas.openxmlformats.org/officeDocument/2006/relationships/image" Target="../media/image144.png"/></Relationships>
</file>

<file path=ppt/slides/_rels/slide78.xml.rels><?xml version="1.0" encoding="UTF-8" standalone="yes"?>
<Relationships xmlns="http://schemas.openxmlformats.org/package/2006/relationships"><Relationship Id="rId3" Type="http://schemas.openxmlformats.org/officeDocument/2006/relationships/hyperlink" Target="https://docs.microsoft.com/en-us/azure/azure-functions/" TargetMode="External"/><Relationship Id="rId2" Type="http://schemas.openxmlformats.org/officeDocument/2006/relationships/notesSlide" Target="../notesSlides/notesSlide48.xml"/><Relationship Id="rId1" Type="http://schemas.openxmlformats.org/officeDocument/2006/relationships/slideLayout" Target="../slideLayouts/slideLayout182.xml"/><Relationship Id="rId4" Type="http://schemas.openxmlformats.org/officeDocument/2006/relationships/hyperlink" Target="https://docs.microsoft.com/en-us/azure/azure-functions/functions-create-first-azure-functio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www2.deloitte.com/content/dam/Deloitte/us/Documents/financial-services/us-fsi-api-economy.pdf" TargetMode="External"/><Relationship Id="rId7"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161.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xml"/><Relationship Id="rId1" Type="http://schemas.openxmlformats.org/officeDocument/2006/relationships/slideLayout" Target="../slideLayouts/slideLayout146.xml"/></Relationships>
</file>

<file path=ppt/slides/_rels/slide82.xml.rels><?xml version="1.0" encoding="UTF-8" standalone="yes"?>
<Relationships xmlns="http://schemas.openxmlformats.org/package/2006/relationships"><Relationship Id="rId8" Type="http://schemas.openxmlformats.org/officeDocument/2006/relationships/image" Target="../media/image159.tiff"/><Relationship Id="rId13" Type="http://schemas.openxmlformats.org/officeDocument/2006/relationships/image" Target="../media/image164.png"/><Relationship Id="rId3" Type="http://schemas.openxmlformats.org/officeDocument/2006/relationships/image" Target="../media/image154.emf"/><Relationship Id="rId7" Type="http://schemas.openxmlformats.org/officeDocument/2006/relationships/image" Target="../media/image158.png"/><Relationship Id="rId12" Type="http://schemas.openxmlformats.org/officeDocument/2006/relationships/image" Target="../media/image163.emf"/><Relationship Id="rId2" Type="http://schemas.openxmlformats.org/officeDocument/2006/relationships/notesSlide" Target="../notesSlides/notesSlide51.xml"/><Relationship Id="rId1" Type="http://schemas.openxmlformats.org/officeDocument/2006/relationships/slideLayout" Target="../slideLayouts/slideLayout147.xml"/><Relationship Id="rId6" Type="http://schemas.openxmlformats.org/officeDocument/2006/relationships/image" Target="../media/image157.png"/><Relationship Id="rId11" Type="http://schemas.openxmlformats.org/officeDocument/2006/relationships/image" Target="../media/image162.emf"/><Relationship Id="rId5" Type="http://schemas.openxmlformats.org/officeDocument/2006/relationships/image" Target="../media/image156.emf"/><Relationship Id="rId10" Type="http://schemas.openxmlformats.org/officeDocument/2006/relationships/image" Target="../media/image161.tiff"/><Relationship Id="rId4" Type="http://schemas.openxmlformats.org/officeDocument/2006/relationships/image" Target="../media/image155.emf"/><Relationship Id="rId9" Type="http://schemas.openxmlformats.org/officeDocument/2006/relationships/image" Target="../media/image160.png"/><Relationship Id="rId14" Type="http://schemas.openxmlformats.org/officeDocument/2006/relationships/image" Target="../media/image153.png"/></Relationships>
</file>

<file path=ppt/slides/_rels/slide83.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161.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14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azure/api-management/" TargetMode="External"/><Relationship Id="rId2" Type="http://schemas.openxmlformats.org/officeDocument/2006/relationships/notesSlide" Target="../notesSlides/notesSlide53.xml"/><Relationship Id="rId1" Type="http://schemas.openxmlformats.org/officeDocument/2006/relationships/slideLayout" Target="../slideLayouts/slideLayout1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68CC8F-C875-41DD-8BB1-CB0A97664EF5}"/>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a:solidFill>
                  <a:schemeClr val="tx1"/>
                </a:solidFill>
                <a:latin typeface="+mj-lt"/>
                <a:ea typeface="+mj-ea"/>
                <a:cs typeface="+mj-cs"/>
              </a:rPr>
              <a:t>Application Migration and Modernization Hackathon</a:t>
            </a:r>
          </a:p>
        </p:txBody>
      </p:sp>
      <p:sp>
        <p:nvSpPr>
          <p:cNvPr id="3" name="Text Placeholder 2">
            <a:extLst>
              <a:ext uri="{FF2B5EF4-FFF2-40B4-BE49-F238E27FC236}">
                <a16:creationId xmlns:a16="http://schemas.microsoft.com/office/drawing/2014/main" id="{CC589A3B-F459-4235-9943-299493CB93B6}"/>
              </a:ext>
            </a:extLst>
          </p:cNvPr>
          <p:cNvSpPr>
            <a:spLocks noGrp="1"/>
          </p:cNvSpPr>
          <p:nvPr>
            <p:ph type="body" sz="quarter" idx="12"/>
          </p:nvPr>
        </p:nvSpPr>
        <p:spPr>
          <a:xfrm>
            <a:off x="1524000" y="4118088"/>
            <a:ext cx="9144000" cy="1393711"/>
          </a:xfrm>
        </p:spPr>
        <p:txBody>
          <a:bodyPr vert="horz" lIns="91440" tIns="45720" rIns="91440" bIns="45720" rtlCol="0">
            <a:normAutofit/>
          </a:bodyPr>
          <a:lstStyle/>
          <a:p>
            <a:pPr algn="ctr">
              <a:spcBef>
                <a:spcPts val="1000"/>
              </a:spcBef>
            </a:pPr>
            <a:br>
              <a:rPr lang="en-US" sz="2400" kern="1200">
                <a:solidFill>
                  <a:schemeClr val="tx1"/>
                </a:solidFill>
                <a:latin typeface="+mn-lt"/>
                <a:ea typeface="+mn-ea"/>
                <a:cs typeface="+mn-cs"/>
              </a:rPr>
            </a:br>
            <a:br>
              <a:rPr lang="en-US" sz="2400" kern="1200">
                <a:solidFill>
                  <a:schemeClr val="tx1"/>
                </a:solidFill>
                <a:latin typeface="+mn-lt"/>
                <a:ea typeface="+mn-ea"/>
                <a:cs typeface="+mn-cs"/>
              </a:rPr>
            </a:b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273921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81163-75F5-0344-8AEC-D9B996FBED99}"/>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Hack Ground Rules</a:t>
            </a:r>
          </a:p>
        </p:txBody>
      </p:sp>
      <p:sp>
        <p:nvSpPr>
          <p:cNvPr id="3" name="Content Placeholder 2">
            <a:extLst>
              <a:ext uri="{FF2B5EF4-FFF2-40B4-BE49-F238E27FC236}">
                <a16:creationId xmlns:a16="http://schemas.microsoft.com/office/drawing/2014/main" id="{EFB1E9BD-CBC8-2D48-9F4D-38A362EC71FF}"/>
              </a:ext>
            </a:extLst>
          </p:cNvPr>
          <p:cNvSpPr>
            <a:spLocks noGrp="1"/>
          </p:cNvSpPr>
          <p:nvPr>
            <p:ph idx="1"/>
          </p:nvPr>
        </p:nvSpPr>
        <p:spPr>
          <a:xfrm>
            <a:off x="1179226" y="3092970"/>
            <a:ext cx="9833548" cy="2693976"/>
          </a:xfrm>
        </p:spPr>
        <p:txBody>
          <a:bodyPr>
            <a:normAutofit/>
          </a:bodyPr>
          <a:lstStyle/>
          <a:p>
            <a:r>
              <a:rPr lang="en-US" sz="2000">
                <a:solidFill>
                  <a:srgbClr val="000000"/>
                </a:solidFill>
              </a:rPr>
              <a:t>Work together in teams (4-6 people)</a:t>
            </a:r>
          </a:p>
          <a:p>
            <a:r>
              <a:rPr lang="en-US" sz="2000">
                <a:solidFill>
                  <a:srgbClr val="000000"/>
                </a:solidFill>
              </a:rPr>
              <a:t>Finish each challenge before moving on</a:t>
            </a:r>
          </a:p>
          <a:p>
            <a:r>
              <a:rPr lang="en-US" sz="2000">
                <a:solidFill>
                  <a:srgbClr val="000000"/>
                </a:solidFill>
              </a:rPr>
              <a:t>There are multiple options to solving each problem</a:t>
            </a:r>
          </a:p>
          <a:p>
            <a:r>
              <a:rPr lang="en-US" sz="2000">
                <a:solidFill>
                  <a:srgbClr val="000000"/>
                </a:solidFill>
              </a:rPr>
              <a:t>There are more challenges than time available </a:t>
            </a:r>
          </a:p>
          <a:p>
            <a:endParaRPr lang="en-US" sz="2000">
              <a:solidFill>
                <a:srgbClr val="000000"/>
              </a:solidFill>
            </a:endParaRPr>
          </a:p>
          <a:p>
            <a:pPr marL="0" indent="0">
              <a:buNone/>
            </a:pPr>
            <a:r>
              <a:rPr lang="en-US" sz="2000">
                <a:solidFill>
                  <a:srgbClr val="000000"/>
                </a:solidFill>
              </a:rPr>
              <a:t>Ask questions, Ask the Proctors ( we won’t give out answers but hints…)</a:t>
            </a:r>
          </a:p>
          <a:p>
            <a:endParaRPr lang="en-US" sz="2000">
              <a:solidFill>
                <a:srgbClr val="000000"/>
              </a:solidFill>
            </a:endParaRPr>
          </a:p>
        </p:txBody>
      </p:sp>
    </p:spTree>
    <p:extLst>
      <p:ext uri="{BB962C8B-B14F-4D97-AF65-F5344CB8AC3E}">
        <p14:creationId xmlns:p14="http://schemas.microsoft.com/office/powerpoint/2010/main" val="123669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AF9F76C-E2FC-5E44-95A9-7D1630AE4B9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Application Services in the Cloud</a:t>
            </a:r>
          </a:p>
        </p:txBody>
      </p:sp>
    </p:spTree>
    <p:extLst>
      <p:ext uri="{BB962C8B-B14F-4D97-AF65-F5344CB8AC3E}">
        <p14:creationId xmlns:p14="http://schemas.microsoft.com/office/powerpoint/2010/main" val="962492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A361355D-B3E8-463A-9948-464AA71C8FD9}"/>
              </a:ext>
            </a:extLst>
          </p:cNvPr>
          <p:cNvPicPr>
            <a:picLocks noChangeAspect="1"/>
          </p:cNvPicPr>
          <p:nvPr/>
        </p:nvPicPr>
        <p:blipFill>
          <a:blip r:embed="rId3"/>
          <a:stretch>
            <a:fillRect/>
          </a:stretch>
        </p:blipFill>
        <p:spPr>
          <a:xfrm>
            <a:off x="460984" y="303644"/>
            <a:ext cx="895990" cy="895990"/>
          </a:xfrm>
          <a:prstGeom prst="rect">
            <a:avLst/>
          </a:prstGeom>
        </p:spPr>
      </p:pic>
      <p:sp>
        <p:nvSpPr>
          <p:cNvPr id="6" name="Title 5">
            <a:extLst>
              <a:ext uri="{FF2B5EF4-FFF2-40B4-BE49-F238E27FC236}">
                <a16:creationId xmlns:a16="http://schemas.microsoft.com/office/drawing/2014/main" id="{D03D00EE-AC66-4E3B-9C00-2E364A7A5164}"/>
              </a:ext>
            </a:extLst>
          </p:cNvPr>
          <p:cNvSpPr>
            <a:spLocks noGrp="1"/>
          </p:cNvSpPr>
          <p:nvPr>
            <p:ph type="title"/>
          </p:nvPr>
        </p:nvSpPr>
        <p:spPr/>
        <p:txBody>
          <a:bodyPr>
            <a:normAutofit fontScale="90000"/>
          </a:bodyPr>
          <a:lstStyle/>
          <a:p>
            <a:r>
              <a:rPr lang="en-US"/>
              <a:t>	  Azure App Service</a:t>
            </a:r>
          </a:p>
        </p:txBody>
      </p:sp>
      <p:sp>
        <p:nvSpPr>
          <p:cNvPr id="195" name="TextBox 194">
            <a:extLst>
              <a:ext uri="{FF2B5EF4-FFF2-40B4-BE49-F238E27FC236}">
                <a16:creationId xmlns:a16="http://schemas.microsoft.com/office/drawing/2014/main" id="{0843A91A-DCC1-420F-8D97-C25A655C7BB0}"/>
              </a:ext>
            </a:extLst>
          </p:cNvPr>
          <p:cNvSpPr txBox="1"/>
          <p:nvPr/>
        </p:nvSpPr>
        <p:spPr>
          <a:xfrm>
            <a:off x="270067" y="1623070"/>
            <a:ext cx="3854082" cy="4764022"/>
          </a:xfrm>
          <a:prstGeom prst="rect">
            <a:avLst/>
          </a:prstGeom>
          <a:solidFill>
            <a:srgbClr val="737373">
              <a:lumMod val="75000"/>
            </a:srgbClr>
          </a:solidFill>
        </p:spPr>
        <p:txBody>
          <a:bodyPr wrap="square" lIns="175736" tIns="140589" rIns="175736" bIns="140589" rtlCol="0">
            <a:noAutofit/>
          </a:bodyPr>
          <a:lstStyle/>
          <a:p>
            <a:pPr marL="0" marR="0" lvl="0" indent="0" algn="ctr" defTabSz="877994"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196" name="TextBox 195">
            <a:extLst>
              <a:ext uri="{FF2B5EF4-FFF2-40B4-BE49-F238E27FC236}">
                <a16:creationId xmlns:a16="http://schemas.microsoft.com/office/drawing/2014/main" id="{F3DEE5BE-A73B-4D9E-9B4F-73A9E9109508}"/>
              </a:ext>
            </a:extLst>
          </p:cNvPr>
          <p:cNvSpPr txBox="1"/>
          <p:nvPr/>
        </p:nvSpPr>
        <p:spPr>
          <a:xfrm>
            <a:off x="4168960" y="1623072"/>
            <a:ext cx="3854082" cy="4764022"/>
          </a:xfrm>
          <a:prstGeom prst="rect">
            <a:avLst/>
          </a:prstGeom>
          <a:solidFill>
            <a:srgbClr val="737373">
              <a:lumMod val="75000"/>
            </a:srgbClr>
          </a:solidFill>
        </p:spPr>
        <p:txBody>
          <a:bodyPr wrap="square" lIns="175736" tIns="140589" rIns="175736" bIns="140589" rtlCol="0">
            <a:noAutofit/>
          </a:bodyPr>
          <a:lstStyle>
            <a:defPPr>
              <a:defRPr lang="en-US"/>
            </a:defPPr>
            <a:lvl1pPr algn="ctr" defTabSz="877994">
              <a:lnSpc>
                <a:spcPct val="90000"/>
              </a:lnSpc>
              <a:tabLst>
                <a:tab pos="860698" algn="l"/>
              </a:tabLst>
              <a:defRPr sz="2353" kern="0">
                <a:gradFill>
                  <a:gsLst>
                    <a:gs pos="0">
                      <a:srgbClr val="FFFFFF"/>
                    </a:gs>
                    <a:gs pos="100000">
                      <a:srgbClr val="FFFFFF"/>
                    </a:gs>
                  </a:gsLst>
                  <a:lin ang="5400000" scaled="1"/>
                </a:gradFill>
                <a:latin typeface="Segoe UI Semilight" charset="0"/>
                <a:ea typeface="Segoe UI Semilight" charset="0"/>
                <a:cs typeface="Segoe UI Semilight" charset="0"/>
              </a:defRPr>
            </a:lvl1pPr>
          </a:lstStyle>
          <a:p>
            <a:pPr marL="0" marR="0" lvl="0" indent="0" algn="ctr" defTabSz="877994"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cs typeface="Segoe UI Semilight" charset="0"/>
              </a:rPr>
              <a:t>Fully managed platform</a:t>
            </a:r>
          </a:p>
        </p:txBody>
      </p:sp>
      <p:sp>
        <p:nvSpPr>
          <p:cNvPr id="197" name="TextBox 196">
            <a:extLst>
              <a:ext uri="{FF2B5EF4-FFF2-40B4-BE49-F238E27FC236}">
                <a16:creationId xmlns:a16="http://schemas.microsoft.com/office/drawing/2014/main" id="{AFEC5E8F-A984-4535-8DCC-41E148542EC6}"/>
              </a:ext>
            </a:extLst>
          </p:cNvPr>
          <p:cNvSpPr txBox="1"/>
          <p:nvPr/>
        </p:nvSpPr>
        <p:spPr>
          <a:xfrm>
            <a:off x="8044487" y="1627624"/>
            <a:ext cx="3854082" cy="4764022"/>
          </a:xfrm>
          <a:prstGeom prst="rect">
            <a:avLst/>
          </a:prstGeom>
          <a:solidFill>
            <a:srgbClr val="737373">
              <a:lumMod val="75000"/>
            </a:srgbClr>
          </a:solidFill>
        </p:spPr>
        <p:txBody>
          <a:bodyPr wrap="square" lIns="175736" tIns="140589" rIns="175736" bIns="140589" rtlCol="0">
            <a:noAutofit/>
          </a:bodyPr>
          <a:lstStyle/>
          <a:p>
            <a:pPr marL="0" marR="0" lvl="0" indent="0" algn="ctr" defTabSz="877994"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198" name="Group 197">
            <a:extLst>
              <a:ext uri="{FF2B5EF4-FFF2-40B4-BE49-F238E27FC236}">
                <a16:creationId xmlns:a16="http://schemas.microsoft.com/office/drawing/2014/main" id="{EEBA8769-174D-49E5-83BA-9F023C44359F}"/>
              </a:ext>
            </a:extLst>
          </p:cNvPr>
          <p:cNvGrpSpPr/>
          <p:nvPr/>
        </p:nvGrpSpPr>
        <p:grpSpPr>
          <a:xfrm>
            <a:off x="505703" y="4767475"/>
            <a:ext cx="1453261" cy="913544"/>
            <a:chOff x="515036" y="4735511"/>
            <a:chExt cx="1482612" cy="931994"/>
          </a:xfrm>
        </p:grpSpPr>
        <p:sp>
          <p:nvSpPr>
            <p:cNvPr id="199" name="Freeform 118">
              <a:extLst>
                <a:ext uri="{FF2B5EF4-FFF2-40B4-BE49-F238E27FC236}">
                  <a16:creationId xmlns:a16="http://schemas.microsoft.com/office/drawing/2014/main" id="{86237075-53F9-4984-A7D9-D1199D0F4768}"/>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0" name="TextBox 199">
              <a:extLst>
                <a:ext uri="{FF2B5EF4-FFF2-40B4-BE49-F238E27FC236}">
                  <a16:creationId xmlns:a16="http://schemas.microsoft.com/office/drawing/2014/main" id="{AFA82717-77BB-4247-BDF2-7B3CFC53FF97}"/>
                </a:ext>
              </a:extLst>
            </p:cNvPr>
            <p:cNvSpPr txBox="1"/>
            <p:nvPr/>
          </p:nvSpPr>
          <p:spPr>
            <a:xfrm>
              <a:off x="515036" y="5379331"/>
              <a:ext cx="1482612" cy="288174"/>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AAD integrated </a:t>
              </a:r>
            </a:p>
          </p:txBody>
        </p:sp>
      </p:grpSp>
      <p:grpSp>
        <p:nvGrpSpPr>
          <p:cNvPr id="201" name="Group 200">
            <a:extLst>
              <a:ext uri="{FF2B5EF4-FFF2-40B4-BE49-F238E27FC236}">
                <a16:creationId xmlns:a16="http://schemas.microsoft.com/office/drawing/2014/main" id="{3D79DC9D-36E9-4D9F-900E-BA4719D18836}"/>
              </a:ext>
            </a:extLst>
          </p:cNvPr>
          <p:cNvGrpSpPr/>
          <p:nvPr/>
        </p:nvGrpSpPr>
        <p:grpSpPr>
          <a:xfrm>
            <a:off x="2271766" y="4695116"/>
            <a:ext cx="1769008" cy="985902"/>
            <a:chOff x="2316767" y="4661692"/>
            <a:chExt cx="1804736" cy="1005813"/>
          </a:xfrm>
        </p:grpSpPr>
        <p:sp>
          <p:nvSpPr>
            <p:cNvPr id="202" name="Freeform 144">
              <a:extLst>
                <a:ext uri="{FF2B5EF4-FFF2-40B4-BE49-F238E27FC236}">
                  <a16:creationId xmlns:a16="http://schemas.microsoft.com/office/drawing/2014/main" id="{DF7EC6F2-4B12-448A-AE48-0086D11D12E2}"/>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3" name="TextBox 202">
              <a:extLst>
                <a:ext uri="{FF2B5EF4-FFF2-40B4-BE49-F238E27FC236}">
                  <a16:creationId xmlns:a16="http://schemas.microsoft.com/office/drawing/2014/main" id="{E44C20A6-29D6-437D-B43D-990E54266B6B}"/>
                </a:ext>
              </a:extLst>
            </p:cNvPr>
            <p:cNvSpPr txBox="1"/>
            <p:nvPr/>
          </p:nvSpPr>
          <p:spPr>
            <a:xfrm>
              <a:off x="2316767" y="5379331"/>
              <a:ext cx="1804736" cy="288174"/>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Secure + compliant </a:t>
              </a:r>
            </a:p>
          </p:txBody>
        </p:sp>
      </p:grpSp>
      <p:grpSp>
        <p:nvGrpSpPr>
          <p:cNvPr id="204" name="Group 203">
            <a:extLst>
              <a:ext uri="{FF2B5EF4-FFF2-40B4-BE49-F238E27FC236}">
                <a16:creationId xmlns:a16="http://schemas.microsoft.com/office/drawing/2014/main" id="{FADD79F7-4E84-4B86-808F-F405DC601B5C}"/>
              </a:ext>
            </a:extLst>
          </p:cNvPr>
          <p:cNvGrpSpPr/>
          <p:nvPr/>
        </p:nvGrpSpPr>
        <p:grpSpPr>
          <a:xfrm>
            <a:off x="4369190" y="4689089"/>
            <a:ext cx="1523784" cy="1185671"/>
            <a:chOff x="4456552" y="4655544"/>
            <a:chExt cx="1554559" cy="1209618"/>
          </a:xfrm>
        </p:grpSpPr>
        <p:sp>
          <p:nvSpPr>
            <p:cNvPr id="205" name="Freeform 290">
              <a:extLst>
                <a:ext uri="{FF2B5EF4-FFF2-40B4-BE49-F238E27FC236}">
                  <a16:creationId xmlns:a16="http://schemas.microsoft.com/office/drawing/2014/main" id="{204459C9-8C22-49E6-859C-360EB6A1A27C}"/>
                </a:ext>
              </a:extLst>
            </p:cNvPr>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6" name="TextBox 205">
              <a:extLst>
                <a:ext uri="{FF2B5EF4-FFF2-40B4-BE49-F238E27FC236}">
                  <a16:creationId xmlns:a16="http://schemas.microsoft.com/office/drawing/2014/main" id="{38B7489B-B5D1-41BC-908C-4F8CBFC2008C}"/>
                </a:ext>
              </a:extLst>
            </p:cNvPr>
            <p:cNvSpPr txBox="1"/>
            <p:nvPr/>
          </p:nvSpPr>
          <p:spPr>
            <a:xfrm>
              <a:off x="4456552" y="5379331"/>
              <a:ext cx="1554559" cy="485831"/>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Reduced</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operations costs </a:t>
              </a:r>
            </a:p>
          </p:txBody>
        </p:sp>
      </p:grpSp>
      <p:grpSp>
        <p:nvGrpSpPr>
          <p:cNvPr id="207" name="Group 206">
            <a:extLst>
              <a:ext uri="{FF2B5EF4-FFF2-40B4-BE49-F238E27FC236}">
                <a16:creationId xmlns:a16="http://schemas.microsoft.com/office/drawing/2014/main" id="{9C56C388-C0FA-46E6-8A57-7687A7CC1D06}"/>
              </a:ext>
            </a:extLst>
          </p:cNvPr>
          <p:cNvGrpSpPr/>
          <p:nvPr/>
        </p:nvGrpSpPr>
        <p:grpSpPr>
          <a:xfrm>
            <a:off x="6507111" y="4629762"/>
            <a:ext cx="1099048" cy="1244999"/>
            <a:chOff x="6637652" y="4595017"/>
            <a:chExt cx="1121245" cy="1270144"/>
          </a:xfrm>
        </p:grpSpPr>
        <p:sp>
          <p:nvSpPr>
            <p:cNvPr id="208" name="Freeform 149">
              <a:extLst>
                <a:ext uri="{FF2B5EF4-FFF2-40B4-BE49-F238E27FC236}">
                  <a16:creationId xmlns:a16="http://schemas.microsoft.com/office/drawing/2014/main" id="{FBE045ED-9072-49DD-BA62-2ABBC992753D}"/>
                </a:ext>
              </a:extLst>
            </p:cNvPr>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9" name="TextBox 208">
              <a:extLst>
                <a:ext uri="{FF2B5EF4-FFF2-40B4-BE49-F238E27FC236}">
                  <a16:creationId xmlns:a16="http://schemas.microsoft.com/office/drawing/2014/main" id="{1D6AD4E8-675C-403F-AE74-69C899E18045}"/>
                </a:ext>
              </a:extLst>
            </p:cNvPr>
            <p:cNvSpPr txBox="1"/>
            <p:nvPr/>
          </p:nvSpPr>
          <p:spPr>
            <a:xfrm>
              <a:off x="6637652" y="5379331"/>
              <a:ext cx="1121245" cy="485830"/>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Backup and</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recovery </a:t>
              </a:r>
            </a:p>
          </p:txBody>
        </p:sp>
      </p:grpSp>
      <p:grpSp>
        <p:nvGrpSpPr>
          <p:cNvPr id="210" name="Group 209">
            <a:extLst>
              <a:ext uri="{FF2B5EF4-FFF2-40B4-BE49-F238E27FC236}">
                <a16:creationId xmlns:a16="http://schemas.microsoft.com/office/drawing/2014/main" id="{A328F021-1F97-4432-A9AF-CB577D5807C3}"/>
              </a:ext>
            </a:extLst>
          </p:cNvPr>
          <p:cNvGrpSpPr/>
          <p:nvPr/>
        </p:nvGrpSpPr>
        <p:grpSpPr>
          <a:xfrm>
            <a:off x="8552264" y="4723128"/>
            <a:ext cx="1052568" cy="1151634"/>
            <a:chOff x="8675985" y="4690267"/>
            <a:chExt cx="1073827" cy="1174894"/>
          </a:xfrm>
        </p:grpSpPr>
        <p:sp>
          <p:nvSpPr>
            <p:cNvPr id="211" name="Freeform 150">
              <a:extLst>
                <a:ext uri="{FF2B5EF4-FFF2-40B4-BE49-F238E27FC236}">
                  <a16:creationId xmlns:a16="http://schemas.microsoft.com/office/drawing/2014/main" id="{C04FF7CC-F98A-4464-8836-4B44093D91DF}"/>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TextBox 211">
              <a:extLst>
                <a:ext uri="{FF2B5EF4-FFF2-40B4-BE49-F238E27FC236}">
                  <a16:creationId xmlns:a16="http://schemas.microsoft.com/office/drawing/2014/main" id="{4756923A-BF95-47CB-A397-893AACB0E88F}"/>
                </a:ext>
              </a:extLst>
            </p:cNvPr>
            <p:cNvSpPr txBox="1"/>
            <p:nvPr/>
          </p:nvSpPr>
          <p:spPr>
            <a:xfrm>
              <a:off x="8675985" y="5379331"/>
              <a:ext cx="1073827" cy="485830"/>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Testing in</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production</a:t>
              </a:r>
            </a:p>
          </p:txBody>
        </p:sp>
      </p:grpSp>
      <p:grpSp>
        <p:nvGrpSpPr>
          <p:cNvPr id="213" name="Group 212">
            <a:extLst>
              <a:ext uri="{FF2B5EF4-FFF2-40B4-BE49-F238E27FC236}">
                <a16:creationId xmlns:a16="http://schemas.microsoft.com/office/drawing/2014/main" id="{1991B598-24C5-4C46-915D-1FBA34F497DD}"/>
              </a:ext>
            </a:extLst>
          </p:cNvPr>
          <p:cNvGrpSpPr/>
          <p:nvPr/>
        </p:nvGrpSpPr>
        <p:grpSpPr>
          <a:xfrm>
            <a:off x="10384203" y="4683445"/>
            <a:ext cx="1148734" cy="1191314"/>
            <a:chOff x="10593050" y="4649786"/>
            <a:chExt cx="1171934" cy="1215375"/>
          </a:xfrm>
        </p:grpSpPr>
        <p:sp>
          <p:nvSpPr>
            <p:cNvPr id="214" name="Freeform 21">
              <a:extLst>
                <a:ext uri="{FF2B5EF4-FFF2-40B4-BE49-F238E27FC236}">
                  <a16:creationId xmlns:a16="http://schemas.microsoft.com/office/drawing/2014/main" id="{CF2A2ECC-EA0D-4B7C-9D86-3BF94EF39B36}"/>
                </a:ext>
              </a:extLst>
            </p:cNvPr>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5" name="TextBox 214">
              <a:extLst>
                <a:ext uri="{FF2B5EF4-FFF2-40B4-BE49-F238E27FC236}">
                  <a16:creationId xmlns:a16="http://schemas.microsoft.com/office/drawing/2014/main" id="{647242CA-C994-4CA2-8B90-D5D1E6FF1335}"/>
                </a:ext>
              </a:extLst>
            </p:cNvPr>
            <p:cNvSpPr txBox="1"/>
            <p:nvPr/>
          </p:nvSpPr>
          <p:spPr>
            <a:xfrm>
              <a:off x="10593050" y="5379330"/>
              <a:ext cx="1171934" cy="485831"/>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App gallery</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marketplace</a:t>
              </a:r>
            </a:p>
          </p:txBody>
        </p:sp>
      </p:grpSp>
      <p:grpSp>
        <p:nvGrpSpPr>
          <p:cNvPr id="216" name="Group 215">
            <a:extLst>
              <a:ext uri="{FF2B5EF4-FFF2-40B4-BE49-F238E27FC236}">
                <a16:creationId xmlns:a16="http://schemas.microsoft.com/office/drawing/2014/main" id="{95CE8469-ABAB-4F2E-A455-D168CD91A178}"/>
              </a:ext>
            </a:extLst>
          </p:cNvPr>
          <p:cNvGrpSpPr/>
          <p:nvPr/>
        </p:nvGrpSpPr>
        <p:grpSpPr>
          <a:xfrm>
            <a:off x="511226" y="2742766"/>
            <a:ext cx="1442220" cy="1279416"/>
            <a:chOff x="520667" y="2669912"/>
            <a:chExt cx="1471348" cy="1305256"/>
          </a:xfrm>
        </p:grpSpPr>
        <p:sp>
          <p:nvSpPr>
            <p:cNvPr id="217" name="Freeform 90">
              <a:extLst>
                <a:ext uri="{FF2B5EF4-FFF2-40B4-BE49-F238E27FC236}">
                  <a16:creationId xmlns:a16="http://schemas.microsoft.com/office/drawing/2014/main" id="{3B5CA4F4-849C-4C4D-A166-3A1B410F0F7B}"/>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8" name="TextBox 217">
              <a:extLst>
                <a:ext uri="{FF2B5EF4-FFF2-40B4-BE49-F238E27FC236}">
                  <a16:creationId xmlns:a16="http://schemas.microsoft.com/office/drawing/2014/main" id="{1218C67E-FE94-4D83-83FE-B3733BBF2FB6}"/>
                </a:ext>
              </a:extLst>
            </p:cNvPr>
            <p:cNvSpPr txBox="1"/>
            <p:nvPr/>
          </p:nvSpPr>
          <p:spPr>
            <a:xfrm>
              <a:off x="520667" y="3497262"/>
              <a:ext cx="1471348" cy="477906"/>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Global data</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center footprint </a:t>
              </a:r>
            </a:p>
          </p:txBody>
        </p:sp>
      </p:grpSp>
      <p:grpSp>
        <p:nvGrpSpPr>
          <p:cNvPr id="219" name="Group 218">
            <a:extLst>
              <a:ext uri="{FF2B5EF4-FFF2-40B4-BE49-F238E27FC236}">
                <a16:creationId xmlns:a16="http://schemas.microsoft.com/office/drawing/2014/main" id="{1A3F511F-3D59-4502-B2B0-DBE82B6924C3}"/>
              </a:ext>
            </a:extLst>
          </p:cNvPr>
          <p:cNvGrpSpPr/>
          <p:nvPr/>
        </p:nvGrpSpPr>
        <p:grpSpPr>
          <a:xfrm>
            <a:off x="2443544" y="2827496"/>
            <a:ext cx="1425456" cy="1006808"/>
            <a:chOff x="2492013" y="2756352"/>
            <a:chExt cx="1454245" cy="1027142"/>
          </a:xfrm>
        </p:grpSpPr>
        <p:sp>
          <p:nvSpPr>
            <p:cNvPr id="220" name="Freeform 9">
              <a:extLst>
                <a:ext uri="{FF2B5EF4-FFF2-40B4-BE49-F238E27FC236}">
                  <a16:creationId xmlns:a16="http://schemas.microsoft.com/office/drawing/2014/main" id="{FA7649B4-1AFE-4242-823D-58F2976A35B2}"/>
                </a:ext>
              </a:extLst>
            </p:cNvPr>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TextBox 220">
              <a:extLst>
                <a:ext uri="{FF2B5EF4-FFF2-40B4-BE49-F238E27FC236}">
                  <a16:creationId xmlns:a16="http://schemas.microsoft.com/office/drawing/2014/main" id="{D8EB25A5-AF75-4CB6-A45F-C0DB8A5E6043}"/>
                </a:ext>
              </a:extLst>
            </p:cNvPr>
            <p:cNvSpPr txBox="1"/>
            <p:nvPr/>
          </p:nvSpPr>
          <p:spPr>
            <a:xfrm>
              <a:off x="2492013" y="3497262"/>
              <a:ext cx="1454245" cy="286232"/>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Hybrid support </a:t>
              </a:r>
            </a:p>
          </p:txBody>
        </p:sp>
      </p:grpSp>
      <p:grpSp>
        <p:nvGrpSpPr>
          <p:cNvPr id="222" name="Group 221">
            <a:extLst>
              <a:ext uri="{FF2B5EF4-FFF2-40B4-BE49-F238E27FC236}">
                <a16:creationId xmlns:a16="http://schemas.microsoft.com/office/drawing/2014/main" id="{54FC267C-8BD9-46EE-AEA3-E6724CE2B9B6}"/>
              </a:ext>
            </a:extLst>
          </p:cNvPr>
          <p:cNvGrpSpPr/>
          <p:nvPr/>
        </p:nvGrpSpPr>
        <p:grpSpPr>
          <a:xfrm>
            <a:off x="4262609" y="2831466"/>
            <a:ext cx="1736952" cy="1198487"/>
            <a:chOff x="4347816" y="2760400"/>
            <a:chExt cx="1772033" cy="1222693"/>
          </a:xfrm>
        </p:grpSpPr>
        <p:sp>
          <p:nvSpPr>
            <p:cNvPr id="223" name="Freeform 82">
              <a:extLst>
                <a:ext uri="{FF2B5EF4-FFF2-40B4-BE49-F238E27FC236}">
                  <a16:creationId xmlns:a16="http://schemas.microsoft.com/office/drawing/2014/main" id="{DAFA7680-4E27-4D7B-BD20-02D33D4E9603}"/>
                </a:ext>
              </a:extLst>
            </p:cNvPr>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TextBox 223">
              <a:extLst>
                <a:ext uri="{FF2B5EF4-FFF2-40B4-BE49-F238E27FC236}">
                  <a16:creationId xmlns:a16="http://schemas.microsoft.com/office/drawing/2014/main" id="{D2D3434C-CA53-456C-9690-603ABEF007D1}"/>
                </a:ext>
              </a:extLst>
            </p:cNvPr>
            <p:cNvSpPr txBox="1"/>
            <p:nvPr/>
          </p:nvSpPr>
          <p:spPr>
            <a:xfrm>
              <a:off x="4347816" y="3497262"/>
              <a:ext cx="1772033" cy="485831"/>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Built-in auto scale</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and load balancing </a:t>
              </a:r>
            </a:p>
          </p:txBody>
        </p:sp>
      </p:grpSp>
      <p:grpSp>
        <p:nvGrpSpPr>
          <p:cNvPr id="225" name="Group 224">
            <a:extLst>
              <a:ext uri="{FF2B5EF4-FFF2-40B4-BE49-F238E27FC236}">
                <a16:creationId xmlns:a16="http://schemas.microsoft.com/office/drawing/2014/main" id="{08530836-8E66-4CD3-B3A8-869D11F7CEF9}"/>
              </a:ext>
            </a:extLst>
          </p:cNvPr>
          <p:cNvGrpSpPr/>
          <p:nvPr/>
        </p:nvGrpSpPr>
        <p:grpSpPr>
          <a:xfrm>
            <a:off x="8138534" y="2750936"/>
            <a:ext cx="1991794" cy="1279012"/>
            <a:chOff x="8253898" y="2678247"/>
            <a:chExt cx="2032022" cy="1304845"/>
          </a:xfrm>
        </p:grpSpPr>
        <p:sp>
          <p:nvSpPr>
            <p:cNvPr id="226" name="Freeform 13">
              <a:extLst>
                <a:ext uri="{FF2B5EF4-FFF2-40B4-BE49-F238E27FC236}">
                  <a16:creationId xmlns:a16="http://schemas.microsoft.com/office/drawing/2014/main" id="{7584B8AC-B4D0-4E1B-BA8C-FDE5103D393E}"/>
                </a:ext>
              </a:extLst>
            </p:cNvPr>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TextBox 226">
              <a:extLst>
                <a:ext uri="{FF2B5EF4-FFF2-40B4-BE49-F238E27FC236}">
                  <a16:creationId xmlns:a16="http://schemas.microsoft.com/office/drawing/2014/main" id="{7AFF6EAA-76A0-47C8-B85A-215914EC8405}"/>
                </a:ext>
              </a:extLst>
            </p:cNvPr>
            <p:cNvSpPr txBox="1"/>
            <p:nvPr/>
          </p:nvSpPr>
          <p:spPr>
            <a:xfrm>
              <a:off x="8253898" y="3497262"/>
              <a:ext cx="2032022" cy="485830"/>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.NET, Java, PHP, Node, </a:t>
              </a:r>
            </a:p>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Ruby, and Python </a:t>
              </a:r>
            </a:p>
          </p:txBody>
        </p:sp>
      </p:grpSp>
      <p:grpSp>
        <p:nvGrpSpPr>
          <p:cNvPr id="228" name="Group 227">
            <a:extLst>
              <a:ext uri="{FF2B5EF4-FFF2-40B4-BE49-F238E27FC236}">
                <a16:creationId xmlns:a16="http://schemas.microsoft.com/office/drawing/2014/main" id="{A484AC2B-1FF8-4DD1-ACB4-0E2548E29255}"/>
              </a:ext>
            </a:extLst>
          </p:cNvPr>
          <p:cNvGrpSpPr/>
          <p:nvPr/>
        </p:nvGrpSpPr>
        <p:grpSpPr>
          <a:xfrm>
            <a:off x="10393824" y="2763775"/>
            <a:ext cx="1129500" cy="1266176"/>
            <a:chOff x="13749942" y="2818600"/>
            <a:chExt cx="1152312" cy="1291748"/>
          </a:xfrm>
        </p:grpSpPr>
        <p:grpSp>
          <p:nvGrpSpPr>
            <p:cNvPr id="229" name="Group 228">
              <a:extLst>
                <a:ext uri="{FF2B5EF4-FFF2-40B4-BE49-F238E27FC236}">
                  <a16:creationId xmlns:a16="http://schemas.microsoft.com/office/drawing/2014/main" id="{9D1FBB3A-C954-4639-9273-33B17A19C099}"/>
                </a:ext>
              </a:extLst>
            </p:cNvPr>
            <p:cNvGrpSpPr>
              <a:grpSpLocks noChangeAspect="1"/>
            </p:cNvGrpSpPr>
            <p:nvPr/>
          </p:nvGrpSpPr>
          <p:grpSpPr>
            <a:xfrm>
              <a:off x="14045358" y="2818600"/>
              <a:ext cx="561480" cy="676656"/>
              <a:chOff x="5480050" y="2681288"/>
              <a:chExt cx="1238250" cy="1492251"/>
            </a:xfrm>
            <a:solidFill>
              <a:srgbClr val="FFFFFF"/>
            </a:solidFill>
          </p:grpSpPr>
          <p:sp>
            <p:nvSpPr>
              <p:cNvPr id="231" name="Freeform 35">
                <a:extLst>
                  <a:ext uri="{FF2B5EF4-FFF2-40B4-BE49-F238E27FC236}">
                    <a16:creationId xmlns:a16="http://schemas.microsoft.com/office/drawing/2014/main" id="{9CC77105-BDF5-4A3A-BB9D-21D9E3B715D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2" name="Rectangle 231">
                <a:extLst>
                  <a:ext uri="{FF2B5EF4-FFF2-40B4-BE49-F238E27FC236}">
                    <a16:creationId xmlns:a16="http://schemas.microsoft.com/office/drawing/2014/main" id="{81AED20A-0060-4992-AAA2-619BC51C988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3" name="Rectangle 232">
                <a:extLst>
                  <a:ext uri="{FF2B5EF4-FFF2-40B4-BE49-F238E27FC236}">
                    <a16:creationId xmlns:a16="http://schemas.microsoft.com/office/drawing/2014/main" id="{EA0CD681-CE37-41AD-919F-8BCA74CCB757}"/>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4" name="Rectangle 233">
                <a:extLst>
                  <a:ext uri="{FF2B5EF4-FFF2-40B4-BE49-F238E27FC236}">
                    <a16:creationId xmlns:a16="http://schemas.microsoft.com/office/drawing/2014/main" id="{5597ADFE-854A-465E-9FE3-4F926BFD9FB5}"/>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5" name="Rectangle 234">
                <a:extLst>
                  <a:ext uri="{FF2B5EF4-FFF2-40B4-BE49-F238E27FC236}">
                    <a16:creationId xmlns:a16="http://schemas.microsoft.com/office/drawing/2014/main" id="{73E23EF9-679A-4F37-8A1B-829DEC2125F4}"/>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6" name="Rectangle 235">
                <a:extLst>
                  <a:ext uri="{FF2B5EF4-FFF2-40B4-BE49-F238E27FC236}">
                    <a16:creationId xmlns:a16="http://schemas.microsoft.com/office/drawing/2014/main" id="{016C76D7-A801-4418-9136-81E4602AAF0A}"/>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7" name="Rectangle 236">
                <a:extLst>
                  <a:ext uri="{FF2B5EF4-FFF2-40B4-BE49-F238E27FC236}">
                    <a16:creationId xmlns:a16="http://schemas.microsoft.com/office/drawing/2014/main" id="{4B4DEACA-01E1-4A33-B84C-9F0BC928396E}"/>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8" name="Rectangle 237">
                <a:extLst>
                  <a:ext uri="{FF2B5EF4-FFF2-40B4-BE49-F238E27FC236}">
                    <a16:creationId xmlns:a16="http://schemas.microsoft.com/office/drawing/2014/main" id="{61D79B98-8256-4B73-BB93-B2FB09EDDCDB}"/>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39" name="Rectangle 238">
                <a:extLst>
                  <a:ext uri="{FF2B5EF4-FFF2-40B4-BE49-F238E27FC236}">
                    <a16:creationId xmlns:a16="http://schemas.microsoft.com/office/drawing/2014/main" id="{5C0FC326-59D9-42DA-94C6-3573475D5CBC}"/>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0" name="Rectangle 239">
                <a:extLst>
                  <a:ext uri="{FF2B5EF4-FFF2-40B4-BE49-F238E27FC236}">
                    <a16:creationId xmlns:a16="http://schemas.microsoft.com/office/drawing/2014/main" id="{15B991EA-A0E2-43DD-BB3B-A524406E9D9F}"/>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1" name="Rectangle 240">
                <a:extLst>
                  <a:ext uri="{FF2B5EF4-FFF2-40B4-BE49-F238E27FC236}">
                    <a16:creationId xmlns:a16="http://schemas.microsoft.com/office/drawing/2014/main" id="{9605BC75-568E-4483-B86B-036C2E3E74B8}"/>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2" name="Rectangle 241">
                <a:extLst>
                  <a:ext uri="{FF2B5EF4-FFF2-40B4-BE49-F238E27FC236}">
                    <a16:creationId xmlns:a16="http://schemas.microsoft.com/office/drawing/2014/main" id="{66237207-93AC-4073-A727-0672BF64ED94}"/>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3" name="Rectangle 242">
                <a:extLst>
                  <a:ext uri="{FF2B5EF4-FFF2-40B4-BE49-F238E27FC236}">
                    <a16:creationId xmlns:a16="http://schemas.microsoft.com/office/drawing/2014/main" id="{0AF76CF5-C1D9-4049-AF6A-38421660FA8E}"/>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4" name="Rectangle 243">
                <a:extLst>
                  <a:ext uri="{FF2B5EF4-FFF2-40B4-BE49-F238E27FC236}">
                    <a16:creationId xmlns:a16="http://schemas.microsoft.com/office/drawing/2014/main" id="{AFC3DFBC-F0C2-4925-8462-904EA530CED1}"/>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5" name="Rectangle 31">
                <a:extLst>
                  <a:ext uri="{FF2B5EF4-FFF2-40B4-BE49-F238E27FC236}">
                    <a16:creationId xmlns:a16="http://schemas.microsoft.com/office/drawing/2014/main" id="{61CD8236-66F7-49E4-AA02-07D561ADDC29}"/>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6" name="Rectangle 32">
                <a:extLst>
                  <a:ext uri="{FF2B5EF4-FFF2-40B4-BE49-F238E27FC236}">
                    <a16:creationId xmlns:a16="http://schemas.microsoft.com/office/drawing/2014/main" id="{CA7F068E-FC6B-4738-A59A-6DD9953A7AC8}"/>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7" name="Rectangle 33">
                <a:extLst>
                  <a:ext uri="{FF2B5EF4-FFF2-40B4-BE49-F238E27FC236}">
                    <a16:creationId xmlns:a16="http://schemas.microsoft.com/office/drawing/2014/main" id="{020D30F2-ED34-498C-B736-50AAF2C95F92}"/>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8" name="Rectangle 34">
                <a:extLst>
                  <a:ext uri="{FF2B5EF4-FFF2-40B4-BE49-F238E27FC236}">
                    <a16:creationId xmlns:a16="http://schemas.microsoft.com/office/drawing/2014/main" id="{E7EC7887-33E2-44B2-AE38-41CAD19F07B6}"/>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9" name="Freeform 35">
                <a:extLst>
                  <a:ext uri="{FF2B5EF4-FFF2-40B4-BE49-F238E27FC236}">
                    <a16:creationId xmlns:a16="http://schemas.microsoft.com/office/drawing/2014/main" id="{0D98E149-D340-40EC-BD23-45E4CD9E664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0" name="Freeform 36">
                <a:extLst>
                  <a:ext uri="{FF2B5EF4-FFF2-40B4-BE49-F238E27FC236}">
                    <a16:creationId xmlns:a16="http://schemas.microsoft.com/office/drawing/2014/main" id="{38DB61DE-DB0F-4C20-AC7F-A8356994369B}"/>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
          <p:nvSpPr>
            <p:cNvPr id="230" name="TextBox 229">
              <a:extLst>
                <a:ext uri="{FF2B5EF4-FFF2-40B4-BE49-F238E27FC236}">
                  <a16:creationId xmlns:a16="http://schemas.microsoft.com/office/drawing/2014/main" id="{CC02DCF0-0FD3-4DB8-B2B9-07CEFB6DB829}"/>
                </a:ext>
              </a:extLst>
            </p:cNvPr>
            <p:cNvSpPr txBox="1"/>
            <p:nvPr/>
          </p:nvSpPr>
          <p:spPr>
            <a:xfrm>
              <a:off x="13749942" y="3624518"/>
              <a:ext cx="1152312" cy="485830"/>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Staging and</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rPr>
                <a:t>deployment</a:t>
              </a:r>
            </a:p>
          </p:txBody>
        </p:sp>
      </p:grpSp>
      <p:grpSp>
        <p:nvGrpSpPr>
          <p:cNvPr id="251" name="Group 250">
            <a:extLst>
              <a:ext uri="{FF2B5EF4-FFF2-40B4-BE49-F238E27FC236}">
                <a16:creationId xmlns:a16="http://schemas.microsoft.com/office/drawing/2014/main" id="{4EF39C07-138B-4C35-9B3E-E18BB0CDD833}"/>
              </a:ext>
            </a:extLst>
          </p:cNvPr>
          <p:cNvGrpSpPr/>
          <p:nvPr/>
        </p:nvGrpSpPr>
        <p:grpSpPr>
          <a:xfrm>
            <a:off x="6204275" y="2789933"/>
            <a:ext cx="1704724" cy="1245099"/>
            <a:chOff x="6328698" y="2832588"/>
            <a:chExt cx="1739154" cy="1270246"/>
          </a:xfrm>
        </p:grpSpPr>
        <p:sp>
          <p:nvSpPr>
            <p:cNvPr id="252" name="TextBox 251">
              <a:extLst>
                <a:ext uri="{FF2B5EF4-FFF2-40B4-BE49-F238E27FC236}">
                  <a16:creationId xmlns:a16="http://schemas.microsoft.com/office/drawing/2014/main" id="{29340071-5AC0-4BDE-9945-7A4C462C50C3}"/>
                </a:ext>
              </a:extLst>
            </p:cNvPr>
            <p:cNvSpPr txBox="1"/>
            <p:nvPr/>
          </p:nvSpPr>
          <p:spPr>
            <a:xfrm>
              <a:off x="6328698" y="3624518"/>
              <a:ext cx="1739154" cy="478316"/>
            </a:xfrm>
            <a:prstGeom prst="rect">
              <a:avLst/>
            </a:prstGeom>
            <a:noFill/>
          </p:spPr>
          <p:txBody>
            <a:bodyPr wrap="none" lIns="87867" tIns="43934" rIns="87867" bIns="43934" rtlCol="0">
              <a:spAutoFit/>
            </a:bodyPr>
            <a:lstStyle/>
            <a:p>
              <a:pPr marL="0" marR="0" lvl="0" indent="0" algn="ctr" defTabSz="877852"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rPr>
                <a:t>High availability</a:t>
              </a:r>
              <a:b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rPr>
                <a:t>with auto-patching </a:t>
              </a:r>
            </a:p>
          </p:txBody>
        </p:sp>
        <p:grpSp>
          <p:nvGrpSpPr>
            <p:cNvPr id="253" name="Group 538">
              <a:extLst>
                <a:ext uri="{FF2B5EF4-FFF2-40B4-BE49-F238E27FC236}">
                  <a16:creationId xmlns:a16="http://schemas.microsoft.com/office/drawing/2014/main" id="{DFD31812-E783-4489-AEF2-C4A66D8F5B4C}"/>
                </a:ext>
              </a:extLst>
            </p:cNvPr>
            <p:cNvGrpSpPr>
              <a:grpSpLocks noChangeAspect="1"/>
            </p:cNvGrpSpPr>
            <p:nvPr/>
          </p:nvGrpSpPr>
          <p:grpSpPr bwMode="auto">
            <a:xfrm>
              <a:off x="6905017" y="2832588"/>
              <a:ext cx="586516" cy="642047"/>
              <a:chOff x="6703" y="2838"/>
              <a:chExt cx="169" cy="185"/>
            </a:xfrm>
          </p:grpSpPr>
          <p:sp>
            <p:nvSpPr>
              <p:cNvPr id="254" name="Line 539">
                <a:extLst>
                  <a:ext uri="{FF2B5EF4-FFF2-40B4-BE49-F238E27FC236}">
                    <a16:creationId xmlns:a16="http://schemas.microsoft.com/office/drawing/2014/main" id="{AFA65647-A97D-468B-82D6-33FE9931291C}"/>
                  </a:ext>
                </a:extLst>
              </p:cNvPr>
              <p:cNvSpPr>
                <a:spLocks noChangeShapeType="1"/>
              </p:cNvSpPr>
              <p:nvPr/>
            </p:nvSpPr>
            <p:spPr bwMode="auto">
              <a:xfrm>
                <a:off x="6803" y="2967"/>
                <a:ext cx="4" cy="10"/>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5" name="Line 540">
                <a:extLst>
                  <a:ext uri="{FF2B5EF4-FFF2-40B4-BE49-F238E27FC236}">
                    <a16:creationId xmlns:a16="http://schemas.microsoft.com/office/drawing/2014/main" id="{BC657138-47D4-4AEA-8D55-56CC52088E11}"/>
                  </a:ext>
                </a:extLst>
              </p:cNvPr>
              <p:cNvSpPr>
                <a:spLocks noChangeShapeType="1"/>
              </p:cNvSpPr>
              <p:nvPr/>
            </p:nvSpPr>
            <p:spPr bwMode="auto">
              <a:xfrm>
                <a:off x="6768" y="2884"/>
                <a:ext cx="4" cy="12"/>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6" name="Line 541">
                <a:extLst>
                  <a:ext uri="{FF2B5EF4-FFF2-40B4-BE49-F238E27FC236}">
                    <a16:creationId xmlns:a16="http://schemas.microsoft.com/office/drawing/2014/main" id="{A9B80C77-94AF-48BA-ABD3-212B4B362792}"/>
                  </a:ext>
                </a:extLst>
              </p:cNvPr>
              <p:cNvSpPr>
                <a:spLocks noChangeShapeType="1"/>
              </p:cNvSpPr>
              <p:nvPr/>
            </p:nvSpPr>
            <p:spPr bwMode="auto">
              <a:xfrm flipH="1">
                <a:off x="6768" y="2967"/>
                <a:ext cx="4" cy="10"/>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7" name="Line 542">
                <a:extLst>
                  <a:ext uri="{FF2B5EF4-FFF2-40B4-BE49-F238E27FC236}">
                    <a16:creationId xmlns:a16="http://schemas.microsoft.com/office/drawing/2014/main" id="{A480AD5D-FB9A-4AF5-9379-AC76A8035861}"/>
                  </a:ext>
                </a:extLst>
              </p:cNvPr>
              <p:cNvSpPr>
                <a:spLocks noChangeShapeType="1"/>
              </p:cNvSpPr>
              <p:nvPr/>
            </p:nvSpPr>
            <p:spPr bwMode="auto">
              <a:xfrm flipH="1">
                <a:off x="6803" y="2884"/>
                <a:ext cx="4" cy="12"/>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8" name="Line 543">
                <a:extLst>
                  <a:ext uri="{FF2B5EF4-FFF2-40B4-BE49-F238E27FC236}">
                    <a16:creationId xmlns:a16="http://schemas.microsoft.com/office/drawing/2014/main" id="{3DD63FB1-6AC1-4969-9A00-53C84D8A3C89}"/>
                  </a:ext>
                </a:extLst>
              </p:cNvPr>
              <p:cNvSpPr>
                <a:spLocks noChangeShapeType="1"/>
              </p:cNvSpPr>
              <p:nvPr/>
            </p:nvSpPr>
            <p:spPr bwMode="auto">
              <a:xfrm>
                <a:off x="6824" y="2946"/>
                <a:ext cx="10" cy="4"/>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9" name="Line 544">
                <a:extLst>
                  <a:ext uri="{FF2B5EF4-FFF2-40B4-BE49-F238E27FC236}">
                    <a16:creationId xmlns:a16="http://schemas.microsoft.com/office/drawing/2014/main" id="{C4BF47E5-A284-4DAD-BD64-E9976C6FFE16}"/>
                  </a:ext>
                </a:extLst>
              </p:cNvPr>
              <p:cNvSpPr>
                <a:spLocks noChangeShapeType="1"/>
              </p:cNvSpPr>
              <p:nvPr/>
            </p:nvSpPr>
            <p:spPr bwMode="auto">
              <a:xfrm>
                <a:off x="6741" y="2911"/>
                <a:ext cx="10" cy="6"/>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0" name="Line 545">
                <a:extLst>
                  <a:ext uri="{FF2B5EF4-FFF2-40B4-BE49-F238E27FC236}">
                    <a16:creationId xmlns:a16="http://schemas.microsoft.com/office/drawing/2014/main" id="{274F4523-081E-43D2-A2FD-BD813569165D}"/>
                  </a:ext>
                </a:extLst>
              </p:cNvPr>
              <p:cNvSpPr>
                <a:spLocks noChangeShapeType="1"/>
              </p:cNvSpPr>
              <p:nvPr/>
            </p:nvSpPr>
            <p:spPr bwMode="auto">
              <a:xfrm flipV="1">
                <a:off x="6824" y="2911"/>
                <a:ext cx="10" cy="6"/>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1" name="Line 546">
                <a:extLst>
                  <a:ext uri="{FF2B5EF4-FFF2-40B4-BE49-F238E27FC236}">
                    <a16:creationId xmlns:a16="http://schemas.microsoft.com/office/drawing/2014/main" id="{95E96E8A-B9FD-4D78-9EB6-F9FF3098431C}"/>
                  </a:ext>
                </a:extLst>
              </p:cNvPr>
              <p:cNvSpPr>
                <a:spLocks noChangeShapeType="1"/>
              </p:cNvSpPr>
              <p:nvPr/>
            </p:nvSpPr>
            <p:spPr bwMode="auto">
              <a:xfrm flipV="1">
                <a:off x="6741" y="2946"/>
                <a:ext cx="10" cy="4"/>
              </a:xfrm>
              <a:prstGeom prst="lin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2" name="Oval 547">
                <a:extLst>
                  <a:ext uri="{FF2B5EF4-FFF2-40B4-BE49-F238E27FC236}">
                    <a16:creationId xmlns:a16="http://schemas.microsoft.com/office/drawing/2014/main" id="{B00D8679-40D0-4083-84E9-989F47878800}"/>
                  </a:ext>
                </a:extLst>
              </p:cNvPr>
              <p:cNvSpPr>
                <a:spLocks noChangeArrowheads="1"/>
              </p:cNvSpPr>
              <p:nvPr/>
            </p:nvSpPr>
            <p:spPr bwMode="auto">
              <a:xfrm>
                <a:off x="6753" y="2896"/>
                <a:ext cx="69" cy="71"/>
              </a:xfrm>
              <a:prstGeom prst="ellipse">
                <a:avLst/>
              </a:pr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3" name="Freeform 548">
                <a:extLst>
                  <a:ext uri="{FF2B5EF4-FFF2-40B4-BE49-F238E27FC236}">
                    <a16:creationId xmlns:a16="http://schemas.microsoft.com/office/drawing/2014/main" id="{E9BD3241-1E95-4FC7-A432-29262E957E1F}"/>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4" name="Freeform 549">
                <a:extLst>
                  <a:ext uri="{FF2B5EF4-FFF2-40B4-BE49-F238E27FC236}">
                    <a16:creationId xmlns:a16="http://schemas.microsoft.com/office/drawing/2014/main" id="{71400C39-288F-4DC7-A9A0-29BC1036AD50}"/>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5" name="Freeform 550">
                <a:extLst>
                  <a:ext uri="{FF2B5EF4-FFF2-40B4-BE49-F238E27FC236}">
                    <a16:creationId xmlns:a16="http://schemas.microsoft.com/office/drawing/2014/main" id="{02967996-DD41-456A-A5AA-04DFA7CCF054}"/>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6" name="Freeform 551">
                <a:extLst>
                  <a:ext uri="{FF2B5EF4-FFF2-40B4-BE49-F238E27FC236}">
                    <a16:creationId xmlns:a16="http://schemas.microsoft.com/office/drawing/2014/main" id="{D9E67CB6-5FB4-4481-8B5C-8E8869DD1FF9}"/>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Tree>
    <p:extLst>
      <p:ext uri="{BB962C8B-B14F-4D97-AF65-F5344CB8AC3E}">
        <p14:creationId xmlns:p14="http://schemas.microsoft.com/office/powerpoint/2010/main" val="1166555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16"/>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500"/>
                                        <p:tgtEl>
                                          <p:spTgt spid="219"/>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219"/>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198"/>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20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500"/>
                                        <p:tgtEl>
                                          <p:spTgt spid="222"/>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222"/>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251"/>
                                        </p:tgtEl>
                                        <p:attrNameLst>
                                          <p:attrName>style.visibility</p:attrName>
                                        </p:attrNameLst>
                                      </p:cBhvr>
                                      <p:to>
                                        <p:strVal val="visible"/>
                                      </p:to>
                                    </p:set>
                                    <p:animEffect transition="in" filter="fade">
                                      <p:cBhvr>
                                        <p:cTn id="32" dur="500"/>
                                        <p:tgtEl>
                                          <p:spTgt spid="251"/>
                                        </p:tgtEl>
                                      </p:cBhvr>
                                    </p:animEffect>
                                  </p:childTnLst>
                                </p:cTn>
                              </p:par>
                              <p:par>
                                <p:cTn id="33" presetID="35" presetClass="path" presetSubtype="0" decel="100000" fill="hold" nodeType="withEffect">
                                  <p:stCondLst>
                                    <p:cond delay="700"/>
                                  </p:stCondLst>
                                  <p:childTnLst>
                                    <p:animMotion origin="layout" path="M 7.45468E-7 -3.40445E-6 L 7.45468E-7 0.0261 " pathEditMode="relative" rAng="0" ptsTypes="AA">
                                      <p:cBhvr>
                                        <p:cTn id="34" dur="500" spd="-100000" fill="hold"/>
                                        <p:tgtEl>
                                          <p:spTgt spid="251"/>
                                        </p:tgtEl>
                                        <p:attrNameLst>
                                          <p:attrName>ppt_x</p:attrName>
                                          <p:attrName>ppt_y</p:attrName>
                                        </p:attrNameLst>
                                      </p:cBhvr>
                                      <p:rCtr x="0" y="1294"/>
                                    </p:animMotion>
                                  </p:childTnLst>
                                </p:cTn>
                              </p:par>
                              <p:par>
                                <p:cTn id="35" presetID="10" presetClass="entr" presetSubtype="0" fill="hold" nodeType="withEffect">
                                  <p:stCondLst>
                                    <p:cond delay="80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35" presetClass="path" presetSubtype="0" decel="100000" fill="hold" nodeType="withEffect">
                                  <p:stCondLst>
                                    <p:cond delay="800"/>
                                  </p:stCondLst>
                                  <p:childTnLst>
                                    <p:animMotion origin="layout" path="M 2.20066E-6 7.17204E-7 L 2.20066E-6 0.0261 " pathEditMode="relative" rAng="0" ptsTypes="AA">
                                      <p:cBhvr>
                                        <p:cTn id="39" dur="500" spd="-100000" fill="hold"/>
                                        <p:tgtEl>
                                          <p:spTgt spid="204"/>
                                        </p:tgtEl>
                                        <p:attrNameLst>
                                          <p:attrName>ppt_x</p:attrName>
                                          <p:attrName>ppt_y</p:attrName>
                                        </p:attrNameLst>
                                      </p:cBhvr>
                                      <p:rCtr x="0" y="1294"/>
                                    </p:animMotion>
                                  </p:childTnLst>
                                </p:cTn>
                              </p:par>
                              <p:par>
                                <p:cTn id="40" presetID="10" presetClass="entr" presetSubtype="0" fill="hold" nodeType="withEffect">
                                  <p:stCondLst>
                                    <p:cond delay="900"/>
                                  </p:stCondLst>
                                  <p:childTnLst>
                                    <p:set>
                                      <p:cBhvr>
                                        <p:cTn id="41" dur="1" fill="hold">
                                          <p:stCondLst>
                                            <p:cond delay="0"/>
                                          </p:stCondLst>
                                        </p:cTn>
                                        <p:tgtEl>
                                          <p:spTgt spid="207"/>
                                        </p:tgtEl>
                                        <p:attrNameLst>
                                          <p:attrName>style.visibility</p:attrName>
                                        </p:attrNameLst>
                                      </p:cBhvr>
                                      <p:to>
                                        <p:strVal val="visible"/>
                                      </p:to>
                                    </p:set>
                                    <p:animEffect transition="in" filter="fade">
                                      <p:cBhvr>
                                        <p:cTn id="42" dur="500"/>
                                        <p:tgtEl>
                                          <p:spTgt spid="207"/>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207"/>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225"/>
                                        </p:tgtEl>
                                        <p:attrNameLst>
                                          <p:attrName>style.visibility</p:attrName>
                                        </p:attrNameLst>
                                      </p:cBhvr>
                                      <p:to>
                                        <p:strVal val="visible"/>
                                      </p:to>
                                    </p:set>
                                    <p:animEffect transition="in" filter="fade">
                                      <p:cBhvr>
                                        <p:cTn id="47" dur="500"/>
                                        <p:tgtEl>
                                          <p:spTgt spid="225"/>
                                        </p:tgtEl>
                                      </p:cBhvr>
                                    </p:animEffect>
                                  </p:childTnLst>
                                </p:cTn>
                              </p:par>
                              <p:par>
                                <p:cTn id="48" presetID="35" presetClass="path" presetSubtype="0" decel="100000" fill="hold" nodeType="withEffect">
                                  <p:stCondLst>
                                    <p:cond delay="1000"/>
                                  </p:stCondLst>
                                  <p:childTnLst>
                                    <p:animMotion origin="layout" path="M 2.06791E-6 4.97049E-6 L 2.06791E-6 0.0261 " pathEditMode="relative" rAng="0" ptsTypes="AA">
                                      <p:cBhvr>
                                        <p:cTn id="49" dur="500" spd="-100000" fill="hold"/>
                                        <p:tgtEl>
                                          <p:spTgt spid="225"/>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228"/>
                                        </p:tgtEl>
                                        <p:attrNameLst>
                                          <p:attrName>style.visibility</p:attrName>
                                        </p:attrNameLst>
                                      </p:cBhvr>
                                      <p:to>
                                        <p:strVal val="visible"/>
                                      </p:to>
                                    </p:set>
                                    <p:animEffect transition="in" filter="fade">
                                      <p:cBhvr>
                                        <p:cTn id="52" dur="500"/>
                                        <p:tgtEl>
                                          <p:spTgt spid="228"/>
                                        </p:tgtEl>
                                      </p:cBhvr>
                                    </p:animEffect>
                                  </p:childTnLst>
                                </p:cTn>
                              </p:par>
                              <p:par>
                                <p:cTn id="53" presetID="35" presetClass="path" presetSubtype="0" decel="100000" fill="hold" nodeType="withEffect">
                                  <p:stCondLst>
                                    <p:cond delay="1100"/>
                                  </p:stCondLst>
                                  <p:childTnLst>
                                    <p:animMotion origin="layout" path="M -2.22109E-6 1.54335E-7 L -2.22109E-6 0.0261 " pathEditMode="relative" rAng="0" ptsTypes="AA">
                                      <p:cBhvr>
                                        <p:cTn id="54" dur="500" spd="-100000" fill="hold"/>
                                        <p:tgtEl>
                                          <p:spTgt spid="228"/>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210"/>
                                        </p:tgtEl>
                                        <p:attrNameLst>
                                          <p:attrName>style.visibility</p:attrName>
                                        </p:attrNameLst>
                                      </p:cBhvr>
                                      <p:to>
                                        <p:strVal val="visible"/>
                                      </p:to>
                                    </p:set>
                                    <p:animEffect transition="in" filter="fade">
                                      <p:cBhvr>
                                        <p:cTn id="57" dur="500"/>
                                        <p:tgtEl>
                                          <p:spTgt spid="210"/>
                                        </p:tgtEl>
                                      </p:cBhvr>
                                    </p:animEffect>
                                  </p:childTnLst>
                                </p:cTn>
                              </p:par>
                              <p:par>
                                <p:cTn id="58" presetID="35" presetClass="path" presetSubtype="0" decel="100000" fill="hold" nodeType="withEffect">
                                  <p:stCondLst>
                                    <p:cond delay="1200"/>
                                  </p:stCondLst>
                                  <p:childTnLst>
                                    <p:animMotion origin="layout" path="M -2.5785E-6 4.12165E-6 L -2.5785E-6 0.0261 " pathEditMode="relative" rAng="0" ptsTypes="AA">
                                      <p:cBhvr>
                                        <p:cTn id="59" dur="500" spd="-100000" fill="hold"/>
                                        <p:tgtEl>
                                          <p:spTgt spid="21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213"/>
                                        </p:tgtEl>
                                        <p:attrNameLst>
                                          <p:attrName>style.visibility</p:attrName>
                                        </p:attrNameLst>
                                      </p:cBhvr>
                                      <p:to>
                                        <p:strVal val="visible"/>
                                      </p:to>
                                    </p:set>
                                    <p:animEffect transition="in" filter="fade">
                                      <p:cBhvr>
                                        <p:cTn id="62" dur="500"/>
                                        <p:tgtEl>
                                          <p:spTgt spid="213"/>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213"/>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4" name="Text Placeholder 3">
            <a:extLst>
              <a:ext uri="{FF2B5EF4-FFF2-40B4-BE49-F238E27FC236}">
                <a16:creationId xmlns:a16="http://schemas.microsoft.com/office/drawing/2014/main" id="{4D1E35C9-3218-43A8-852A-18030E835C9C}"/>
              </a:ext>
            </a:extLst>
          </p:cNvPr>
          <p:cNvSpPr txBox="1">
            <a:spLocks/>
          </p:cNvSpPr>
          <p:nvPr/>
        </p:nvSpPr>
        <p:spPr>
          <a:xfrm>
            <a:off x="6714204" y="1330814"/>
            <a:ext cx="5188321" cy="5099484"/>
          </a:xfrm>
          <a:prstGeom prst="rect">
            <a:avLst/>
          </a:prstGeom>
        </p:spPr>
        <p:txBody>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Get started in just a few clicks with the Azure App Service Migration Assistant</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Get out of the data center business</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High availability and resilience of the Azure PaaS platform</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Easily deploy website monitoring to track website health and get rich diagnostics, without changing any code</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Deployment slots for development and staging environments, and testing of multiple site designs</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Load balancing and DDOS protection</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Traffic management to direct users to the closest geographic deployment</a:t>
            </a:r>
          </a:p>
          <a:p>
            <a:pPr marL="286346" indent="0" defTabSz="914225">
              <a:spcBef>
                <a:spcPts val="588"/>
              </a:spcBef>
              <a:spcAft>
                <a:spcPts val="588"/>
              </a:spcAft>
              <a:buSzTx/>
              <a:buNone/>
              <a:defRPr/>
            </a:pPr>
            <a:r>
              <a:rPr lang="en-US" sz="1800" dirty="0">
                <a:solidFill>
                  <a:schemeClr val="bg1"/>
                </a:solidFill>
                <a:cs typeface="Segoe UI" panose="020B0502040204020203" pitchFamily="34" charset="0"/>
              </a:rPr>
              <a:t>Reduce TCO by ~35% on average</a:t>
            </a:r>
          </a:p>
        </p:txBody>
      </p:sp>
      <p:sp>
        <p:nvSpPr>
          <p:cNvPr id="32" name="Title 31">
            <a:extLst>
              <a:ext uri="{FF2B5EF4-FFF2-40B4-BE49-F238E27FC236}">
                <a16:creationId xmlns:a16="http://schemas.microsoft.com/office/drawing/2014/main" id="{AAAE57F8-F7CA-4473-A98A-7D0DDDF0A11B}"/>
              </a:ext>
            </a:extLst>
          </p:cNvPr>
          <p:cNvSpPr>
            <a:spLocks noGrp="1"/>
          </p:cNvSpPr>
          <p:nvPr>
            <p:ph type="title"/>
          </p:nvPr>
        </p:nvSpPr>
        <p:spPr>
          <a:xfrm>
            <a:off x="269239" y="179310"/>
            <a:ext cx="10523087" cy="756465"/>
          </a:xfrm>
        </p:spPr>
        <p:txBody>
          <a:bodyPr>
            <a:normAutofit fontScale="90000"/>
          </a:bodyPr>
          <a:lstStyle/>
          <a:p>
            <a:r>
              <a:rPr lang="en-US" dirty="0"/>
              <a:t>Benefits of moving to App Service</a:t>
            </a:r>
          </a:p>
        </p:txBody>
      </p:sp>
      <p:sp>
        <p:nvSpPr>
          <p:cNvPr id="49" name="Rectangle 48">
            <a:extLst>
              <a:ext uri="{FF2B5EF4-FFF2-40B4-BE49-F238E27FC236}">
                <a16:creationId xmlns:a16="http://schemas.microsoft.com/office/drawing/2014/main" id="{12583DF1-D11C-4977-A4FD-99EAA39BDB77}"/>
              </a:ext>
            </a:extLst>
          </p:cNvPr>
          <p:cNvSpPr/>
          <p:nvPr/>
        </p:nvSpPr>
        <p:spPr bwMode="auto">
          <a:xfrm>
            <a:off x="787581" y="1476500"/>
            <a:ext cx="6186061" cy="48283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16" descr="Image result for server icon">
            <a:extLst>
              <a:ext uri="{FF2B5EF4-FFF2-40B4-BE49-F238E27FC236}">
                <a16:creationId xmlns:a16="http://schemas.microsoft.com/office/drawing/2014/main" id="{5094EA5E-F03C-486E-96E1-F3BF04012CEE}"/>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796273" y="2138679"/>
            <a:ext cx="504208" cy="50420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230A2241-B9B8-481C-ADB9-05B0B27D0301}"/>
              </a:ext>
            </a:extLst>
          </p:cNvPr>
          <p:cNvSpPr/>
          <p:nvPr/>
        </p:nvSpPr>
        <p:spPr>
          <a:xfrm>
            <a:off x="1357932" y="2680805"/>
            <a:ext cx="1380891" cy="348429"/>
          </a:xfrm>
          <a:prstGeom prst="rect">
            <a:avLst/>
          </a:prstGeom>
        </p:spPr>
        <p:txBody>
          <a:bodyPr wrap="none">
            <a:spAutoFit/>
          </a:bodyPr>
          <a:lstStyle/>
          <a:p>
            <a:pPr algn="ctr" defTabSz="951156">
              <a:defRPr/>
            </a:pPr>
            <a:r>
              <a:rPr lang="en-US" sz="1664">
                <a:solidFill>
                  <a:prstClr val="black"/>
                </a:solidFill>
                <a:cs typeface="Segoe UI" panose="020B0502040204020203" pitchFamily="34" charset="0"/>
              </a:rPr>
              <a:t>On-Premises</a:t>
            </a:r>
          </a:p>
        </p:txBody>
      </p:sp>
      <p:pic>
        <p:nvPicPr>
          <p:cNvPr id="52" name="Picture 8" descr="Image result for .NET">
            <a:extLst>
              <a:ext uri="{FF2B5EF4-FFF2-40B4-BE49-F238E27FC236}">
                <a16:creationId xmlns:a16="http://schemas.microsoft.com/office/drawing/2014/main" id="{C0D24A10-6C11-4798-840F-3BD9124C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5" y="3258388"/>
            <a:ext cx="636544" cy="636544"/>
          </a:xfrm>
          <a:prstGeom prst="rect">
            <a:avLst/>
          </a:prstGeom>
          <a:noFill/>
          <a:extLst>
            <a:ext uri="{909E8E84-426E-40DD-AFC4-6F175D3DCCD1}">
              <a14:hiddenFill xmlns:a14="http://schemas.microsoft.com/office/drawing/2010/main">
                <a:solidFill>
                  <a:srgbClr val="FFFFFF"/>
                </a:solidFill>
              </a14:hiddenFill>
            </a:ext>
          </a:extLst>
        </p:spPr>
      </p:pic>
      <p:sp>
        <p:nvSpPr>
          <p:cNvPr id="53" name="Flowchart: Magnetic Disk 52">
            <a:extLst>
              <a:ext uri="{FF2B5EF4-FFF2-40B4-BE49-F238E27FC236}">
                <a16:creationId xmlns:a16="http://schemas.microsoft.com/office/drawing/2014/main" id="{B06F98D6-608A-4D99-BD28-1F102BE743B1}"/>
              </a:ext>
            </a:extLst>
          </p:cNvPr>
          <p:cNvSpPr/>
          <p:nvPr/>
        </p:nvSpPr>
        <p:spPr>
          <a:xfrm>
            <a:off x="2469534" y="3258389"/>
            <a:ext cx="717390" cy="632278"/>
          </a:xfrm>
          <a:prstGeom prst="flowChartMagneticDisk">
            <a:avLst/>
          </a:prstGeom>
          <a:solidFill>
            <a:srgbClr val="860000"/>
          </a:solidFill>
          <a:ln w="10795" cap="flat" cmpd="sng" algn="ctr">
            <a:solidFill>
              <a:srgbClr val="FFFFFF"/>
            </a:solidFill>
            <a:prstDash val="solid"/>
          </a:ln>
          <a:effectLst/>
        </p:spPr>
        <p:txBody>
          <a:bodyPr rtlCol="0" anchor="ctr"/>
          <a:lstStyle/>
          <a:p>
            <a:pPr marL="0" marR="0" lvl="0" indent="0" algn="ctr" defTabSz="951156" eaLnBrk="1" fontAlgn="auto" latinLnBrk="0" hangingPunct="1">
              <a:lnSpc>
                <a:spcPct val="100000"/>
              </a:lnSpc>
              <a:spcBef>
                <a:spcPts val="0"/>
              </a:spcBef>
              <a:spcAft>
                <a:spcPts val="0"/>
              </a:spcAft>
              <a:buClrTx/>
              <a:buSzTx/>
              <a:buFontTx/>
              <a:buNone/>
              <a:tabLst/>
              <a:defRPr/>
            </a:pPr>
            <a:r>
              <a:rPr kumimoji="0" lang="en-US" sz="936"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Relational Database</a:t>
            </a:r>
          </a:p>
        </p:txBody>
      </p:sp>
      <p:pic>
        <p:nvPicPr>
          <p:cNvPr id="54" name="Picture 4" descr="Image result for Windows Server logo">
            <a:extLst>
              <a:ext uri="{FF2B5EF4-FFF2-40B4-BE49-F238E27FC236}">
                <a16:creationId xmlns:a16="http://schemas.microsoft.com/office/drawing/2014/main" id="{ABF17230-1FA0-41DF-AFD8-899FFA6644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60355" y="3217424"/>
            <a:ext cx="776293" cy="6547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NET">
            <a:extLst>
              <a:ext uri="{FF2B5EF4-FFF2-40B4-BE49-F238E27FC236}">
                <a16:creationId xmlns:a16="http://schemas.microsoft.com/office/drawing/2014/main" id="{B988A06D-6175-4A55-AB90-1CDF74E92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832" y="321220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8" descr="Image result for Azure icon">
            <a:extLst>
              <a:ext uri="{FF2B5EF4-FFF2-40B4-BE49-F238E27FC236}">
                <a16:creationId xmlns:a16="http://schemas.microsoft.com/office/drawing/2014/main" id="{EB1F1482-2CCE-49AB-B94F-9EAC791C0D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796" y="2055402"/>
            <a:ext cx="786617" cy="60062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CFB82D19-5166-45D7-9C27-566C2FE3F502}"/>
              </a:ext>
            </a:extLst>
          </p:cNvPr>
          <p:cNvSpPr/>
          <p:nvPr/>
        </p:nvSpPr>
        <p:spPr>
          <a:xfrm>
            <a:off x="5030806" y="2693864"/>
            <a:ext cx="1240596" cy="348429"/>
          </a:xfrm>
          <a:prstGeom prst="rect">
            <a:avLst/>
          </a:prstGeom>
        </p:spPr>
        <p:txBody>
          <a:bodyPr wrap="none">
            <a:spAutoFit/>
          </a:bodyPr>
          <a:lstStyle/>
          <a:p>
            <a:pPr algn="ctr" defTabSz="951156">
              <a:defRPr/>
            </a:pPr>
            <a:r>
              <a:rPr lang="en-US" sz="1664">
                <a:solidFill>
                  <a:prstClr val="black"/>
                </a:solidFill>
                <a:cs typeface="Segoe UI" panose="020B0502040204020203" pitchFamily="34" charset="0"/>
              </a:rPr>
              <a:t>PaaS Cloud</a:t>
            </a:r>
          </a:p>
        </p:txBody>
      </p:sp>
      <p:pic>
        <p:nvPicPr>
          <p:cNvPr id="58" name="Picture 2" descr="Image result for &quot;SQL Server&quot; icon">
            <a:extLst>
              <a:ext uri="{FF2B5EF4-FFF2-40B4-BE49-F238E27FC236}">
                <a16:creationId xmlns:a16="http://schemas.microsoft.com/office/drawing/2014/main" id="{F68F0D0D-CA3A-422D-BCA5-F1B510A82A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847" r="28533"/>
          <a:stretch/>
        </p:blipFill>
        <p:spPr bwMode="auto">
          <a:xfrm>
            <a:off x="6052064" y="3195205"/>
            <a:ext cx="520567" cy="64124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4E9D775E-872E-410B-BFFB-CD7229BE58E0}"/>
              </a:ext>
            </a:extLst>
          </p:cNvPr>
          <p:cNvSpPr/>
          <p:nvPr/>
        </p:nvSpPr>
        <p:spPr>
          <a:xfrm>
            <a:off x="879076" y="4147888"/>
            <a:ext cx="2429024" cy="844002"/>
          </a:xfrm>
          <a:prstGeom prst="rect">
            <a:avLst/>
          </a:prstGeom>
        </p:spPr>
        <p:txBody>
          <a:bodyPr wrap="none">
            <a:spAutoFit/>
          </a:bodyPr>
          <a:lstStyle/>
          <a:p>
            <a:pPr defTabSz="951156">
              <a:spcBef>
                <a:spcPts val="624"/>
              </a:spcBef>
            </a:pPr>
            <a:r>
              <a:rPr lang="en-US" sz="1248">
                <a:solidFill>
                  <a:prstClr val="black"/>
                </a:solidFill>
                <a:latin typeface="Segoe UI Light" panose="020B0502040204020203" pitchFamily="34" charset="0"/>
                <a:cs typeface="Segoe UI Light" panose="020B0502040204020203" pitchFamily="34" charset="0"/>
              </a:rPr>
              <a:t>Using:</a:t>
            </a:r>
          </a:p>
          <a:p>
            <a:pPr defTabSz="951156">
              <a:spcBef>
                <a:spcPts val="624"/>
              </a:spcBef>
            </a:pPr>
            <a:r>
              <a:rPr lang="en-US" sz="1248">
                <a:solidFill>
                  <a:prstClr val="black"/>
                </a:solidFill>
                <a:cs typeface="Segoe UI" panose="020B0502040204020203" pitchFamily="34" charset="0"/>
              </a:rPr>
              <a:t>Servers or VMs on-premises</a:t>
            </a:r>
          </a:p>
          <a:p>
            <a:pPr defTabSz="951156">
              <a:spcBef>
                <a:spcPts val="624"/>
              </a:spcBef>
            </a:pPr>
            <a:r>
              <a:rPr lang="en-US" sz="1248">
                <a:solidFill>
                  <a:prstClr val="black"/>
                </a:solidFill>
                <a:cs typeface="Segoe UI" panose="020B0502040204020203" pitchFamily="34" charset="0"/>
              </a:rPr>
              <a:t>SQL Server, Oracle, MySQL, etc.</a:t>
            </a:r>
          </a:p>
        </p:txBody>
      </p:sp>
      <p:sp>
        <p:nvSpPr>
          <p:cNvPr id="60" name="Rectangle 59">
            <a:extLst>
              <a:ext uri="{FF2B5EF4-FFF2-40B4-BE49-F238E27FC236}">
                <a16:creationId xmlns:a16="http://schemas.microsoft.com/office/drawing/2014/main" id="{F1298146-6B00-4E72-9C19-43B634A4381A}"/>
              </a:ext>
            </a:extLst>
          </p:cNvPr>
          <p:cNvSpPr/>
          <p:nvPr/>
        </p:nvSpPr>
        <p:spPr>
          <a:xfrm>
            <a:off x="4410466" y="4161023"/>
            <a:ext cx="2238562" cy="553357"/>
          </a:xfrm>
          <a:prstGeom prst="rect">
            <a:avLst/>
          </a:prstGeom>
        </p:spPr>
        <p:txBody>
          <a:bodyPr wrap="none">
            <a:spAutoFit/>
          </a:bodyPr>
          <a:lstStyle/>
          <a:p>
            <a:pPr defTabSz="951156">
              <a:spcBef>
                <a:spcPts val="624"/>
              </a:spcBef>
            </a:pPr>
            <a:r>
              <a:rPr lang="en-US" sz="1248">
                <a:solidFill>
                  <a:prstClr val="black"/>
                </a:solidFill>
                <a:latin typeface="Segoe UI Light" panose="020B0502040204020203" pitchFamily="34" charset="0"/>
                <a:cs typeface="Segoe UI Light" panose="020B0502040204020203" pitchFamily="34" charset="0"/>
              </a:rPr>
              <a:t>Using:</a:t>
            </a:r>
          </a:p>
          <a:p>
            <a:pPr defTabSz="951156">
              <a:spcBef>
                <a:spcPts val="624"/>
              </a:spcBef>
            </a:pPr>
            <a:r>
              <a:rPr lang="en-US" sz="1248">
                <a:solidFill>
                  <a:prstClr val="black"/>
                </a:solidFill>
                <a:cs typeface="Segoe UI" panose="020B0502040204020203" pitchFamily="34" charset="0"/>
              </a:rPr>
              <a:t>Azure App Service Web Apps</a:t>
            </a:r>
          </a:p>
        </p:txBody>
      </p:sp>
      <p:cxnSp>
        <p:nvCxnSpPr>
          <p:cNvPr id="61" name="Straight Arrow Connector 60">
            <a:extLst>
              <a:ext uri="{FF2B5EF4-FFF2-40B4-BE49-F238E27FC236}">
                <a16:creationId xmlns:a16="http://schemas.microsoft.com/office/drawing/2014/main" id="{DEA89DEF-9BA2-4671-8F81-153435CB8142}"/>
              </a:ext>
            </a:extLst>
          </p:cNvPr>
          <p:cNvCxnSpPr/>
          <p:nvPr/>
        </p:nvCxnSpPr>
        <p:spPr>
          <a:xfrm>
            <a:off x="3512476" y="3529942"/>
            <a:ext cx="741082" cy="0"/>
          </a:xfrm>
          <a:prstGeom prst="straightConnector1">
            <a:avLst/>
          </a:prstGeom>
          <a:noFill/>
          <a:ln w="38100" cap="flat" cmpd="sng" algn="ctr">
            <a:solidFill>
              <a:srgbClr val="505050"/>
            </a:solidFill>
            <a:prstDash val="solid"/>
            <a:headEnd type="none"/>
            <a:tailEnd type="triangle" w="lg" len="med"/>
          </a:ln>
          <a:effectLst/>
        </p:spPr>
      </p:cxnSp>
      <p:pic>
        <p:nvPicPr>
          <p:cNvPr id="62" name="Picture 4" descr="Image result for azure app service logo">
            <a:extLst>
              <a:ext uri="{FF2B5EF4-FFF2-40B4-BE49-F238E27FC236}">
                <a16:creationId xmlns:a16="http://schemas.microsoft.com/office/drawing/2014/main" id="{B9F54378-58E4-483A-92A0-86E198E666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0523" y="3201077"/>
            <a:ext cx="1267273" cy="66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71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57"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4B7C1DD-857C-4D03-AAB3-C5C95BD51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500831"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816D21F-6DEF-44B6-84CF-23A2DBD71514}"/>
              </a:ext>
            </a:extLst>
          </p:cNvPr>
          <p:cNvSpPr>
            <a:spLocks noGrp="1"/>
          </p:cNvSpPr>
          <p:nvPr>
            <p:ph type="title"/>
          </p:nvPr>
        </p:nvSpPr>
        <p:spPr>
          <a:xfrm>
            <a:off x="821516" y="640263"/>
            <a:ext cx="6713140" cy="1344975"/>
          </a:xfrm>
        </p:spPr>
        <p:txBody>
          <a:bodyPr vert="horz" lIns="91440" tIns="45720" rIns="91440" bIns="45720" rtlCol="0" anchor="ctr">
            <a:normAutofit/>
          </a:bodyPr>
          <a:lstStyle/>
          <a:p>
            <a:pPr>
              <a:lnSpc>
                <a:spcPct val="90000"/>
              </a:lnSpc>
              <a:spcBef>
                <a:spcPct val="0"/>
              </a:spcBef>
            </a:pPr>
            <a:r>
              <a:rPr lang="en-US" sz="4000">
                <a:solidFill>
                  <a:schemeClr val="tx1"/>
                </a:solidFill>
              </a:rPr>
              <a:t>Migrate to App Service:</a:t>
            </a:r>
            <a:br>
              <a:rPr lang="en-US" sz="4000">
                <a:solidFill>
                  <a:schemeClr val="tx1"/>
                </a:solidFill>
              </a:rPr>
            </a:br>
            <a:r>
              <a:rPr lang="en-US" sz="4000">
                <a:solidFill>
                  <a:schemeClr val="tx1"/>
                </a:solidFill>
              </a:rPr>
              <a:t>Assess your migration</a:t>
            </a:r>
          </a:p>
        </p:txBody>
      </p:sp>
      <p:pic>
        <p:nvPicPr>
          <p:cNvPr id="20" name="Picture 19">
            <a:extLst>
              <a:ext uri="{FF2B5EF4-FFF2-40B4-BE49-F238E27FC236}">
                <a16:creationId xmlns:a16="http://schemas.microsoft.com/office/drawing/2014/main" id="{E62E3A3C-0B62-4AF1-979B-17C6FD518BC8}"/>
              </a:ext>
            </a:extLst>
          </p:cNvPr>
          <p:cNvPicPr>
            <a:picLocks noChangeAspect="1"/>
          </p:cNvPicPr>
          <p:nvPr/>
        </p:nvPicPr>
        <p:blipFill>
          <a:blip r:embed="rId3"/>
          <a:stretch>
            <a:fillRect/>
          </a:stretch>
        </p:blipFill>
        <p:spPr>
          <a:xfrm>
            <a:off x="8119870" y="360575"/>
            <a:ext cx="3752090" cy="1650919"/>
          </a:xfrm>
          <a:prstGeom prst="rect">
            <a:avLst/>
          </a:prstGeom>
        </p:spPr>
      </p:pic>
      <p:sp>
        <p:nvSpPr>
          <p:cNvPr id="7" name="Text Placeholder 6">
            <a:extLst>
              <a:ext uri="{FF2B5EF4-FFF2-40B4-BE49-F238E27FC236}">
                <a16:creationId xmlns:a16="http://schemas.microsoft.com/office/drawing/2014/main" id="{FB81FB55-D4CA-4192-BEC7-D29CC703D82F}"/>
              </a:ext>
            </a:extLst>
          </p:cNvPr>
          <p:cNvSpPr>
            <a:spLocks noGrp="1"/>
          </p:cNvSpPr>
          <p:nvPr>
            <p:ph type="body" sz="quarter" idx="10"/>
          </p:nvPr>
        </p:nvSpPr>
        <p:spPr>
          <a:xfrm>
            <a:off x="821514" y="2121762"/>
            <a:ext cx="6723145" cy="3626917"/>
          </a:xfrm>
        </p:spPr>
        <p:txBody>
          <a:bodyPr vert="horz" lIns="91440" tIns="45720" rIns="91440" bIns="45720" rtlCol="0">
            <a:normAutofit/>
          </a:bodyPr>
          <a:lstStyle/>
          <a:p>
            <a:pPr marL="0">
              <a:lnSpc>
                <a:spcPct val="90000"/>
              </a:lnSpc>
            </a:pPr>
            <a:r>
              <a:rPr lang="en-US" sz="1700">
                <a:solidFill>
                  <a:schemeClr val="tx1"/>
                </a:solidFill>
              </a:rPr>
              <a:t>Assess your ASP.NET website in just a few clicks</a:t>
            </a:r>
          </a:p>
          <a:p>
            <a:pPr marL="0">
              <a:lnSpc>
                <a:spcPct val="90000"/>
              </a:lnSpc>
            </a:pPr>
            <a:r>
              <a:rPr lang="en-US" sz="1700">
                <a:solidFill>
                  <a:schemeClr val="tx1"/>
                </a:solidFill>
              </a:rPr>
              <a:t>Scan the following information on your IIS server and identify readiness for website migration to Azure App Service:</a:t>
            </a:r>
          </a:p>
          <a:p>
            <a:pPr lvl="1">
              <a:lnSpc>
                <a:spcPct val="90000"/>
              </a:lnSpc>
            </a:pPr>
            <a:r>
              <a:rPr lang="en-US" sz="1700">
                <a:solidFill>
                  <a:schemeClr val="tx1"/>
                </a:solidFill>
              </a:rPr>
              <a:t>Websites running on the IIS server</a:t>
            </a:r>
          </a:p>
          <a:p>
            <a:pPr lvl="1">
              <a:lnSpc>
                <a:spcPct val="90000"/>
              </a:lnSpc>
            </a:pPr>
            <a:r>
              <a:rPr lang="en-US" sz="1700">
                <a:solidFill>
                  <a:schemeClr val="tx1"/>
                </a:solidFill>
              </a:rPr>
              <a:t>Applications and virtual directories configured under each site</a:t>
            </a:r>
          </a:p>
          <a:p>
            <a:pPr lvl="1">
              <a:lnSpc>
                <a:spcPct val="90000"/>
              </a:lnSpc>
            </a:pPr>
            <a:r>
              <a:rPr lang="en-US" sz="1700">
                <a:solidFill>
                  <a:schemeClr val="tx1"/>
                </a:solidFill>
              </a:rPr>
              <a:t>Application pools used by the sites and their settings</a:t>
            </a:r>
          </a:p>
          <a:p>
            <a:pPr lvl="1">
              <a:lnSpc>
                <a:spcPct val="90000"/>
              </a:lnSpc>
            </a:pPr>
            <a:r>
              <a:rPr lang="en-US" sz="1700">
                <a:solidFill>
                  <a:schemeClr val="tx1"/>
                </a:solidFill>
              </a:rPr>
              <a:t>HTTP and HTTPS bindings used by the sites</a:t>
            </a:r>
          </a:p>
          <a:p>
            <a:pPr lvl="1">
              <a:lnSpc>
                <a:spcPct val="90000"/>
              </a:lnSpc>
            </a:pPr>
            <a:r>
              <a:rPr lang="en-US" sz="1700">
                <a:solidFill>
                  <a:schemeClr val="tx1"/>
                </a:solidFill>
              </a:rPr>
              <a:t>Databases defined in web.config using connectionString attribute</a:t>
            </a:r>
          </a:p>
          <a:p>
            <a:pPr marL="4445" lvl="2">
              <a:lnSpc>
                <a:spcPct val="90000"/>
              </a:lnSpc>
            </a:pPr>
            <a:r>
              <a:rPr lang="en-US" sz="1700">
                <a:solidFill>
                  <a:schemeClr val="tx1"/>
                </a:solidFill>
                <a:hlinkClick r:id="rId4"/>
              </a:rPr>
              <a:t>http://www.migratetoazure.net/</a:t>
            </a:r>
            <a:r>
              <a:rPr lang="en-US" sz="1700">
                <a:solidFill>
                  <a:schemeClr val="tx1"/>
                </a:solidFill>
              </a:rPr>
              <a:t> </a:t>
            </a:r>
          </a:p>
        </p:txBody>
      </p:sp>
      <p:pic>
        <p:nvPicPr>
          <p:cNvPr id="18" name="Content Placeholder 17">
            <a:extLst>
              <a:ext uri="{FF2B5EF4-FFF2-40B4-BE49-F238E27FC236}">
                <a16:creationId xmlns:a16="http://schemas.microsoft.com/office/drawing/2014/main" id="{2E667E34-03C0-4941-9AE8-E2363DA2E793}"/>
              </a:ext>
            </a:extLst>
          </p:cNvPr>
          <p:cNvPicPr>
            <a:picLocks noGrp="1" noChangeAspect="1"/>
          </p:cNvPicPr>
          <p:nvPr>
            <p:ph sz="half" idx="4294967295"/>
          </p:nvPr>
        </p:nvPicPr>
        <p:blipFill>
          <a:blip r:embed="rId5"/>
          <a:stretch>
            <a:fillRect/>
          </a:stretch>
        </p:blipFill>
        <p:spPr>
          <a:xfrm>
            <a:off x="8129873" y="2575678"/>
            <a:ext cx="3742087" cy="1365861"/>
          </a:xfrm>
          <a:prstGeom prst="rect">
            <a:avLst/>
          </a:prstGeom>
        </p:spPr>
      </p:pic>
      <p:pic>
        <p:nvPicPr>
          <p:cNvPr id="22" name="Picture 21">
            <a:extLst>
              <a:ext uri="{FF2B5EF4-FFF2-40B4-BE49-F238E27FC236}">
                <a16:creationId xmlns:a16="http://schemas.microsoft.com/office/drawing/2014/main" id="{B6F1DCFF-6B48-4E22-97C9-28BDA3F9F853}"/>
              </a:ext>
            </a:extLst>
          </p:cNvPr>
          <p:cNvPicPr>
            <a:picLocks noChangeAspect="1"/>
          </p:cNvPicPr>
          <p:nvPr/>
        </p:nvPicPr>
        <p:blipFill>
          <a:blip r:embed="rId6"/>
          <a:stretch>
            <a:fillRect/>
          </a:stretch>
        </p:blipFill>
        <p:spPr>
          <a:xfrm>
            <a:off x="8400588" y="4452055"/>
            <a:ext cx="3210662" cy="1765864"/>
          </a:xfrm>
          <a:prstGeom prst="rect">
            <a:avLst/>
          </a:prstGeom>
        </p:spPr>
      </p:pic>
    </p:spTree>
    <p:extLst>
      <p:ext uri="{BB962C8B-B14F-4D97-AF65-F5344CB8AC3E}">
        <p14:creationId xmlns:p14="http://schemas.microsoft.com/office/powerpoint/2010/main" val="9756659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FA71-CABA-405A-84E8-F2042149A69F}"/>
              </a:ext>
            </a:extLst>
          </p:cNvPr>
          <p:cNvSpPr>
            <a:spLocks noGrp="1"/>
          </p:cNvSpPr>
          <p:nvPr>
            <p:ph type="title"/>
          </p:nvPr>
        </p:nvSpPr>
        <p:spPr>
          <a:xfrm>
            <a:off x="762001" y="803325"/>
            <a:ext cx="5314536" cy="1325563"/>
          </a:xfrm>
        </p:spPr>
        <p:txBody>
          <a:bodyPr vert="horz" lIns="91440" tIns="45720" rIns="91440" bIns="45720" rtlCol="0" anchor="ctr">
            <a:normAutofit/>
          </a:bodyPr>
          <a:lstStyle/>
          <a:p>
            <a:pPr>
              <a:lnSpc>
                <a:spcPct val="90000"/>
              </a:lnSpc>
              <a:spcBef>
                <a:spcPct val="0"/>
              </a:spcBef>
            </a:pPr>
            <a:r>
              <a:rPr lang="en-US" sz="4100">
                <a:solidFill>
                  <a:schemeClr val="tx1"/>
                </a:solidFill>
              </a:rPr>
              <a:t>Migrate to App Service: </a:t>
            </a:r>
            <a:br>
              <a:rPr lang="en-US" sz="4100">
                <a:solidFill>
                  <a:schemeClr val="tx1"/>
                </a:solidFill>
              </a:rPr>
            </a:br>
            <a:r>
              <a:rPr lang="en-US" sz="4100">
                <a:solidFill>
                  <a:schemeClr val="tx1"/>
                </a:solidFill>
              </a:rPr>
              <a:t>via Visual Studio</a:t>
            </a:r>
          </a:p>
        </p:txBody>
      </p:sp>
      <p:sp>
        <p:nvSpPr>
          <p:cNvPr id="3" name="Text Placeholder 2">
            <a:extLst>
              <a:ext uri="{FF2B5EF4-FFF2-40B4-BE49-F238E27FC236}">
                <a16:creationId xmlns:a16="http://schemas.microsoft.com/office/drawing/2014/main" id="{CB01B581-DB17-4CD2-A36A-E6A2036CBDDE}"/>
              </a:ext>
            </a:extLst>
          </p:cNvPr>
          <p:cNvSpPr>
            <a:spLocks noGrp="1"/>
          </p:cNvSpPr>
          <p:nvPr>
            <p:ph type="body" sz="quarter" idx="10"/>
          </p:nvPr>
        </p:nvSpPr>
        <p:spPr>
          <a:xfrm>
            <a:off x="762000" y="2279018"/>
            <a:ext cx="5314543" cy="3375920"/>
          </a:xfrm>
        </p:spPr>
        <p:txBody>
          <a:bodyPr vert="horz" lIns="91440" tIns="45720" rIns="91440" bIns="45720" rtlCol="0" anchor="t">
            <a:normAutofit/>
          </a:bodyPr>
          <a:lstStyle/>
          <a:p>
            <a:pPr>
              <a:lnSpc>
                <a:spcPct val="90000"/>
              </a:lnSpc>
            </a:pPr>
            <a:r>
              <a:rPr lang="en-US" sz="1700">
                <a:solidFill>
                  <a:schemeClr val="tx1"/>
                </a:solidFill>
              </a:rPr>
              <a:t>Open your existing web app</a:t>
            </a:r>
          </a:p>
          <a:p>
            <a:pPr>
              <a:lnSpc>
                <a:spcPct val="90000"/>
              </a:lnSpc>
            </a:pPr>
            <a:r>
              <a:rPr lang="en-US" sz="1700">
                <a:solidFill>
                  <a:schemeClr val="tx1"/>
                </a:solidFill>
              </a:rPr>
              <a:t>Run your application</a:t>
            </a:r>
          </a:p>
          <a:p>
            <a:pPr>
              <a:lnSpc>
                <a:spcPct val="90000"/>
              </a:lnSpc>
            </a:pPr>
            <a:r>
              <a:rPr lang="en-US" sz="1700">
                <a:solidFill>
                  <a:schemeClr val="tx1"/>
                </a:solidFill>
              </a:rPr>
              <a:t>Create an Azure web app</a:t>
            </a:r>
          </a:p>
          <a:p>
            <a:pPr>
              <a:lnSpc>
                <a:spcPct val="90000"/>
              </a:lnSpc>
            </a:pPr>
            <a:endParaRPr lang="en-US" sz="1700">
              <a:solidFill>
                <a:schemeClr val="tx1"/>
              </a:solidFill>
            </a:endParaRPr>
          </a:p>
          <a:p>
            <a:pPr marL="0">
              <a:lnSpc>
                <a:spcPct val="90000"/>
              </a:lnSpc>
            </a:pPr>
            <a:r>
              <a:rPr lang="en-US" sz="1700">
                <a:solidFill>
                  <a:schemeClr val="tx1"/>
                </a:solidFill>
              </a:rPr>
              <a:t>When you’re finished, you will have a resource group that consists of an App Service plan and an Azure web app with your existing app deployed to a web application. </a:t>
            </a:r>
          </a:p>
          <a:p>
            <a:pPr marL="0">
              <a:lnSpc>
                <a:spcPct val="90000"/>
              </a:lnSpc>
            </a:pPr>
            <a:r>
              <a:rPr lang="en-US" sz="1700">
                <a:solidFill>
                  <a:schemeClr val="tx1"/>
                </a:solidFill>
              </a:rPr>
              <a:t>You also have the option of learning how to connect this app to an Azure SQL instance.</a:t>
            </a:r>
          </a:p>
          <a:p>
            <a:pPr marL="0">
              <a:lnSpc>
                <a:spcPct val="90000"/>
              </a:lnSpc>
            </a:pPr>
            <a:r>
              <a:rPr lang="en-US" sz="1700">
                <a:solidFill>
                  <a:schemeClr val="tx1"/>
                </a:solidFill>
                <a:hlinkClick r:id="rId3"/>
              </a:rPr>
              <a:t>aka.ms/ASPmigrate</a:t>
            </a:r>
            <a:r>
              <a:rPr lang="en-US" sz="1700">
                <a:solidFill>
                  <a:schemeClr val="tx1"/>
                </a:solidFill>
              </a:rPr>
              <a:t>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A610470-7F5D-4DD3-B962-EF5A556DE41D}"/>
              </a:ext>
            </a:extLst>
          </p:cNvPr>
          <p:cNvPicPr>
            <a:picLocks noChangeAspect="1"/>
          </p:cNvPicPr>
          <p:nvPr/>
        </p:nvPicPr>
        <p:blipFill rotWithShape="1">
          <a:blip r:embed="rId4"/>
          <a:srcRect b="1478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029411542"/>
      </p:ext>
    </p:extLst>
  </p:cSld>
  <p:clrMapOvr>
    <a:overrideClrMapping bg1="dk1" tx1="lt1" bg2="dk2" tx2="lt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6495-9453-4BFC-BCCF-2EF0C1B5FCDD}"/>
              </a:ext>
            </a:extLst>
          </p:cNvPr>
          <p:cNvSpPr>
            <a:spLocks noGrp="1"/>
          </p:cNvSpPr>
          <p:nvPr>
            <p:ph type="title"/>
          </p:nvPr>
        </p:nvSpPr>
        <p:spPr/>
        <p:txBody>
          <a:bodyPr>
            <a:normAutofit fontScale="90000"/>
          </a:bodyPr>
          <a:lstStyle/>
          <a:p>
            <a:r>
              <a:rPr lang="en-US" dirty="0"/>
              <a:t>Migrate to App Service:</a:t>
            </a:r>
            <a:br>
              <a:rPr lang="en-US" dirty="0"/>
            </a:br>
            <a:r>
              <a:rPr lang="en-US" dirty="0"/>
              <a:t>via the Azure Portal</a:t>
            </a:r>
          </a:p>
        </p:txBody>
      </p:sp>
      <p:sp>
        <p:nvSpPr>
          <p:cNvPr id="4" name="Text Placeholder 6">
            <a:extLst>
              <a:ext uri="{FF2B5EF4-FFF2-40B4-BE49-F238E27FC236}">
                <a16:creationId xmlns:a16="http://schemas.microsoft.com/office/drawing/2014/main" id="{534AF061-FC5E-4AEE-8144-E513C3540909}"/>
              </a:ext>
            </a:extLst>
          </p:cNvPr>
          <p:cNvSpPr txBox="1">
            <a:spLocks/>
          </p:cNvSpPr>
          <p:nvPr/>
        </p:nvSpPr>
        <p:spPr>
          <a:xfrm>
            <a:off x="322898" y="2188343"/>
            <a:ext cx="4890370" cy="3076227"/>
          </a:xfrm>
          <a:prstGeom prst="rect">
            <a:avLst/>
          </a:prstGeom>
        </p:spPr>
        <p:txBody>
          <a:bodyPr vert="horz" wrap="square" lIns="0" tIns="0" rIns="146304" bIns="91440" rtlCol="0" anchor="t">
            <a:spAutoFit/>
          </a:bodyPr>
          <a:lstStyle>
            <a:lvl1pPr marL="336080" marR="0" indent="-336080" algn="l" defTabSz="914192" rtl="0" eaLnBrk="1" fontAlgn="auto" latinLnBrk="0" hangingPunct="1">
              <a:lnSpc>
                <a:spcPct val="95000"/>
              </a:lnSpc>
              <a:spcBef>
                <a:spcPts val="588"/>
              </a:spcBef>
              <a:spcAft>
                <a:spcPts val="588"/>
              </a:spcAft>
              <a:buClrTx/>
              <a:buSzPct val="90000"/>
              <a:buFont typeface="Arial" pitchFamily="34" charset="0"/>
              <a:buChar char="•"/>
              <a:tabLst/>
              <a:defRPr sz="3528" kern="1200" spc="0" baseline="0">
                <a:solidFill>
                  <a:schemeClr val="bg1"/>
                </a:solidFill>
                <a:latin typeface="+mj-lt"/>
                <a:ea typeface="+mn-ea"/>
                <a:cs typeface="+mn-cs"/>
              </a:defRPr>
            </a:lvl1pPr>
            <a:lvl2pPr marL="572581" marR="0" indent="-236500" algn="l" defTabSz="914192" rtl="0" eaLnBrk="1" fontAlgn="auto" latinLnBrk="0" hangingPunct="1">
              <a:lnSpc>
                <a:spcPct val="95000"/>
              </a:lnSpc>
              <a:spcBef>
                <a:spcPts val="588"/>
              </a:spcBef>
              <a:spcAft>
                <a:spcPts val="588"/>
              </a:spcAft>
              <a:buClrTx/>
              <a:buSzPct val="90000"/>
              <a:buFont typeface="Arial" pitchFamily="34" charset="0"/>
              <a:buChar char="•"/>
              <a:tabLst/>
              <a:defRPr sz="2353" kern="1200" spc="0" baseline="0">
                <a:solidFill>
                  <a:schemeClr val="bg1"/>
                </a:solidFill>
                <a:latin typeface="+mn-lt"/>
                <a:ea typeface="+mn-ea"/>
                <a:cs typeface="+mn-cs"/>
              </a:defRPr>
            </a:lvl2pPr>
            <a:lvl3pPr marL="784187"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961" kern="1200" spc="0" baseline="0">
                <a:solidFill>
                  <a:schemeClr val="bg1"/>
                </a:solidFill>
                <a:latin typeface="+mn-lt"/>
                <a:ea typeface="+mn-ea"/>
                <a:cs typeface="+mn-cs"/>
              </a:defRPr>
            </a:lvl3pPr>
            <a:lvl4pPr marL="1008241"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4pPr>
            <a:lvl5pPr marL="1232294" marR="0" indent="-224054" algn="l" defTabSz="914192" rtl="0" eaLnBrk="1" fontAlgn="auto" latinLnBrk="0" hangingPunct="1">
              <a:lnSpc>
                <a:spcPct val="95000"/>
              </a:lnSpc>
              <a:spcBef>
                <a:spcPts val="588"/>
              </a:spcBef>
              <a:spcAft>
                <a:spcPts val="588"/>
              </a:spcAft>
              <a:buClrTx/>
              <a:buSzPct val="90000"/>
              <a:buFont typeface="Arial" pitchFamily="34" charset="0"/>
              <a:buChar char="•"/>
              <a:tabLst/>
              <a:defRPr sz="1765"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Build any Azure application, on any Azure service, in less than five minutes</a:t>
            </a:r>
          </a:p>
          <a:p>
            <a:pPr lvl="1"/>
            <a:r>
              <a:rPr lang="en-US" sz="1800" dirty="0">
                <a:latin typeface="+mj-lt"/>
              </a:rPr>
              <a:t>Built-in support for popular application frameworks</a:t>
            </a:r>
          </a:p>
          <a:p>
            <a:pPr lvl="1"/>
            <a:r>
              <a:rPr lang="en-US" sz="1800" dirty="0">
                <a:latin typeface="+mj-lt"/>
              </a:rPr>
              <a:t>Automatic full CI/CD pipeline integration</a:t>
            </a:r>
          </a:p>
          <a:p>
            <a:pPr lvl="1"/>
            <a:r>
              <a:rPr lang="en-US" sz="1800" dirty="0">
                <a:latin typeface="+mj-lt"/>
              </a:rPr>
              <a:t>Built-in monitoring with Application Insights</a:t>
            </a:r>
          </a:p>
          <a:p>
            <a:pPr lvl="1"/>
            <a:r>
              <a:rPr lang="en-US" sz="1800" dirty="0">
                <a:latin typeface="+mj-lt"/>
              </a:rPr>
              <a:t>Deployment to the platform of your choice</a:t>
            </a:r>
          </a:p>
        </p:txBody>
      </p:sp>
      <p:pic>
        <p:nvPicPr>
          <p:cNvPr id="5" name="Picture 4">
            <a:extLst>
              <a:ext uri="{FF2B5EF4-FFF2-40B4-BE49-F238E27FC236}">
                <a16:creationId xmlns:a16="http://schemas.microsoft.com/office/drawing/2014/main" id="{9F29D6AA-4348-44BB-B219-BB64D0C1FDDE}"/>
              </a:ext>
            </a:extLst>
          </p:cNvPr>
          <p:cNvPicPr>
            <a:picLocks noChangeAspect="1"/>
          </p:cNvPicPr>
          <p:nvPr/>
        </p:nvPicPr>
        <p:blipFill>
          <a:blip r:embed="rId3"/>
          <a:stretch>
            <a:fillRect/>
          </a:stretch>
        </p:blipFill>
        <p:spPr>
          <a:xfrm>
            <a:off x="5712029" y="1213887"/>
            <a:ext cx="6017998" cy="3815255"/>
          </a:xfrm>
          <a:prstGeom prst="rect">
            <a:avLst/>
          </a:prstGeom>
          <a:ln>
            <a:solidFill>
              <a:schemeClr val="bg1"/>
            </a:solidFill>
          </a:ln>
        </p:spPr>
      </p:pic>
      <p:sp>
        <p:nvSpPr>
          <p:cNvPr id="12" name="Rectangle 11">
            <a:extLst>
              <a:ext uri="{FF2B5EF4-FFF2-40B4-BE49-F238E27FC236}">
                <a16:creationId xmlns:a16="http://schemas.microsoft.com/office/drawing/2014/main" id="{8197A544-1081-47DC-A10A-A45A493DCF6D}"/>
              </a:ext>
            </a:extLst>
          </p:cNvPr>
          <p:cNvSpPr/>
          <p:nvPr/>
        </p:nvSpPr>
        <p:spPr>
          <a:xfrm>
            <a:off x="6002689" y="5128282"/>
            <a:ext cx="5478483" cy="954107"/>
          </a:xfrm>
          <a:prstGeom prst="rect">
            <a:avLst/>
          </a:prstGeom>
        </p:spPr>
        <p:txBody>
          <a:bodyPr wrap="square">
            <a:spAutoFit/>
          </a:bodyPr>
          <a:lstStyle/>
          <a:p>
            <a:pPr lvl="0" eaLnBrk="0" fontAlgn="base" hangingPunct="0">
              <a:spcBef>
                <a:spcPct val="0"/>
              </a:spcBef>
              <a:spcAft>
                <a:spcPct val="0"/>
              </a:spcAft>
            </a:pPr>
            <a:r>
              <a:rPr lang="en-US" altLang="en-US" sz="1400" dirty="0">
                <a:solidFill>
                  <a:schemeClr val="bg1"/>
                </a:solidFill>
                <a:latin typeface="+mj-lt"/>
                <a:cs typeface="Segoe UI" panose="020B0502040204020203" pitchFamily="34" charset="0"/>
              </a:rPr>
              <a:t>The Azure DevOps Project presents a simplified experience which creates Azure resources and sets up a </a:t>
            </a:r>
            <a:r>
              <a:rPr lang="en-US" altLang="en-US" sz="1400">
                <a:solidFill>
                  <a:schemeClr val="bg1"/>
                </a:solidFill>
                <a:latin typeface="+mj-lt"/>
                <a:cs typeface="Segoe UI" panose="020B0502040204020203" pitchFamily="34" charset="0"/>
              </a:rPr>
              <a:t>continuous integration / continuous </a:t>
            </a:r>
            <a:r>
              <a:rPr lang="en-US" altLang="en-US" sz="1400" dirty="0">
                <a:solidFill>
                  <a:schemeClr val="bg1"/>
                </a:solidFill>
                <a:latin typeface="+mj-lt"/>
                <a:cs typeface="Segoe UI" panose="020B0502040204020203" pitchFamily="34" charset="0"/>
              </a:rPr>
              <a:t>delivery (CD) pipeline for your .NET core, ASP.NET, Node.js, Java, Python or PHP </a:t>
            </a:r>
            <a:r>
              <a:rPr lang="en-US" altLang="en-US" sz="1400" dirty="0">
                <a:solidFill>
                  <a:schemeClr val="bg1"/>
                </a:solidFill>
                <a:latin typeface="+mj-lt"/>
              </a:rPr>
              <a:t>a</a:t>
            </a:r>
            <a:r>
              <a:rPr lang="en-US" altLang="en-US" sz="1400" dirty="0">
                <a:solidFill>
                  <a:schemeClr val="bg1"/>
                </a:solidFill>
                <a:latin typeface="+mj-lt"/>
                <a:cs typeface="Segoe UI" panose="020B0502040204020203" pitchFamily="34" charset="0"/>
              </a:rPr>
              <a:t>pplications. </a:t>
            </a:r>
            <a:endParaRPr lang="en-US" altLang="en-US" sz="3200" dirty="0">
              <a:solidFill>
                <a:schemeClr val="bg1"/>
              </a:solidFill>
              <a:latin typeface="+mj-lt"/>
            </a:endParaRPr>
          </a:p>
        </p:txBody>
      </p:sp>
      <p:sp>
        <p:nvSpPr>
          <p:cNvPr id="3" name="Rectangle 2">
            <a:extLst>
              <a:ext uri="{FF2B5EF4-FFF2-40B4-BE49-F238E27FC236}">
                <a16:creationId xmlns:a16="http://schemas.microsoft.com/office/drawing/2014/main" id="{333182EE-23FF-4DEB-8E7C-DFEFE9CC30C8}"/>
              </a:ext>
            </a:extLst>
          </p:cNvPr>
          <p:cNvSpPr/>
          <p:nvPr/>
        </p:nvSpPr>
        <p:spPr>
          <a:xfrm>
            <a:off x="233546" y="5666891"/>
            <a:ext cx="5478483" cy="646331"/>
          </a:xfrm>
          <a:prstGeom prst="rect">
            <a:avLst/>
          </a:prstGeom>
        </p:spPr>
        <p:txBody>
          <a:bodyPr wrap="square">
            <a:spAutoFit/>
          </a:bodyPr>
          <a:lstStyle/>
          <a:p>
            <a:pPr marL="0" lvl="1" indent="0">
              <a:buNone/>
            </a:pPr>
            <a:r>
              <a:rPr lang="en-US" dirty="0">
                <a:hlinkClick r:id="rId4">
                  <a:extLst>
                    <a:ext uri="{A12FA001-AC4F-418D-AE19-62706E023703}">
                      <ahyp:hlinkClr xmlns:ahyp="http://schemas.microsoft.com/office/drawing/2018/hyperlinkcolor" val="tx"/>
                    </a:ext>
                  </a:extLst>
                </a:hlinkClick>
              </a:rPr>
              <a:t>https://azure.microsoft.com/en-us/features/devops-projects/</a:t>
            </a:r>
            <a:r>
              <a:rPr lang="en-US" dirty="0"/>
              <a:t>  </a:t>
            </a:r>
            <a:endParaRPr lang="en-US" dirty="0">
              <a:cs typeface="Segoe UI"/>
            </a:endParaRPr>
          </a:p>
        </p:txBody>
      </p:sp>
    </p:spTree>
    <p:extLst>
      <p:ext uri="{BB962C8B-B14F-4D97-AF65-F5344CB8AC3E}">
        <p14:creationId xmlns:p14="http://schemas.microsoft.com/office/powerpoint/2010/main" val="311241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9B616CB9-45A9-4158-802E-4D094294260B}"/>
              </a:ext>
            </a:extLst>
          </p:cNvPr>
          <p:cNvSpPr txBox="1">
            <a:spLocks/>
          </p:cNvSpPr>
          <p:nvPr/>
        </p:nvSpPr>
        <p:spPr>
          <a:xfrm>
            <a:off x="6320106" y="4665141"/>
            <a:ext cx="4930336" cy="1796605"/>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588"/>
              </a:spcAft>
              <a:buNone/>
            </a:pPr>
            <a:r>
              <a:rPr lang="en-US" sz="1765" b="1" dirty="0">
                <a:solidFill>
                  <a:srgbClr val="0078D7"/>
                </a:solidFill>
                <a:latin typeface="Segoe UI"/>
                <a:cs typeface="Segoe UI Light" panose="020B0502040204020203" pitchFamily="34" charset="0"/>
              </a:rPr>
              <a:t>Azure Database Migration Service  </a:t>
            </a:r>
          </a:p>
          <a:p>
            <a:pPr marL="0" lvl="1" indent="0" defTabSz="914367">
              <a:lnSpc>
                <a:spcPct val="100000"/>
              </a:lnSpc>
              <a:buNone/>
            </a:pPr>
            <a:r>
              <a:rPr lang="en-US" sz="1372" dirty="0">
                <a:solidFill>
                  <a:schemeClr val="bg2"/>
                </a:solidFill>
                <a:latin typeface="Segoe UI"/>
              </a:rPr>
              <a:t>Microsoft and non-Microsoft source support</a:t>
            </a:r>
          </a:p>
          <a:p>
            <a:pPr marL="0" lvl="1" indent="0" defTabSz="914367">
              <a:lnSpc>
                <a:spcPct val="100000"/>
              </a:lnSpc>
              <a:buNone/>
            </a:pPr>
            <a:r>
              <a:rPr lang="en-US" sz="1372" dirty="0">
                <a:solidFill>
                  <a:schemeClr val="bg2"/>
                </a:solidFill>
                <a:latin typeface="Segoe UI"/>
              </a:rPr>
              <a:t>Built for scale and reliability</a:t>
            </a:r>
          </a:p>
          <a:p>
            <a:pPr marL="0" lvl="1" indent="0" defTabSz="914367">
              <a:lnSpc>
                <a:spcPct val="100000"/>
              </a:lnSpc>
              <a:buNone/>
            </a:pPr>
            <a:r>
              <a:rPr lang="en-US" sz="1372" dirty="0">
                <a:solidFill>
                  <a:schemeClr val="bg2"/>
                </a:solidFill>
                <a:latin typeface="Segoe UI"/>
              </a:rPr>
              <a:t>Built with enterprise security and privacy </a:t>
            </a:r>
          </a:p>
          <a:p>
            <a:pPr marL="0" lvl="1" indent="0" defTabSz="914367">
              <a:lnSpc>
                <a:spcPct val="100000"/>
              </a:lnSpc>
              <a:buNone/>
            </a:pPr>
            <a:endParaRPr lang="en-US" sz="1372" dirty="0">
              <a:gradFill>
                <a:gsLst>
                  <a:gs pos="1250">
                    <a:srgbClr val="353535"/>
                  </a:gs>
                  <a:gs pos="100000">
                    <a:srgbClr val="353535"/>
                  </a:gs>
                </a:gsLst>
                <a:lin ang="5400000" scaled="0"/>
              </a:gradFill>
              <a:latin typeface="Segoe UI"/>
            </a:endParaRPr>
          </a:p>
          <a:p>
            <a:pPr marL="0" lvl="1" indent="0" defTabSz="914367">
              <a:lnSpc>
                <a:spcPct val="100000"/>
              </a:lnSpc>
              <a:buNone/>
            </a:pPr>
            <a:r>
              <a:rPr lang="en-US" sz="1372" dirty="0">
                <a:gradFill>
                  <a:gsLst>
                    <a:gs pos="1250">
                      <a:srgbClr val="353535"/>
                    </a:gs>
                    <a:gs pos="100000">
                      <a:srgbClr val="353535"/>
                    </a:gs>
                  </a:gsLst>
                  <a:lin ang="5400000" scaled="0"/>
                </a:gradFill>
                <a:hlinkClick r:id="rId3"/>
              </a:rPr>
              <a:t>https://azure.microsoft.com/en-us/services/database-migration/</a:t>
            </a:r>
            <a:endParaRPr lang="en-US" sz="1372" dirty="0">
              <a:gradFill>
                <a:gsLst>
                  <a:gs pos="1250">
                    <a:srgbClr val="353535"/>
                  </a:gs>
                  <a:gs pos="100000">
                    <a:srgbClr val="353535"/>
                  </a:gs>
                </a:gsLst>
                <a:lin ang="5400000" scaled="0"/>
              </a:gradFill>
              <a:latin typeface="Segoe UI"/>
            </a:endParaRPr>
          </a:p>
        </p:txBody>
      </p:sp>
      <p:pic>
        <p:nvPicPr>
          <p:cNvPr id="6" name="Picture 5"/>
          <p:cNvPicPr>
            <a:picLocks noChangeAspect="1"/>
          </p:cNvPicPr>
          <p:nvPr/>
        </p:nvPicPr>
        <p:blipFill>
          <a:blip r:embed="rId4"/>
          <a:stretch>
            <a:fillRect/>
          </a:stretch>
        </p:blipFill>
        <p:spPr>
          <a:xfrm>
            <a:off x="7515340" y="3119370"/>
            <a:ext cx="1365901" cy="1365901"/>
          </a:xfrm>
          <a:prstGeom prst="rect">
            <a:avLst/>
          </a:prstGeom>
        </p:spPr>
      </p:pic>
      <p:pic>
        <p:nvPicPr>
          <p:cNvPr id="8" name="Picture 7"/>
          <p:cNvPicPr>
            <a:picLocks noChangeAspect="1"/>
          </p:cNvPicPr>
          <p:nvPr/>
        </p:nvPicPr>
        <p:blipFill>
          <a:blip r:embed="rId5"/>
          <a:stretch>
            <a:fillRect/>
          </a:stretch>
        </p:blipFill>
        <p:spPr>
          <a:xfrm>
            <a:off x="2680241" y="3141918"/>
            <a:ext cx="1337192" cy="1312353"/>
          </a:xfrm>
          <a:prstGeom prst="rect">
            <a:avLst/>
          </a:prstGeom>
        </p:spPr>
      </p:pic>
      <p:grpSp>
        <p:nvGrpSpPr>
          <p:cNvPr id="9" name="Group 8">
            <a:extLst>
              <a:ext uri="{FF2B5EF4-FFF2-40B4-BE49-F238E27FC236}">
                <a16:creationId xmlns:a16="http://schemas.microsoft.com/office/drawing/2014/main" id="{EF1D0B2D-6790-4711-B6D2-CBEA2E76FE37}"/>
              </a:ext>
            </a:extLst>
          </p:cNvPr>
          <p:cNvGrpSpPr/>
          <p:nvPr/>
        </p:nvGrpSpPr>
        <p:grpSpPr>
          <a:xfrm>
            <a:off x="1061658" y="2162975"/>
            <a:ext cx="5140063" cy="672319"/>
            <a:chOff x="0" y="0"/>
            <a:chExt cx="5243132" cy="442298"/>
          </a:xfrm>
        </p:grpSpPr>
        <p:sp>
          <p:nvSpPr>
            <p:cNvPr id="10" name="Arrow: Pentagon 9">
              <a:extLst>
                <a:ext uri="{FF2B5EF4-FFF2-40B4-BE49-F238E27FC236}">
                  <a16:creationId xmlns:a16="http://schemas.microsoft.com/office/drawing/2014/main" id="{A85C7B0D-617C-468D-9760-A7C65778A6C9}"/>
                </a:ext>
              </a:extLst>
            </p:cNvPr>
            <p:cNvSpPr/>
            <p:nvPr/>
          </p:nvSpPr>
          <p:spPr>
            <a:xfrm>
              <a:off x="0" y="0"/>
              <a:ext cx="5243132" cy="44229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5E9EFF7C-561A-4CE4-82F5-0A7757F2D074}"/>
                </a:ext>
              </a:extLst>
            </p:cNvPr>
            <p:cNvSpPr txBox="1"/>
            <p:nvPr/>
          </p:nvSpPr>
          <p:spPr>
            <a:xfrm>
              <a:off x="0" y="0"/>
              <a:ext cx="5132558"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583" tIns="52291" rIns="26146" bIns="52291" numCol="1" spcCol="1270" anchor="ctr" anchorCtr="0">
              <a:noAutofit/>
            </a:bodyPr>
            <a:lstStyle/>
            <a:p>
              <a:pPr algn="ctr" defTabSz="871487">
                <a:lnSpc>
                  <a:spcPct val="90000"/>
                </a:lnSpc>
                <a:spcBef>
                  <a:spcPct val="0"/>
                </a:spcBef>
                <a:spcAft>
                  <a:spcPct val="35000"/>
                </a:spcAft>
              </a:pPr>
              <a:r>
                <a:rPr lang="en-US" sz="2353">
                  <a:solidFill>
                    <a:srgbClr val="FFFFFF"/>
                  </a:solidFill>
                  <a:latin typeface="Segoe UI"/>
                </a:rPr>
                <a:t>Assess</a:t>
              </a:r>
            </a:p>
          </p:txBody>
        </p:sp>
      </p:grpSp>
      <p:grpSp>
        <p:nvGrpSpPr>
          <p:cNvPr id="17" name="Group 16">
            <a:extLst>
              <a:ext uri="{FF2B5EF4-FFF2-40B4-BE49-F238E27FC236}">
                <a16:creationId xmlns:a16="http://schemas.microsoft.com/office/drawing/2014/main" id="{EF409823-6CE7-4EB2-94B2-C805520192A3}"/>
              </a:ext>
            </a:extLst>
          </p:cNvPr>
          <p:cNvGrpSpPr/>
          <p:nvPr/>
        </p:nvGrpSpPr>
        <p:grpSpPr>
          <a:xfrm>
            <a:off x="5919868" y="2162975"/>
            <a:ext cx="5140063" cy="672319"/>
            <a:chOff x="4201890" y="0"/>
            <a:chExt cx="5243132" cy="442298"/>
          </a:xfrm>
        </p:grpSpPr>
        <p:sp>
          <p:nvSpPr>
            <p:cNvPr id="18" name="Arrow: Chevron 17">
              <a:extLst>
                <a:ext uri="{FF2B5EF4-FFF2-40B4-BE49-F238E27FC236}">
                  <a16:creationId xmlns:a16="http://schemas.microsoft.com/office/drawing/2014/main" id="{845272F5-68F6-4AE7-AFE0-85F50487AA31}"/>
                </a:ext>
              </a:extLst>
            </p:cNvPr>
            <p:cNvSpPr/>
            <p:nvPr/>
          </p:nvSpPr>
          <p:spPr>
            <a:xfrm>
              <a:off x="4201890" y="0"/>
              <a:ext cx="5243132" cy="442298"/>
            </a:xfrm>
            <a:prstGeom prst="chevron">
              <a:avLst/>
            </a:prstGeom>
            <a:solidFill>
              <a:schemeClr val="bg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Arrow: Chevron 4">
              <a:extLst>
                <a:ext uri="{FF2B5EF4-FFF2-40B4-BE49-F238E27FC236}">
                  <a16:creationId xmlns:a16="http://schemas.microsoft.com/office/drawing/2014/main" id="{8E7E8993-A226-4EBA-89DD-813A7B8AEEB7}"/>
                </a:ext>
              </a:extLst>
            </p:cNvPr>
            <p:cNvSpPr txBox="1"/>
            <p:nvPr/>
          </p:nvSpPr>
          <p:spPr>
            <a:xfrm>
              <a:off x="4423039" y="0"/>
              <a:ext cx="4800834"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437" tIns="52291" rIns="26146" bIns="52291" numCol="1" spcCol="1270" anchor="ctr" anchorCtr="0">
              <a:noAutofit/>
            </a:bodyPr>
            <a:lstStyle/>
            <a:p>
              <a:pPr algn="ctr" defTabSz="871487">
                <a:lnSpc>
                  <a:spcPct val="90000"/>
                </a:lnSpc>
                <a:spcBef>
                  <a:spcPct val="0"/>
                </a:spcBef>
                <a:spcAft>
                  <a:spcPct val="35000"/>
                </a:spcAft>
              </a:pPr>
              <a:r>
                <a:rPr lang="en-US" sz="2353">
                  <a:solidFill>
                    <a:srgbClr val="FFFFFF"/>
                  </a:solidFill>
                  <a:latin typeface="Segoe UI"/>
                </a:rPr>
                <a:t>Migrate</a:t>
              </a:r>
            </a:p>
          </p:txBody>
        </p:sp>
      </p:grpSp>
      <p:sp>
        <p:nvSpPr>
          <p:cNvPr id="20" name="Text Placeholder 2">
            <a:extLst/>
          </p:cNvPr>
          <p:cNvSpPr txBox="1">
            <a:spLocks/>
          </p:cNvSpPr>
          <p:nvPr/>
        </p:nvSpPr>
        <p:spPr>
          <a:xfrm>
            <a:off x="1464472" y="4665141"/>
            <a:ext cx="4455396" cy="1796605"/>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588"/>
              </a:spcAft>
              <a:buNone/>
            </a:pPr>
            <a:r>
              <a:rPr lang="en-US" sz="1765" b="1" dirty="0">
                <a:solidFill>
                  <a:srgbClr val="0078D7"/>
                </a:solidFill>
                <a:latin typeface="Segoe UI"/>
                <a:cs typeface="Segoe UI Light" panose="020B0502040204020203" pitchFamily="34" charset="0"/>
              </a:rPr>
              <a:t>Microsoft Data Migration Assistant  </a:t>
            </a:r>
          </a:p>
          <a:p>
            <a:pPr marL="0" lvl="1" indent="0" defTabSz="914367">
              <a:lnSpc>
                <a:spcPct val="100000"/>
              </a:lnSpc>
              <a:buNone/>
            </a:pPr>
            <a:r>
              <a:rPr lang="en-US" sz="1372" dirty="0">
                <a:solidFill>
                  <a:schemeClr val="bg2"/>
                </a:solidFill>
                <a:latin typeface="Segoe UI"/>
              </a:rPr>
              <a:t>Rich assessments at scale</a:t>
            </a:r>
          </a:p>
          <a:p>
            <a:pPr marL="0" lvl="1" indent="0" defTabSz="914367">
              <a:lnSpc>
                <a:spcPct val="100000"/>
              </a:lnSpc>
              <a:buNone/>
            </a:pPr>
            <a:r>
              <a:rPr lang="en-US" sz="1372" dirty="0">
                <a:solidFill>
                  <a:schemeClr val="bg2"/>
                </a:solidFill>
                <a:latin typeface="Segoe UI"/>
              </a:rPr>
              <a:t>Feature recommendations</a:t>
            </a:r>
          </a:p>
          <a:p>
            <a:pPr marL="0" lvl="1" indent="0" defTabSz="914367">
              <a:lnSpc>
                <a:spcPct val="100000"/>
              </a:lnSpc>
              <a:buNone/>
            </a:pPr>
            <a:r>
              <a:rPr lang="en-US" sz="1372" dirty="0">
                <a:solidFill>
                  <a:schemeClr val="bg2"/>
                </a:solidFill>
                <a:latin typeface="Segoe UI"/>
              </a:rPr>
              <a:t>Schema conversions</a:t>
            </a:r>
          </a:p>
          <a:p>
            <a:pPr marL="0" lvl="1" indent="0" defTabSz="914367">
              <a:lnSpc>
                <a:spcPct val="100000"/>
              </a:lnSpc>
              <a:buNone/>
            </a:pPr>
            <a:endParaRPr lang="en-US" sz="1372" dirty="0">
              <a:gradFill>
                <a:gsLst>
                  <a:gs pos="1250">
                    <a:srgbClr val="353535"/>
                  </a:gs>
                  <a:gs pos="100000">
                    <a:srgbClr val="353535"/>
                  </a:gs>
                </a:gsLst>
                <a:lin ang="5400000" scaled="0"/>
              </a:gradFill>
              <a:latin typeface="Segoe UI"/>
            </a:endParaRPr>
          </a:p>
          <a:p>
            <a:pPr marL="0" lvl="1" indent="0" defTabSz="914367">
              <a:lnSpc>
                <a:spcPct val="100000"/>
              </a:lnSpc>
              <a:buNone/>
            </a:pPr>
            <a:r>
              <a:rPr lang="en-US" sz="1372" dirty="0">
                <a:gradFill>
                  <a:gsLst>
                    <a:gs pos="1250">
                      <a:srgbClr val="353535"/>
                    </a:gs>
                    <a:gs pos="100000">
                      <a:srgbClr val="353535"/>
                    </a:gs>
                  </a:gsLst>
                  <a:lin ang="5400000" scaled="0"/>
                </a:gradFill>
                <a:hlinkClick r:id="rId6"/>
              </a:rPr>
              <a:t>aka.ms/</a:t>
            </a:r>
            <a:r>
              <a:rPr lang="en-US" sz="1372" dirty="0" err="1">
                <a:gradFill>
                  <a:gsLst>
                    <a:gs pos="1250">
                      <a:srgbClr val="353535"/>
                    </a:gs>
                    <a:gs pos="100000">
                      <a:srgbClr val="353535"/>
                    </a:gs>
                  </a:gsLst>
                  <a:lin ang="5400000" scaled="0"/>
                </a:gradFill>
                <a:hlinkClick r:id="rId6"/>
              </a:rPr>
              <a:t>SQLMigrate</a:t>
            </a:r>
            <a:r>
              <a:rPr lang="en-US" sz="1372" dirty="0">
                <a:gradFill>
                  <a:gsLst>
                    <a:gs pos="1250">
                      <a:srgbClr val="353535"/>
                    </a:gs>
                    <a:gs pos="100000">
                      <a:srgbClr val="353535"/>
                    </a:gs>
                  </a:gsLst>
                  <a:lin ang="5400000" scaled="0"/>
                </a:gradFill>
              </a:rPr>
              <a:t> </a:t>
            </a:r>
            <a:endParaRPr lang="en-US" sz="1372" dirty="0">
              <a:gradFill>
                <a:gsLst>
                  <a:gs pos="1250">
                    <a:srgbClr val="353535"/>
                  </a:gs>
                  <a:gs pos="100000">
                    <a:srgbClr val="353535"/>
                  </a:gs>
                </a:gsLst>
                <a:lin ang="5400000" scaled="0"/>
              </a:gradFill>
              <a:latin typeface="Segoe UI"/>
            </a:endParaRPr>
          </a:p>
        </p:txBody>
      </p:sp>
      <p:sp>
        <p:nvSpPr>
          <p:cNvPr id="5" name="Title 4">
            <a:extLst>
              <a:ext uri="{FF2B5EF4-FFF2-40B4-BE49-F238E27FC236}">
                <a16:creationId xmlns:a16="http://schemas.microsoft.com/office/drawing/2014/main" id="{253F8790-AB0F-42ED-AA2E-A2906085D84E}"/>
              </a:ext>
            </a:extLst>
          </p:cNvPr>
          <p:cNvSpPr>
            <a:spLocks noGrp="1"/>
          </p:cNvSpPr>
          <p:nvPr>
            <p:ph type="title"/>
          </p:nvPr>
        </p:nvSpPr>
        <p:spPr/>
        <p:txBody>
          <a:bodyPr>
            <a:normAutofit fontScale="90000"/>
          </a:bodyPr>
          <a:lstStyle/>
          <a:p>
            <a:r>
              <a:rPr lang="en-US"/>
              <a:t>Data migration tools and services make it easy to migrate your data to the cloud</a:t>
            </a:r>
          </a:p>
        </p:txBody>
      </p:sp>
    </p:spTree>
    <p:extLst>
      <p:ext uri="{BB962C8B-B14F-4D97-AF65-F5344CB8AC3E}">
        <p14:creationId xmlns:p14="http://schemas.microsoft.com/office/powerpoint/2010/main" val="134960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1000"/>
                                        <p:tgtEl>
                                          <p:spTgt spid="20">
                                            <p:txEl>
                                              <p:pRg st="1" end="1"/>
                                            </p:txEl>
                                          </p:spTgt>
                                        </p:tgtEl>
                                      </p:cBhvr>
                                    </p:animEffect>
                                    <p:anim calcmode="lin" valueType="num">
                                      <p:cBhvr>
                                        <p:cTn id="18"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1000"/>
                                        <p:tgtEl>
                                          <p:spTgt spid="20">
                                            <p:txEl>
                                              <p:pRg st="2" end="2"/>
                                            </p:txEl>
                                          </p:spTgt>
                                        </p:tgtEl>
                                      </p:cBhvr>
                                    </p:animEffect>
                                    <p:anim calcmode="lin" valueType="num">
                                      <p:cBhvr>
                                        <p:cTn id="23"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fade">
                                      <p:cBhvr>
                                        <p:cTn id="27" dur="1000"/>
                                        <p:tgtEl>
                                          <p:spTgt spid="20">
                                            <p:txEl>
                                              <p:pRg st="3" end="3"/>
                                            </p:txEl>
                                          </p:spTgt>
                                        </p:tgtEl>
                                      </p:cBhvr>
                                    </p:animEffect>
                                    <p:anim calcmode="lin" valueType="num">
                                      <p:cBhvr>
                                        <p:cTn id="28"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xEl>
                                              <p:pRg st="5" end="5"/>
                                            </p:txEl>
                                          </p:spTgt>
                                        </p:tgtEl>
                                        <p:attrNameLst>
                                          <p:attrName>style.visibility</p:attrName>
                                        </p:attrNameLst>
                                      </p:cBhvr>
                                      <p:to>
                                        <p:strVal val="visible"/>
                                      </p:to>
                                    </p:set>
                                    <p:animEffect transition="in" filter="fade">
                                      <p:cBhvr>
                                        <p:cTn id="32" dur="1000"/>
                                        <p:tgtEl>
                                          <p:spTgt spid="20">
                                            <p:txEl>
                                              <p:pRg st="5" end="5"/>
                                            </p:txEl>
                                          </p:spTgt>
                                        </p:tgtEl>
                                      </p:cBhvr>
                                    </p:animEffect>
                                    <p:anim calcmode="lin" valueType="num">
                                      <p:cBhvr>
                                        <p:cTn id="33" dur="1000" fill="hold"/>
                                        <p:tgtEl>
                                          <p:spTgt spid="2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0" y="139648"/>
            <a:ext cx="10515600" cy="1325563"/>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Challenge 1: Migrate to Azure PaaS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61274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Migrate on-premise web application to PaaS services</a:t>
            </a:r>
          </a:p>
          <a:p>
            <a:pPr>
              <a:lnSpc>
                <a:spcPct val="90000"/>
              </a:lnSpc>
              <a:spcAft>
                <a:spcPts val="600"/>
              </a:spcAft>
            </a:pPr>
            <a:endParaRPr lang="en-US" sz="2400" dirty="0"/>
          </a:p>
        </p:txBody>
      </p:sp>
      <p:sp>
        <p:nvSpPr>
          <p:cNvPr id="3" name="Rectangle 2">
            <a:extLst>
              <a:ext uri="{FF2B5EF4-FFF2-40B4-BE49-F238E27FC236}">
                <a16:creationId xmlns:a16="http://schemas.microsoft.com/office/drawing/2014/main" id="{E567A9D1-A8C8-C548-8269-06C2FBA2B8F1}"/>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6" name="TextBox 5">
            <a:extLst>
              <a:ext uri="{FF2B5EF4-FFF2-40B4-BE49-F238E27FC236}">
                <a16:creationId xmlns:a16="http://schemas.microsoft.com/office/drawing/2014/main" id="{6A1A14A0-86B2-FB44-A501-18A48AA88C69}"/>
              </a:ext>
            </a:extLst>
          </p:cNvPr>
          <p:cNvSpPr txBox="1"/>
          <p:nvPr/>
        </p:nvSpPr>
        <p:spPr>
          <a:xfrm>
            <a:off x="266920" y="3906064"/>
            <a:ext cx="7548122" cy="2862322"/>
          </a:xfrm>
          <a:prstGeom prst="rect">
            <a:avLst/>
          </a:prstGeom>
          <a:noFill/>
        </p:spPr>
        <p:txBody>
          <a:bodyPr wrap="square" lIns="91440" tIns="45720" rIns="91440" bIns="45720" rtlCol="0">
            <a:spAutoFit/>
          </a:bodyPr>
          <a:lstStyle/>
          <a:p>
            <a:endParaRPr lang="en-US" u="sng" dirty="0">
              <a:hlinkClick r:id="rId3"/>
            </a:endParaRPr>
          </a:p>
          <a:p>
            <a:endParaRPr lang="en-US" u="sng" dirty="0">
              <a:hlinkClick r:id="rId3"/>
            </a:endParaRPr>
          </a:p>
          <a:p>
            <a:endParaRPr lang="en-US" u="sng" dirty="0">
              <a:hlinkClick r:id="rId3"/>
            </a:endParaRPr>
          </a:p>
          <a:p>
            <a:r>
              <a:rPr lang="en-US" u="sng" dirty="0">
                <a:hlinkClick r:id="rId3"/>
              </a:rPr>
              <a:t>https://docs.microsoft.com/en-us/azure/app-service/app-service-web-overview</a:t>
            </a:r>
            <a:endParaRPr lang="en-US" u="sng" dirty="0"/>
          </a:p>
          <a:p>
            <a:endParaRPr lang="en-US" u="sng" dirty="0"/>
          </a:p>
          <a:p>
            <a:r>
              <a:rPr lang="en-US" u="sng" dirty="0">
                <a:hlinkClick r:id="rId4"/>
              </a:rPr>
              <a:t>https://www.migratetoazure.net/</a:t>
            </a:r>
            <a:endParaRPr lang="en-US" dirty="0"/>
          </a:p>
          <a:p>
            <a:endParaRPr lang="en-US" dirty="0"/>
          </a:p>
          <a:p>
            <a:r>
              <a:rPr lang="en-US" u="sng" dirty="0">
                <a:hlinkClick r:id="rId5"/>
              </a:rPr>
              <a:t>https://docs.microsoft.com/en-us/azure/sql-database/</a:t>
            </a:r>
            <a:endParaRPr lang="en-US" dirty="0"/>
          </a:p>
          <a:p>
            <a:endParaRPr lang="en-US" dirty="0"/>
          </a:p>
        </p:txBody>
      </p:sp>
    </p:spTree>
    <p:extLst>
      <p:ext uri="{BB962C8B-B14F-4D97-AF65-F5344CB8AC3E}">
        <p14:creationId xmlns:p14="http://schemas.microsoft.com/office/powerpoint/2010/main" val="368174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6" name="Group 9">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7" name="Oval 11">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5" name="Text Placeholder 4">
            <a:extLst>
              <a:ext uri="{FF2B5EF4-FFF2-40B4-BE49-F238E27FC236}">
                <a16:creationId xmlns:a16="http://schemas.microsoft.com/office/drawing/2014/main" id="{116A642C-A2D7-2C4B-83F9-F0BDCCC10304}"/>
              </a:ext>
            </a:extLst>
          </p:cNvPr>
          <p:cNvSpPr>
            <a:spLocks noGrp="1"/>
          </p:cNvSpPr>
          <p:nvPr>
            <p:ph type="body" sz="quarter" idx="12"/>
          </p:nvPr>
        </p:nvSpPr>
        <p:spPr>
          <a:xfrm>
            <a:off x="1524000" y="4495800"/>
            <a:ext cx="9144000" cy="762000"/>
          </a:xfrm>
        </p:spPr>
        <p:txBody>
          <a:bodyPr vert="horz" lIns="91440" tIns="45720" rIns="91440" bIns="45720" rtlCol="0">
            <a:normAutofit/>
          </a:bodyPr>
          <a:lstStyle/>
          <a:p>
            <a:pPr algn="ctr">
              <a:spcBef>
                <a:spcPts val="1000"/>
              </a:spcBef>
            </a:pPr>
            <a:r>
              <a:rPr lang="en-US" sz="1800" kern="1200">
                <a:solidFill>
                  <a:schemeClr val="tx1"/>
                </a:solidFill>
                <a:latin typeface="+mn-lt"/>
                <a:ea typeface="+mn-ea"/>
                <a:cs typeface="+mn-cs"/>
              </a:rPr>
              <a:t>Formerly known as VSTS</a:t>
            </a:r>
          </a:p>
        </p:txBody>
      </p:sp>
      <p:sp>
        <p:nvSpPr>
          <p:cNvPr id="15" name="Rectangle 14">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2A53479-CFB8-4A43-BF53-B3A201B5DB1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Azure Dev Ops</a:t>
            </a:r>
          </a:p>
        </p:txBody>
      </p:sp>
    </p:spTree>
    <p:extLst>
      <p:ext uri="{BB962C8B-B14F-4D97-AF65-F5344CB8AC3E}">
        <p14:creationId xmlns:p14="http://schemas.microsoft.com/office/powerpoint/2010/main" val="1528249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221" y="76660"/>
            <a:ext cx="10515600" cy="1325563"/>
          </a:xfrm>
        </p:spPr>
        <p:txBody>
          <a:bodyPr>
            <a:normAutofit/>
          </a:bodyPr>
          <a:lstStyle/>
          <a:p>
            <a:r>
              <a:rPr lang="en-US" sz="4400" dirty="0">
                <a:solidFill>
                  <a:schemeClr val="bg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405130" cy="186820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Abstract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Modernize legacy on-premises applications and infrastructure by leveraging several cloud services, while adding a mix of Azure services.</a:t>
            </a: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 name="Graphic 3" descr="Teacher">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7840416" cy="177279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3600" dirty="0">
                <a:solidFill>
                  <a:srgbClr val="FFFFFF"/>
                </a:solidFill>
                <a:latin typeface="Segoe UI Semilight"/>
              </a:rPr>
              <a:t>Hackathon</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srgbClr val="FFFFFF"/>
                </a:solidFill>
                <a:latin typeface="Segoe UI Semilight" panose="020B0402040204020203" pitchFamily="34" charset="0"/>
                <a:cs typeface="Segoe UI Semilight" panose="020B0402040204020203" pitchFamily="34" charset="0"/>
              </a:rPr>
              <a:t>Think about solving the problem (no IT Learning Karaoke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Leverage Azure Services to Modernize an Application, not just a lift and shift</a:t>
            </a:r>
          </a:p>
        </p:txBody>
      </p:sp>
    </p:spTree>
    <p:extLst>
      <p:ext uri="{BB962C8B-B14F-4D97-AF65-F5344CB8AC3E}">
        <p14:creationId xmlns:p14="http://schemas.microsoft.com/office/powerpoint/2010/main" val="4185690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767" y="2657151"/>
            <a:ext cx="1683738" cy="1522177"/>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019" y="2677312"/>
            <a:ext cx="1737326" cy="1577832"/>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263" y="3605525"/>
            <a:ext cx="243805" cy="20061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8542" y="1378630"/>
            <a:ext cx="4362494" cy="4362663"/>
          </a:xfrm>
          <a:prstGeom prst="rect">
            <a:avLst/>
          </a:prstGeom>
        </p:spPr>
      </p:pic>
      <p:sp>
        <p:nvSpPr>
          <p:cNvPr id="27" name="TextBox 26"/>
          <p:cNvSpPr txBox="1"/>
          <p:nvPr/>
        </p:nvSpPr>
        <p:spPr>
          <a:xfrm>
            <a:off x="2097930" y="1572530"/>
            <a:ext cx="809048" cy="452590"/>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defRPr/>
            </a:pPr>
            <a:r>
              <a:rPr lang="en-US" sz="2353"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585691" y="1316063"/>
            <a:ext cx="586481" cy="965524"/>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r>
              <a:rPr lang="en-US" sz="5686" dirty="0">
                <a:solidFill>
                  <a:srgbClr val="505050"/>
                </a:solidFill>
                <a:latin typeface="Arial" pitchFamily="34" charset="0"/>
                <a:cs typeface="Arial" pitchFamily="34" charset="0"/>
              </a:rPr>
              <a:t>1</a:t>
            </a:r>
          </a:p>
        </p:txBody>
      </p:sp>
      <p:sp>
        <p:nvSpPr>
          <p:cNvPr id="30" name="TextBox 29"/>
          <p:cNvSpPr txBox="1"/>
          <p:nvPr/>
        </p:nvSpPr>
        <p:spPr>
          <a:xfrm>
            <a:off x="8750807" y="1480662"/>
            <a:ext cx="2326443" cy="452590"/>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defRPr/>
            </a:pPr>
            <a:r>
              <a:rPr lang="en-US" sz="2353"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1675" y="5410265"/>
            <a:ext cx="1186703" cy="452590"/>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defRPr/>
            </a:pPr>
            <a:r>
              <a:rPr lang="en-US" sz="2353"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5306" y="5470610"/>
            <a:ext cx="2098401" cy="452590"/>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defRPr/>
            </a:pPr>
            <a:r>
              <a:rPr lang="en-US" sz="2353"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62440" y="5214143"/>
            <a:ext cx="586481" cy="965524"/>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r>
              <a:rPr lang="en-US" sz="5686" dirty="0">
                <a:solidFill>
                  <a:srgbClr val="505050"/>
                </a:solidFill>
                <a:latin typeface="Arial" pitchFamily="34" charset="0"/>
                <a:cs typeface="Arial" pitchFamily="34" charset="0"/>
              </a:rPr>
              <a:t>2</a:t>
            </a:r>
          </a:p>
        </p:txBody>
      </p:sp>
      <p:sp>
        <p:nvSpPr>
          <p:cNvPr id="39" name="TextBox 38"/>
          <p:cNvSpPr txBox="1"/>
          <p:nvPr/>
        </p:nvSpPr>
        <p:spPr>
          <a:xfrm>
            <a:off x="807152" y="3352203"/>
            <a:ext cx="2049952" cy="380175"/>
          </a:xfrm>
          <a:prstGeom prst="rect">
            <a:avLst/>
          </a:prstGeom>
          <a:noFill/>
        </p:spPr>
        <p:txBody>
          <a:bodyPr wrap="square" lIns="0" tIns="0" rIns="0" bIns="0"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lgn="r" defTabSz="1242922">
              <a:lnSpc>
                <a:spcPct val="90000"/>
              </a:lnSpc>
              <a:defRPr/>
            </a:pPr>
            <a:r>
              <a:rPr lang="en-US" sz="2745"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2368" y="3352203"/>
            <a:ext cx="1693148" cy="380175"/>
          </a:xfrm>
          <a:prstGeom prst="rect">
            <a:avLst/>
          </a:prstGeom>
          <a:noFill/>
        </p:spPr>
        <p:txBody>
          <a:bodyPr wrap="square" lIns="0" tIns="0" rIns="0" bIns="0"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defTabSz="1242922">
              <a:lnSpc>
                <a:spcPct val="90000"/>
              </a:lnSpc>
              <a:defRPr/>
            </a:pPr>
            <a:r>
              <a:rPr lang="en-US" sz="2745"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r>
              <a:rPr sz="1730" dirty="0">
                <a:gradFill>
                  <a:gsLst>
                    <a:gs pos="1250">
                      <a:schemeClr val="tx2"/>
                    </a:gs>
                    <a:gs pos="100000">
                      <a:schemeClr val="tx2"/>
                    </a:gs>
                  </a:gsLst>
                  <a:lin ang="5400000" scaled="0"/>
                </a:gradFill>
              </a:rPr>
              <a:t>DevOps</a:t>
            </a:r>
          </a:p>
        </p:txBody>
      </p:sp>
      <p:sp>
        <p:nvSpPr>
          <p:cNvPr id="31" name="TextBox 30"/>
          <p:cNvSpPr txBox="1"/>
          <p:nvPr/>
        </p:nvSpPr>
        <p:spPr>
          <a:xfrm>
            <a:off x="8150618" y="1224195"/>
            <a:ext cx="586481" cy="965524"/>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r>
              <a:rPr lang="en-US" sz="5686" dirty="0">
                <a:solidFill>
                  <a:srgbClr val="505050"/>
                </a:solidFill>
                <a:latin typeface="Arial" pitchFamily="34" charset="0"/>
                <a:cs typeface="Arial" pitchFamily="34" charset="0"/>
              </a:rPr>
              <a:t>4</a:t>
            </a:r>
          </a:p>
        </p:txBody>
      </p:sp>
      <p:sp>
        <p:nvSpPr>
          <p:cNvPr id="36" name="TextBox 35"/>
          <p:cNvSpPr txBox="1"/>
          <p:nvPr/>
        </p:nvSpPr>
        <p:spPr>
          <a:xfrm>
            <a:off x="8329905" y="5147886"/>
            <a:ext cx="586481" cy="965524"/>
          </a:xfrm>
          <a:prstGeom prst="rect">
            <a:avLst/>
          </a:prstGeom>
          <a:noFill/>
        </p:spPr>
        <p:txBody>
          <a:bodyPr wrap="square" rtlCol="0">
            <a:sp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r>
              <a:rPr lang="en-US" sz="5686" dirty="0">
                <a:solidFill>
                  <a:srgbClr val="505050"/>
                </a:solidFill>
                <a:latin typeface="Arial" pitchFamily="34" charset="0"/>
                <a:cs typeface="Arial" pitchFamily="34" charset="0"/>
              </a:rPr>
              <a:t>3</a:t>
            </a:r>
          </a:p>
        </p:txBody>
      </p:sp>
      <p:sp>
        <p:nvSpPr>
          <p:cNvPr id="44" name="Freeform 8"/>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6" name="Freeform 10"/>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8" name="Freeform 13"/>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3" name="Freeform 7"/>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5" name="Freeform 9"/>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7" name="Freeform 11"/>
          <p:cNvSpPr>
            <a:spLocks/>
          </p:cNvSpPr>
          <p:nvPr/>
        </p:nvSpPr>
        <p:spPr bwMode="auto">
          <a:xfrm>
            <a:off x="5949735" y="3559596"/>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
        <p:nvSpPr>
          <p:cNvPr id="49" name="Freeform 14"/>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endParaRPr lang="en-US" sz="1730">
              <a:solidFill>
                <a:srgbClr val="404040"/>
              </a:solidFill>
            </a:endParaRPr>
          </a:p>
        </p:txBody>
      </p:sp>
    </p:spTree>
    <p:extLst>
      <p:ext uri="{BB962C8B-B14F-4D97-AF65-F5344CB8AC3E}">
        <p14:creationId xmlns:p14="http://schemas.microsoft.com/office/powerpoint/2010/main" val="4054372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alphaModFix amt="35000"/>
            <a:extLst/>
          </a:blip>
          <a:srcRect t="14552" b="13813"/>
          <a:stretch/>
        </p:blipFill>
        <p:spPr>
          <a:xfrm>
            <a:off x="-8" y="-7"/>
            <a:ext cx="12192000" cy="6855958"/>
          </a:xfrm>
          <a:prstGeom prst="rect">
            <a:avLst/>
          </a:prstGeom>
        </p:spPr>
      </p:pic>
      <p:sp>
        <p:nvSpPr>
          <p:cNvPr id="2" name="Title 1"/>
          <p:cNvSpPr>
            <a:spLocks noGrp="1"/>
          </p:cNvSpPr>
          <p:nvPr>
            <p:ph type="title"/>
          </p:nvPr>
        </p:nvSpPr>
        <p:spPr>
          <a:xfrm>
            <a:off x="804672" y="4007335"/>
            <a:ext cx="6455833" cy="1497998"/>
          </a:xfrm>
        </p:spPr>
        <p:txBody>
          <a:bodyPr vert="horz" lIns="91440" tIns="45720" rIns="91440" bIns="45720" rtlCol="0" anchor="t">
            <a:normAutofit/>
          </a:bodyP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defTabSz="914400"/>
            <a:r>
              <a:rPr lang="en-US" sz="4800" kern="1200">
                <a:solidFill>
                  <a:schemeClr val="tx1"/>
                </a:solidFill>
                <a:latin typeface="+mj-lt"/>
                <a:ea typeface="+mj-ea"/>
                <a:cs typeface="+mj-cs"/>
              </a:rPr>
              <a:t>Native cross platform</a:t>
            </a:r>
          </a:p>
        </p:txBody>
      </p:sp>
      <p:sp>
        <p:nvSpPr>
          <p:cNvPr id="21" name="Freeform: Shape 20">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4"/>
          <a:srcRect l="4797" r="16227"/>
          <a:stretch/>
        </p:blipFill>
        <p:spPr>
          <a:xfrm>
            <a:off x="3639395" y="10"/>
            <a:ext cx="4023360" cy="298023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8" name="Picture 7"/>
          <p:cNvPicPr>
            <a:picLocks noChangeAspect="1"/>
          </p:cNvPicPr>
          <p:nvPr/>
        </p:nvPicPr>
        <p:blipFill rotWithShape="1">
          <a:blip r:embed="rId5"/>
          <a:srcRect r="345" b="2"/>
          <a:stretch/>
        </p:blipFill>
        <p:spPr>
          <a:xfrm>
            <a:off x="7816904" y="1584501"/>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
        <p:nvSpPr>
          <p:cNvPr id="16" name="Freeform 15"/>
          <p:cNvSpPr/>
          <p:nvPr/>
        </p:nvSpPr>
        <p:spPr bwMode="auto">
          <a:xfrm>
            <a:off x="9079867" y="3878704"/>
            <a:ext cx="289471" cy="9168"/>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a:lstStyle>
          <a:p>
            <a:pPr algn="ctr"/>
            <a:endParaRPr lang="en-US" sz="1730"/>
          </a:p>
        </p:txBody>
      </p:sp>
    </p:spTree>
    <p:extLst>
      <p:ext uri="{BB962C8B-B14F-4D97-AF65-F5344CB8AC3E}">
        <p14:creationId xmlns:p14="http://schemas.microsoft.com/office/powerpoint/2010/main" val="1928025133"/>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8986"/>
            <a:ext cx="10515600" cy="1325563"/>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Challenge 2: Implementing DevOps Continuous Integration / Continuous Deployment (CI/CD)</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21984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Create a CI/CD pipeline for the web app which automatically kicks off on check-in’s</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5DE2FEB3-B3A2-004E-8474-5D5C449BBC33}"/>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F21046CA-B128-F146-944D-638C03650E06}"/>
              </a:ext>
            </a:extLst>
          </p:cNvPr>
          <p:cNvSpPr/>
          <p:nvPr/>
        </p:nvSpPr>
        <p:spPr>
          <a:xfrm>
            <a:off x="266920" y="4159080"/>
            <a:ext cx="7247965" cy="2585323"/>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https://www.visualstudio.com/team-services/</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4"/>
              </a:rPr>
              <a:t>https://docs.microsoft.com/en-us/azure/virtual-machines/windows/tutorial-vsts-iis-cicd</a:t>
            </a:r>
            <a:endParaRPr lang="en-US" dirty="0"/>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5"/>
              </a:rPr>
              <a:t>https://docs.microsoft.com/en-us/vsts/accounts/create-account-msa-or-work-student?view=vsts</a:t>
            </a:r>
            <a:endParaRPr lang="en-US" dirty="0"/>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366009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BEDDC83-1318-B242-8578-917F59F3B30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Application Insights</a:t>
            </a:r>
          </a:p>
        </p:txBody>
      </p:sp>
    </p:spTree>
    <p:extLst>
      <p:ext uri="{BB962C8B-B14F-4D97-AF65-F5344CB8AC3E}">
        <p14:creationId xmlns:p14="http://schemas.microsoft.com/office/powerpoint/2010/main" val="2930200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B4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3377F5C-6226-4457-B995-27D1A3F3F0FE}"/>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lnSpc>
                <a:spcPct val="90000"/>
              </a:lnSpc>
              <a:spcBef>
                <a:spcPct val="0"/>
              </a:spcBef>
            </a:pPr>
            <a:r>
              <a:rPr lang="en-US" sz="4400">
                <a:solidFill>
                  <a:srgbClr val="FFFFFF"/>
                </a:solidFill>
              </a:rPr>
              <a:t>Included in App Service: Application Insights</a:t>
            </a:r>
          </a:p>
        </p:txBody>
      </p:sp>
      <p:pic>
        <p:nvPicPr>
          <p:cNvPr id="3" name="Picture 2">
            <a:extLst>
              <a:ext uri="{FF2B5EF4-FFF2-40B4-BE49-F238E27FC236}">
                <a16:creationId xmlns:a16="http://schemas.microsoft.com/office/drawing/2014/main" id="{FF5C757C-04AE-4AB7-A081-99AD3B7DAD82}"/>
              </a:ext>
            </a:extLst>
          </p:cNvPr>
          <p:cNvPicPr>
            <a:picLocks noChangeAspect="1"/>
          </p:cNvPicPr>
          <p:nvPr/>
        </p:nvPicPr>
        <p:blipFill rotWithShape="1">
          <a:blip r:embed="rId3"/>
          <a:srcRect r="14507"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6">
            <a:extLst>
              <a:ext uri="{FF2B5EF4-FFF2-40B4-BE49-F238E27FC236}">
                <a16:creationId xmlns:a16="http://schemas.microsoft.com/office/drawing/2014/main" id="{08CFA31F-B8FF-4783-B104-0764B5593510}"/>
              </a:ext>
            </a:extLst>
          </p:cNvPr>
          <p:cNvSpPr txBox="1">
            <a:spLocks/>
          </p:cNvSpPr>
          <p:nvPr/>
        </p:nvSpPr>
        <p:spPr>
          <a:xfrm>
            <a:off x="8029319" y="917725"/>
            <a:ext cx="3424739" cy="4852362"/>
          </a:xfrm>
          <a:prstGeom prst="rect">
            <a:avLst/>
          </a:prstGeom>
        </p:spPr>
        <p:txBody>
          <a:bodyPr vert="horz" lIns="91440" tIns="45720" rIns="91440" bIns="45720" rtlCol="0" anchor="ctr">
            <a:normAutofit fontScale="92500" lnSpcReduction="20000"/>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buNone/>
            </a:pPr>
            <a:r>
              <a:rPr lang="en-US" sz="1900" dirty="0">
                <a:solidFill>
                  <a:srgbClr val="FFFFFF"/>
                </a:solidFill>
                <a:latin typeface="+mn-lt"/>
              </a:rPr>
              <a:t>Powerful insights with a single click</a:t>
            </a:r>
          </a:p>
          <a:p>
            <a:pPr marL="0" indent="0" defTabSz="914400">
              <a:buNone/>
            </a:pPr>
            <a:r>
              <a:rPr lang="en-US" sz="1900" dirty="0">
                <a:solidFill>
                  <a:srgbClr val="FFFFFF"/>
                </a:solidFill>
              </a:rPr>
              <a:t>Understand and optimize performance of your apps</a:t>
            </a:r>
          </a:p>
          <a:p>
            <a:pPr marL="0" indent="0" defTabSz="914400">
              <a:buNone/>
            </a:pPr>
            <a:endParaRPr lang="en-US" sz="1900" dirty="0">
              <a:solidFill>
                <a:srgbClr val="FFFFFF"/>
              </a:solidFill>
            </a:endParaRPr>
          </a:p>
          <a:p>
            <a:pPr marL="0" indent="0" defTabSz="914400">
              <a:buNone/>
            </a:pPr>
            <a:r>
              <a:rPr lang="en-US" sz="1900" dirty="0">
                <a:solidFill>
                  <a:srgbClr val="FFFFFF"/>
                </a:solidFill>
              </a:rPr>
              <a:t>Detect and debug errors in your apps</a:t>
            </a:r>
          </a:p>
          <a:p>
            <a:pPr marL="0" indent="0" defTabSz="914400">
              <a:buNone/>
            </a:pPr>
            <a:endParaRPr lang="en-US" sz="1900" dirty="0">
              <a:solidFill>
                <a:srgbClr val="FFFFFF"/>
              </a:solidFill>
            </a:endParaRPr>
          </a:p>
          <a:p>
            <a:pPr marL="0" indent="0" defTabSz="914400">
              <a:buNone/>
            </a:pPr>
            <a:r>
              <a:rPr lang="en-US" sz="1900" dirty="0">
                <a:solidFill>
                  <a:srgbClr val="FFFFFF"/>
                </a:solidFill>
              </a:rPr>
              <a:t>Diagnose problems across your apps, VMs, networks and PaaS services</a:t>
            </a:r>
          </a:p>
          <a:p>
            <a:pPr marL="0" indent="0" defTabSz="914400">
              <a:buNone/>
            </a:pPr>
            <a:endParaRPr lang="en-US" sz="1900" dirty="0">
              <a:solidFill>
                <a:srgbClr val="FFFFFF"/>
              </a:solidFill>
            </a:endParaRPr>
          </a:p>
          <a:p>
            <a:pPr marL="0" indent="0" defTabSz="914400">
              <a:buNone/>
            </a:pPr>
            <a:r>
              <a:rPr lang="en-US" sz="1900" dirty="0">
                <a:solidFill>
                  <a:srgbClr val="FFFFFF"/>
                </a:solidFill>
              </a:rPr>
              <a:t>Show exec dashboards of application SLAs and KPIs</a:t>
            </a:r>
          </a:p>
          <a:p>
            <a:pPr marL="0" indent="0" defTabSz="914400">
              <a:buNone/>
            </a:pPr>
            <a:endParaRPr lang="en-US" sz="1900" dirty="0">
              <a:solidFill>
                <a:srgbClr val="FFFFFF"/>
              </a:solidFill>
            </a:endParaRPr>
          </a:p>
          <a:p>
            <a:pPr marL="0" indent="0" defTabSz="914400">
              <a:buNone/>
            </a:pPr>
            <a:r>
              <a:rPr lang="en-US" sz="1900" dirty="0">
                <a:solidFill>
                  <a:srgbClr val="FFFFFF"/>
                </a:solidFill>
              </a:rPr>
              <a:t>Track usage, engagement and retention of your apps</a:t>
            </a:r>
          </a:p>
          <a:p>
            <a:pPr marL="0" indent="0" defTabSz="914400">
              <a:buNone/>
            </a:pPr>
            <a:endParaRPr lang="en-US" sz="1900" dirty="0">
              <a:solidFill>
                <a:srgbClr val="FFFFFF"/>
              </a:solidFill>
            </a:endParaRPr>
          </a:p>
          <a:p>
            <a:pPr marL="0" indent="0" defTabSz="914400">
              <a:buNone/>
            </a:pPr>
            <a:r>
              <a:rPr lang="en-US" sz="1900" dirty="0">
                <a:solidFill>
                  <a:srgbClr val="FFFFFF"/>
                </a:solidFill>
              </a:rPr>
              <a:t>Determine if there is a security threat</a:t>
            </a:r>
          </a:p>
        </p:txBody>
      </p:sp>
    </p:spTree>
    <p:extLst>
      <p:ext uri="{BB962C8B-B14F-4D97-AF65-F5344CB8AC3E}">
        <p14:creationId xmlns:p14="http://schemas.microsoft.com/office/powerpoint/2010/main" val="7485700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8986"/>
            <a:ext cx="10515600" cy="1325563"/>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Challenge 3: Detect, Diagnose, Monitor Application Performance with Azure App Insights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2155584"/>
            <a:ext cx="7247965" cy="161274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application issues and performance</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86EEBB02-129B-4E4C-B6E7-8BDB29D67E91}"/>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2FE706D4-2EED-884D-816E-7DE5CEF57F67}"/>
              </a:ext>
            </a:extLst>
          </p:cNvPr>
          <p:cNvSpPr/>
          <p:nvPr/>
        </p:nvSpPr>
        <p:spPr>
          <a:xfrm>
            <a:off x="266919" y="4469368"/>
            <a:ext cx="7247965" cy="646331"/>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https://docs.microsoft.com/en-us/azure/application-insights/app-insights-overview</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4236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28986"/>
            <a:ext cx="10515600" cy="1325563"/>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Challenge 4: Optimize and Protect App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Configure App Services to log, backup, &amp; monitor resources</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5CDAEEFD-AE6A-5A45-82F9-459503ACF497}"/>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7F237553-4956-6A47-BE5F-17A1724C8990}"/>
              </a:ext>
            </a:extLst>
          </p:cNvPr>
          <p:cNvSpPr/>
          <p:nvPr/>
        </p:nvSpPr>
        <p:spPr>
          <a:xfrm>
            <a:off x="266920" y="4528412"/>
            <a:ext cx="7321330" cy="1477328"/>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https://docs.microsoft.com/en-us/azure/app-service/web-sites-backup</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cs typeface="Times New Roman" panose="02020603050405020304" pitchFamily="18" charset="0"/>
            </a:endParaRPr>
          </a:p>
          <a:p>
            <a:r>
              <a:rPr lang="en-US" u="sng" dirty="0">
                <a:hlinkClick r:id="rId4"/>
              </a:rPr>
              <a:t>https://docs.microsoft.com/en-us/azure/architecture/best-practices/auto-scaling</a:t>
            </a:r>
            <a:endParaRPr lang="en-US" dirty="0"/>
          </a:p>
          <a:p>
            <a:r>
              <a:rPr lang="en-US" dirty="0"/>
              <a:t> </a:t>
            </a:r>
          </a:p>
        </p:txBody>
      </p:sp>
    </p:spTree>
    <p:extLst>
      <p:ext uri="{BB962C8B-B14F-4D97-AF65-F5344CB8AC3E}">
        <p14:creationId xmlns:p14="http://schemas.microsoft.com/office/powerpoint/2010/main" val="80167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EFDD19A-1168-9A41-AFC1-9DB33FED6F56}"/>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Microsoft Data Services</a:t>
            </a:r>
          </a:p>
        </p:txBody>
      </p:sp>
    </p:spTree>
    <p:extLst>
      <p:ext uri="{BB962C8B-B14F-4D97-AF65-F5344CB8AC3E}">
        <p14:creationId xmlns:p14="http://schemas.microsoft.com/office/powerpoint/2010/main" val="12054359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41" y="167897"/>
            <a:ext cx="11384209" cy="671670"/>
          </a:xfrm>
        </p:spPr>
        <p:txBody>
          <a:bodyPr lIns="0">
            <a:noAutofit/>
          </a:bodyPr>
          <a:lstStyle/>
          <a:p>
            <a:r>
              <a:rPr lang="en-US" sz="4000"/>
              <a:t>Microsoft Data Platform Landscape</a:t>
            </a:r>
          </a:p>
        </p:txBody>
      </p:sp>
      <p:sp>
        <p:nvSpPr>
          <p:cNvPr id="127" name="Rectangle 126"/>
          <p:cNvSpPr/>
          <p:nvPr/>
        </p:nvSpPr>
        <p:spPr bwMode="auto">
          <a:xfrm>
            <a:off x="1442216" y="2007193"/>
            <a:ext cx="6440826" cy="350215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2050"/>
              </a:solidFill>
              <a:effectLst/>
              <a:uLnTx/>
              <a:uFillTx/>
              <a:latin typeface="Segoe UI"/>
              <a:ea typeface="Segoe UI" pitchFamily="34" charset="0"/>
              <a:cs typeface="Segoe UI" pitchFamily="34" charset="0"/>
            </a:endParaRPr>
          </a:p>
        </p:txBody>
      </p:sp>
      <p:sp>
        <p:nvSpPr>
          <p:cNvPr id="128" name="Rectangle 127"/>
          <p:cNvSpPr/>
          <p:nvPr/>
        </p:nvSpPr>
        <p:spPr>
          <a:xfrm>
            <a:off x="8007383" y="2007197"/>
            <a:ext cx="2478360" cy="3499002"/>
          </a:xfrm>
          <a:prstGeom prst="rect">
            <a:avLst/>
          </a:prstGeom>
          <a:solidFill>
            <a:srgbClr val="3E9AE1"/>
          </a:solid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Business intelligence</a:t>
            </a:r>
          </a:p>
        </p:txBody>
      </p:sp>
      <p:sp>
        <p:nvSpPr>
          <p:cNvPr id="129" name="Rectangle 128"/>
          <p:cNvSpPr/>
          <p:nvPr/>
        </p:nvSpPr>
        <p:spPr>
          <a:xfrm>
            <a:off x="8013950" y="3490478"/>
            <a:ext cx="2263606" cy="455204"/>
          </a:xfrm>
          <a:prstGeom prst="rect">
            <a:avLst/>
          </a:prstGeom>
          <a:no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Advanced Analytics &amp; AI</a:t>
            </a:r>
          </a:p>
        </p:txBody>
      </p:sp>
      <p:sp>
        <p:nvSpPr>
          <p:cNvPr id="159" name="Rectangle 158"/>
          <p:cNvSpPr/>
          <p:nvPr/>
        </p:nvSpPr>
        <p:spPr>
          <a:xfrm>
            <a:off x="8010070" y="1726017"/>
            <a:ext cx="2478509"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DATA INSIGHTS</a:t>
            </a:r>
          </a:p>
        </p:txBody>
      </p:sp>
      <p:sp>
        <p:nvSpPr>
          <p:cNvPr id="161" name="Rectangle 160"/>
          <p:cNvSpPr/>
          <p:nvPr/>
        </p:nvSpPr>
        <p:spPr>
          <a:xfrm>
            <a:off x="1504539" y="1726017"/>
            <a:ext cx="7517956"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DATA MANAGEMENT </a:t>
            </a:r>
          </a:p>
        </p:txBody>
      </p:sp>
      <p:cxnSp>
        <p:nvCxnSpPr>
          <p:cNvPr id="162" name="Straight Connector 161"/>
          <p:cNvCxnSpPr>
            <a:cxnSpLocks/>
          </p:cNvCxnSpPr>
          <p:nvPr/>
        </p:nvCxnSpPr>
        <p:spPr>
          <a:xfrm>
            <a:off x="8153678" y="3486795"/>
            <a:ext cx="2186201" cy="0"/>
          </a:xfrm>
          <a:prstGeom prst="line">
            <a:avLst/>
          </a:prstGeom>
          <a:noFill/>
          <a:ln w="6350" cap="flat" cmpd="sng" algn="ctr">
            <a:solidFill>
              <a:sysClr val="window" lastClr="FFFFFF"/>
            </a:solidFill>
            <a:prstDash val="dash"/>
            <a:miter lim="800000"/>
            <a:tailEnd type="none"/>
          </a:ln>
          <a:effectLst/>
        </p:spPr>
      </p:cxnSp>
      <p:cxnSp>
        <p:nvCxnSpPr>
          <p:cNvPr id="163" name="Straight Connector 162"/>
          <p:cNvCxnSpPr>
            <a:cxnSpLocks/>
          </p:cNvCxnSpPr>
          <p:nvPr/>
        </p:nvCxnSpPr>
        <p:spPr>
          <a:xfrm>
            <a:off x="1648574" y="3187034"/>
            <a:ext cx="6126480" cy="0"/>
          </a:xfrm>
          <a:prstGeom prst="line">
            <a:avLst/>
          </a:prstGeom>
          <a:noFill/>
          <a:ln w="6350" cap="flat" cmpd="sng" algn="ctr">
            <a:solidFill>
              <a:sysClr val="window" lastClr="FFFFFF"/>
            </a:solidFill>
            <a:prstDash val="dash"/>
            <a:miter lim="800000"/>
            <a:tailEnd type="none"/>
          </a:ln>
          <a:effectLst/>
        </p:spPr>
      </p:cxnSp>
      <p:cxnSp>
        <p:nvCxnSpPr>
          <p:cNvPr id="165" name="Straight Connector 164"/>
          <p:cNvCxnSpPr>
            <a:cxnSpLocks/>
          </p:cNvCxnSpPr>
          <p:nvPr/>
        </p:nvCxnSpPr>
        <p:spPr>
          <a:xfrm>
            <a:off x="1648574" y="4459652"/>
            <a:ext cx="6126480" cy="0"/>
          </a:xfrm>
          <a:prstGeom prst="line">
            <a:avLst/>
          </a:prstGeom>
          <a:noFill/>
          <a:ln w="6350" cap="flat" cmpd="sng" algn="ctr">
            <a:solidFill>
              <a:sysClr val="window" lastClr="FFFFFF"/>
            </a:solidFill>
            <a:prstDash val="dash"/>
            <a:miter lim="800000"/>
            <a:tailEnd type="none"/>
          </a:ln>
          <a:effectLst/>
        </p:spPr>
      </p:cxnSp>
      <p:sp>
        <p:nvSpPr>
          <p:cNvPr id="166" name="Rectangle 165"/>
          <p:cNvSpPr/>
          <p:nvPr/>
        </p:nvSpPr>
        <p:spPr>
          <a:xfrm>
            <a:off x="1504539" y="4469302"/>
            <a:ext cx="2350111"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Big data processing</a:t>
            </a:r>
          </a:p>
        </p:txBody>
      </p:sp>
      <p:sp>
        <p:nvSpPr>
          <p:cNvPr id="167" name="Rectangle 166"/>
          <p:cNvSpPr/>
          <p:nvPr/>
        </p:nvSpPr>
        <p:spPr>
          <a:xfrm>
            <a:off x="1504539" y="3189765"/>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Data warehousing</a:t>
            </a:r>
          </a:p>
        </p:txBody>
      </p:sp>
      <p:sp>
        <p:nvSpPr>
          <p:cNvPr id="168" name="Rectangle 167"/>
          <p:cNvSpPr/>
          <p:nvPr/>
        </p:nvSpPr>
        <p:spPr>
          <a:xfrm>
            <a:off x="1504539" y="2013654"/>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Operational data</a:t>
            </a:r>
          </a:p>
        </p:txBody>
      </p:sp>
      <p:sp>
        <p:nvSpPr>
          <p:cNvPr id="212" name="Freeform 188"/>
          <p:cNvSpPr/>
          <p:nvPr/>
        </p:nvSpPr>
        <p:spPr bwMode="auto">
          <a:xfrm>
            <a:off x="8274533" y="4272643"/>
            <a:ext cx="281915" cy="296717"/>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13" name="Freeform 189"/>
          <p:cNvSpPr/>
          <p:nvPr/>
        </p:nvSpPr>
        <p:spPr bwMode="auto">
          <a:xfrm>
            <a:off x="8240375" y="4697963"/>
            <a:ext cx="350231" cy="271929"/>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14" name="Freeform: Shape 47"/>
          <p:cNvSpPr/>
          <p:nvPr/>
        </p:nvSpPr>
        <p:spPr>
          <a:xfrm>
            <a:off x="8240375" y="5117585"/>
            <a:ext cx="350230" cy="204708"/>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5" name="Freeform 491"/>
          <p:cNvSpPr/>
          <p:nvPr/>
        </p:nvSpPr>
        <p:spPr>
          <a:xfrm>
            <a:off x="8240375" y="2391027"/>
            <a:ext cx="355010" cy="26803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ysClr val="window" lastClr="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6" name="TextBox 215"/>
          <p:cNvSpPr txBox="1"/>
          <p:nvPr/>
        </p:nvSpPr>
        <p:spPr>
          <a:xfrm>
            <a:off x="8691044" y="2300410"/>
            <a:ext cx="1398421"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Power BI</a:t>
            </a:r>
            <a:b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endPar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217" name="TextBox 216"/>
          <p:cNvSpPr txBox="1"/>
          <p:nvPr/>
        </p:nvSpPr>
        <p:spPr>
          <a:xfrm>
            <a:off x="8691044" y="4180447"/>
            <a:ext cx="1398421"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Azure </a:t>
            </a:r>
            <a:b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Machine Learning</a:t>
            </a:r>
          </a:p>
        </p:txBody>
      </p:sp>
      <p:sp>
        <p:nvSpPr>
          <p:cNvPr id="218" name="TextBox 217"/>
          <p:cNvSpPr txBox="1"/>
          <p:nvPr/>
        </p:nvSpPr>
        <p:spPr>
          <a:xfrm>
            <a:off x="8691044" y="4587824"/>
            <a:ext cx="1398421"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Azure </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Stream Analytics</a:t>
            </a:r>
          </a:p>
        </p:txBody>
      </p:sp>
      <p:sp>
        <p:nvSpPr>
          <p:cNvPr id="219" name="TextBox 218"/>
          <p:cNvSpPr txBox="1"/>
          <p:nvPr/>
        </p:nvSpPr>
        <p:spPr>
          <a:xfrm>
            <a:off x="8691044" y="4995200"/>
            <a:ext cx="1398421"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Azure </a:t>
            </a:r>
            <a:b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Cognitive Services</a:t>
            </a:r>
          </a:p>
        </p:txBody>
      </p:sp>
      <p:sp>
        <p:nvSpPr>
          <p:cNvPr id="220" name="TextBox 219"/>
          <p:cNvSpPr txBox="1"/>
          <p:nvPr/>
        </p:nvSpPr>
        <p:spPr>
          <a:xfrm>
            <a:off x="8691044" y="2838857"/>
            <a:ext cx="1473704"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SQL Server Reporting Services</a:t>
            </a:r>
          </a:p>
        </p:txBody>
      </p:sp>
      <p:sp>
        <p:nvSpPr>
          <p:cNvPr id="221" name="TextBox 220"/>
          <p:cNvSpPr txBox="1"/>
          <p:nvPr/>
        </p:nvSpPr>
        <p:spPr>
          <a:xfrm>
            <a:off x="8691044" y="3773070"/>
            <a:ext cx="1710853"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SQL Server Analysis Services, R Services</a:t>
            </a:r>
          </a:p>
        </p:txBody>
      </p:sp>
      <p:sp>
        <p:nvSpPr>
          <p:cNvPr id="222" name="Freeform 118"/>
          <p:cNvSpPr/>
          <p:nvPr/>
        </p:nvSpPr>
        <p:spPr bwMode="auto">
          <a:xfrm>
            <a:off x="8294767" y="3829100"/>
            <a:ext cx="241448" cy="31234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ysClr val="window" lastClr="FFFFFF"/>
          </a:solidFill>
          <a:ln w="635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Freeform 118"/>
          <p:cNvSpPr/>
          <p:nvPr/>
        </p:nvSpPr>
        <p:spPr bwMode="auto">
          <a:xfrm>
            <a:off x="8274533" y="2903749"/>
            <a:ext cx="281916" cy="36470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ysClr val="window" lastClr="FFFFFF"/>
          </a:solidFill>
          <a:ln w="635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4" name="Group 223"/>
          <p:cNvGrpSpPr/>
          <p:nvPr/>
        </p:nvGrpSpPr>
        <p:grpSpPr>
          <a:xfrm>
            <a:off x="4047117" y="4895078"/>
            <a:ext cx="1517399" cy="472248"/>
            <a:chOff x="3849274" y="4940715"/>
            <a:chExt cx="1517399" cy="472248"/>
          </a:xfrm>
        </p:grpSpPr>
        <p:sp>
          <p:nvSpPr>
            <p:cNvPr id="225" name="TextBox 224"/>
            <p:cNvSpPr txBox="1"/>
            <p:nvPr/>
          </p:nvSpPr>
          <p:spPr>
            <a:xfrm>
              <a:off x="4508101" y="4940715"/>
              <a:ext cx="858572"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HDInsight</a:t>
              </a:r>
            </a:p>
          </p:txBody>
        </p:sp>
        <p:sp>
          <p:nvSpPr>
            <p:cNvPr id="226" name="Freeform: Shape 70"/>
            <p:cNvSpPr>
              <a:spLocks/>
            </p:cNvSpPr>
            <p:nvPr/>
          </p:nvSpPr>
          <p:spPr bwMode="auto">
            <a:xfrm>
              <a:off x="3849274" y="4942820"/>
              <a:ext cx="654765" cy="47014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ysClr val="window" lastClr="FFFFFF"/>
            </a:solidFill>
            <a:ln>
              <a:noFill/>
            </a:ln>
            <a:extLst/>
          </p:spPr>
          <p:txBody>
            <a:bodyPr vert="horz" wrap="square" lIns="91401" tIns="45700" rIns="91401" bIns="4570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grpSp>
        <p:nvGrpSpPr>
          <p:cNvPr id="227" name="Group 226"/>
          <p:cNvGrpSpPr/>
          <p:nvPr/>
        </p:nvGrpSpPr>
        <p:grpSpPr>
          <a:xfrm>
            <a:off x="4044081" y="3688930"/>
            <a:ext cx="1954828" cy="588878"/>
            <a:chOff x="5432480" y="3441712"/>
            <a:chExt cx="1954828" cy="588878"/>
          </a:xfrm>
        </p:grpSpPr>
        <p:sp>
          <p:nvSpPr>
            <p:cNvPr id="228" name="Freeform 182"/>
            <p:cNvSpPr/>
            <p:nvPr/>
          </p:nvSpPr>
          <p:spPr bwMode="auto">
            <a:xfrm flipH="1">
              <a:off x="5432480" y="3441712"/>
              <a:ext cx="660833" cy="58887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29" name="TextBox 228"/>
            <p:cNvSpPr txBox="1"/>
            <p:nvPr/>
          </p:nvSpPr>
          <p:spPr>
            <a:xfrm>
              <a:off x="6106398" y="3504874"/>
              <a:ext cx="1280910" cy="430887"/>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 SQL</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Data Warehouse</a:t>
              </a:r>
            </a:p>
          </p:txBody>
        </p:sp>
      </p:grpSp>
      <p:grpSp>
        <p:nvGrpSpPr>
          <p:cNvPr id="230" name="Group 229"/>
          <p:cNvGrpSpPr/>
          <p:nvPr/>
        </p:nvGrpSpPr>
        <p:grpSpPr>
          <a:xfrm>
            <a:off x="5963399" y="4881103"/>
            <a:ext cx="1375083" cy="491527"/>
            <a:chOff x="6886888" y="4926740"/>
            <a:chExt cx="1375083" cy="491527"/>
          </a:xfrm>
        </p:grpSpPr>
        <p:grpSp>
          <p:nvGrpSpPr>
            <p:cNvPr id="231" name="Group 230"/>
            <p:cNvGrpSpPr/>
            <p:nvPr/>
          </p:nvGrpSpPr>
          <p:grpSpPr>
            <a:xfrm>
              <a:off x="6886888" y="4935242"/>
              <a:ext cx="483025" cy="483025"/>
              <a:chOff x="6188925" y="4517872"/>
              <a:chExt cx="637039" cy="637040"/>
            </a:xfrm>
            <a:solidFill>
              <a:sysClr val="window" lastClr="FFFFFF"/>
            </a:solidFill>
          </p:grpSpPr>
          <p:sp>
            <p:nvSpPr>
              <p:cNvPr id="233" name="Freeform 34"/>
              <p:cNvSpPr>
                <a:spLocks/>
              </p:cNvSpPr>
              <p:nvPr/>
            </p:nvSpPr>
            <p:spPr bwMode="auto">
              <a:xfrm>
                <a:off x="6409741" y="4676543"/>
                <a:ext cx="195020" cy="324804"/>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35"/>
              <p:cNvSpPr>
                <a:spLocks noEditPoints="1"/>
              </p:cNvSpPr>
              <p:nvPr/>
            </p:nvSpPr>
            <p:spPr bwMode="auto">
              <a:xfrm>
                <a:off x="6188925" y="4517872"/>
                <a:ext cx="637039" cy="637040"/>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a:ea typeface="+mn-ea"/>
                  <a:cs typeface="+mn-cs"/>
                </a:endParaRPr>
              </a:p>
            </p:txBody>
          </p:sp>
        </p:grpSp>
        <p:sp>
          <p:nvSpPr>
            <p:cNvPr id="232" name="TextBox 231"/>
            <p:cNvSpPr txBox="1"/>
            <p:nvPr/>
          </p:nvSpPr>
          <p:spPr>
            <a:xfrm>
              <a:off x="7402140" y="4926740"/>
              <a:ext cx="859831" cy="430887"/>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Data Lake</a:t>
              </a:r>
            </a:p>
          </p:txBody>
        </p:sp>
      </p:grpSp>
      <p:sp>
        <p:nvSpPr>
          <p:cNvPr id="235" name="TextBox 234"/>
          <p:cNvSpPr txBox="1"/>
          <p:nvPr/>
        </p:nvSpPr>
        <p:spPr>
          <a:xfrm>
            <a:off x="6462326" y="2489617"/>
            <a:ext cx="1112855"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 </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Cosmos DB</a:t>
            </a:r>
          </a:p>
        </p:txBody>
      </p:sp>
      <p:sp>
        <p:nvSpPr>
          <p:cNvPr id="236" name="TextBox 235"/>
          <p:cNvSpPr txBox="1"/>
          <p:nvPr/>
        </p:nvSpPr>
        <p:spPr>
          <a:xfrm>
            <a:off x="6002905" y="2435564"/>
            <a:ext cx="415967" cy="533500"/>
          </a:xfrm>
          <a:custGeom>
            <a:avLst/>
            <a:gdLst>
              <a:gd name="connsiteX0" fmla="*/ 295680 w 470979"/>
              <a:gd name="connsiteY0" fmla="*/ 226336 h 604054"/>
              <a:gd name="connsiteX1" fmla="*/ 295680 w 470979"/>
              <a:gd name="connsiteY1" fmla="*/ 262482 h 604054"/>
              <a:gd name="connsiteX2" fmla="*/ 315690 w 470979"/>
              <a:gd name="connsiteY2" fmla="*/ 268695 h 604054"/>
              <a:gd name="connsiteX3" fmla="*/ 321498 w 470979"/>
              <a:gd name="connsiteY3" fmla="*/ 289270 h 604054"/>
              <a:gd name="connsiteX4" fmla="*/ 321498 w 470979"/>
              <a:gd name="connsiteY4" fmla="*/ 309602 h 604054"/>
              <a:gd name="connsiteX5" fmla="*/ 327550 w 470979"/>
              <a:gd name="connsiteY5" fmla="*/ 347039 h 604054"/>
              <a:gd name="connsiteX6" fmla="*/ 346995 w 470979"/>
              <a:gd name="connsiteY6" fmla="*/ 368179 h 604054"/>
              <a:gd name="connsiteX7" fmla="*/ 346995 w 470979"/>
              <a:gd name="connsiteY7" fmla="*/ 368824 h 604054"/>
              <a:gd name="connsiteX8" fmla="*/ 327389 w 470979"/>
              <a:gd name="connsiteY8" fmla="*/ 389318 h 604054"/>
              <a:gd name="connsiteX9" fmla="*/ 321498 w 470979"/>
              <a:gd name="connsiteY9" fmla="*/ 424980 h 604054"/>
              <a:gd name="connsiteX10" fmla="*/ 321498 w 470979"/>
              <a:gd name="connsiteY10" fmla="*/ 447895 h 604054"/>
              <a:gd name="connsiteX11" fmla="*/ 315286 w 470979"/>
              <a:gd name="connsiteY11" fmla="*/ 468227 h 604054"/>
              <a:gd name="connsiteX12" fmla="*/ 295680 w 470979"/>
              <a:gd name="connsiteY12" fmla="*/ 474198 h 604054"/>
              <a:gd name="connsiteX13" fmla="*/ 295680 w 470979"/>
              <a:gd name="connsiteY13" fmla="*/ 510344 h 604054"/>
              <a:gd name="connsiteX14" fmla="*/ 343203 w 470979"/>
              <a:gd name="connsiteY14" fmla="*/ 504131 h 604054"/>
              <a:gd name="connsiteX15" fmla="*/ 367893 w 470979"/>
              <a:gd name="connsiteY15" fmla="*/ 484606 h 604054"/>
              <a:gd name="connsiteX16" fmla="*/ 375396 w 470979"/>
              <a:gd name="connsiteY16" fmla="*/ 442892 h 604054"/>
              <a:gd name="connsiteX17" fmla="*/ 375396 w 470979"/>
              <a:gd name="connsiteY17" fmla="*/ 415783 h 604054"/>
              <a:gd name="connsiteX18" fmla="*/ 399439 w 470979"/>
              <a:gd name="connsiteY18" fmla="*/ 386413 h 604054"/>
              <a:gd name="connsiteX19" fmla="*/ 399439 w 470979"/>
              <a:gd name="connsiteY19" fmla="*/ 350267 h 604054"/>
              <a:gd name="connsiteX20" fmla="*/ 375396 w 470979"/>
              <a:gd name="connsiteY20" fmla="*/ 321221 h 604054"/>
              <a:gd name="connsiteX21" fmla="*/ 375396 w 470979"/>
              <a:gd name="connsiteY21" fmla="*/ 292174 h 604054"/>
              <a:gd name="connsiteX22" fmla="*/ 367731 w 470979"/>
              <a:gd name="connsiteY22" fmla="*/ 251913 h 604054"/>
              <a:gd name="connsiteX23" fmla="*/ 342880 w 470979"/>
              <a:gd name="connsiteY23" fmla="*/ 232548 h 604054"/>
              <a:gd name="connsiteX24" fmla="*/ 295680 w 470979"/>
              <a:gd name="connsiteY24" fmla="*/ 226336 h 604054"/>
              <a:gd name="connsiteX25" fmla="*/ 175299 w 470979"/>
              <a:gd name="connsiteY25" fmla="*/ 226336 h 604054"/>
              <a:gd name="connsiteX26" fmla="*/ 127775 w 470979"/>
              <a:gd name="connsiteY26" fmla="*/ 232548 h 604054"/>
              <a:gd name="connsiteX27" fmla="*/ 103087 w 470979"/>
              <a:gd name="connsiteY27" fmla="*/ 252074 h 604054"/>
              <a:gd name="connsiteX28" fmla="*/ 95583 w 470979"/>
              <a:gd name="connsiteY28" fmla="*/ 293788 h 604054"/>
              <a:gd name="connsiteX29" fmla="*/ 95583 w 470979"/>
              <a:gd name="connsiteY29" fmla="*/ 320898 h 604054"/>
              <a:gd name="connsiteX30" fmla="*/ 71539 w 470979"/>
              <a:gd name="connsiteY30" fmla="*/ 350267 h 604054"/>
              <a:gd name="connsiteX31" fmla="*/ 71539 w 470979"/>
              <a:gd name="connsiteY31" fmla="*/ 386413 h 604054"/>
              <a:gd name="connsiteX32" fmla="*/ 95583 w 470979"/>
              <a:gd name="connsiteY32" fmla="*/ 415460 h 604054"/>
              <a:gd name="connsiteX33" fmla="*/ 95583 w 470979"/>
              <a:gd name="connsiteY33" fmla="*/ 444506 h 604054"/>
              <a:gd name="connsiteX34" fmla="*/ 103247 w 470979"/>
              <a:gd name="connsiteY34" fmla="*/ 484768 h 604054"/>
              <a:gd name="connsiteX35" fmla="*/ 128179 w 470979"/>
              <a:gd name="connsiteY35" fmla="*/ 504131 h 604054"/>
              <a:gd name="connsiteX36" fmla="*/ 175299 w 470979"/>
              <a:gd name="connsiteY36" fmla="*/ 510344 h 604054"/>
              <a:gd name="connsiteX37" fmla="*/ 175299 w 470979"/>
              <a:gd name="connsiteY37" fmla="*/ 474198 h 604054"/>
              <a:gd name="connsiteX38" fmla="*/ 155450 w 470979"/>
              <a:gd name="connsiteY38" fmla="*/ 468147 h 604054"/>
              <a:gd name="connsiteX39" fmla="*/ 149480 w 470979"/>
              <a:gd name="connsiteY39" fmla="*/ 447572 h 604054"/>
              <a:gd name="connsiteX40" fmla="*/ 149480 w 470979"/>
              <a:gd name="connsiteY40" fmla="*/ 427078 h 604054"/>
              <a:gd name="connsiteX41" fmla="*/ 143429 w 470979"/>
              <a:gd name="connsiteY41" fmla="*/ 389318 h 604054"/>
              <a:gd name="connsiteX42" fmla="*/ 123984 w 470979"/>
              <a:gd name="connsiteY42" fmla="*/ 368501 h 604054"/>
              <a:gd name="connsiteX43" fmla="*/ 123984 w 470979"/>
              <a:gd name="connsiteY43" fmla="*/ 367856 h 604054"/>
              <a:gd name="connsiteX44" fmla="*/ 143509 w 470979"/>
              <a:gd name="connsiteY44" fmla="*/ 347524 h 604054"/>
              <a:gd name="connsiteX45" fmla="*/ 149480 w 470979"/>
              <a:gd name="connsiteY45" fmla="*/ 311700 h 604054"/>
              <a:gd name="connsiteX46" fmla="*/ 149480 w 470979"/>
              <a:gd name="connsiteY46" fmla="*/ 288785 h 604054"/>
              <a:gd name="connsiteX47" fmla="*/ 155773 w 470979"/>
              <a:gd name="connsiteY47" fmla="*/ 268453 h 604054"/>
              <a:gd name="connsiteX48" fmla="*/ 175299 w 470979"/>
              <a:gd name="connsiteY48" fmla="*/ 262482 h 604054"/>
              <a:gd name="connsiteX49" fmla="*/ 0 w 470979"/>
              <a:gd name="connsiteY49" fmla="*/ 77154 h 604054"/>
              <a:gd name="connsiteX50" fmla="*/ 0 w 470979"/>
              <a:gd name="connsiteY50" fmla="*/ 96058 h 604054"/>
              <a:gd name="connsiteX51" fmla="*/ 0 w 470979"/>
              <a:gd name="connsiteY51" fmla="*/ 96059 h 604054"/>
              <a:gd name="connsiteX52" fmla="*/ 0 w 470979"/>
              <a:gd name="connsiteY52" fmla="*/ 77154 h 604054"/>
              <a:gd name="connsiteX53" fmla="*/ 235490 w 470979"/>
              <a:gd name="connsiteY53" fmla="*/ 34653 h 604054"/>
              <a:gd name="connsiteX54" fmla="*/ 72945 w 470979"/>
              <a:gd name="connsiteY54" fmla="*/ 82360 h 604054"/>
              <a:gd name="connsiteX55" fmla="*/ 235490 w 470979"/>
              <a:gd name="connsiteY55" fmla="*/ 130066 h 604054"/>
              <a:gd name="connsiteX56" fmla="*/ 398035 w 470979"/>
              <a:gd name="connsiteY56" fmla="*/ 82360 h 604054"/>
              <a:gd name="connsiteX57" fmla="*/ 235490 w 470979"/>
              <a:gd name="connsiteY57" fmla="*/ 34653 h 604054"/>
              <a:gd name="connsiteX58" fmla="*/ 235489 w 470979"/>
              <a:gd name="connsiteY58" fmla="*/ 0 h 604054"/>
              <a:gd name="connsiteX59" fmla="*/ 469763 w 470979"/>
              <a:gd name="connsiteY59" fmla="*/ 86237 h 604054"/>
              <a:gd name="connsiteX60" fmla="*/ 470619 w 470979"/>
              <a:gd name="connsiteY60" fmla="*/ 93153 h 604054"/>
              <a:gd name="connsiteX61" fmla="*/ 470979 w 470979"/>
              <a:gd name="connsiteY61" fmla="*/ 93153 h 604054"/>
              <a:gd name="connsiteX62" fmla="*/ 470979 w 470979"/>
              <a:gd name="connsiteY62" fmla="*/ 96059 h 604054"/>
              <a:gd name="connsiteX63" fmla="*/ 470979 w 470979"/>
              <a:gd name="connsiteY63" fmla="*/ 507994 h 604054"/>
              <a:gd name="connsiteX64" fmla="*/ 470979 w 470979"/>
              <a:gd name="connsiteY64" fmla="*/ 507995 h 604054"/>
              <a:gd name="connsiteX65" fmla="*/ 470979 w 470979"/>
              <a:gd name="connsiteY65" fmla="*/ 507996 h 604054"/>
              <a:gd name="connsiteX66" fmla="*/ 470979 w 470979"/>
              <a:gd name="connsiteY66" fmla="*/ 510901 h 604054"/>
              <a:gd name="connsiteX67" fmla="*/ 470619 w 470979"/>
              <a:gd name="connsiteY67" fmla="*/ 510901 h 604054"/>
              <a:gd name="connsiteX68" fmla="*/ 469763 w 470979"/>
              <a:gd name="connsiteY68" fmla="*/ 517817 h 604054"/>
              <a:gd name="connsiteX69" fmla="*/ 235490 w 470979"/>
              <a:gd name="connsiteY69" fmla="*/ 604054 h 604054"/>
              <a:gd name="connsiteX70" fmla="*/ 1216 w 470979"/>
              <a:gd name="connsiteY70" fmla="*/ 517817 h 604054"/>
              <a:gd name="connsiteX71" fmla="*/ 360 w 470979"/>
              <a:gd name="connsiteY71" fmla="*/ 510901 h 604054"/>
              <a:gd name="connsiteX72" fmla="*/ 0 w 470979"/>
              <a:gd name="connsiteY72" fmla="*/ 510901 h 604054"/>
              <a:gd name="connsiteX73" fmla="*/ 0 w 470979"/>
              <a:gd name="connsiteY73" fmla="*/ 507995 h 604054"/>
              <a:gd name="connsiteX74" fmla="*/ 0 w 470979"/>
              <a:gd name="connsiteY74" fmla="*/ 96060 h 604054"/>
              <a:gd name="connsiteX75" fmla="*/ 0 w 470979"/>
              <a:gd name="connsiteY75" fmla="*/ 96058 h 604054"/>
              <a:gd name="connsiteX76" fmla="*/ 0 w 470979"/>
              <a:gd name="connsiteY76" fmla="*/ 96058 h 604054"/>
              <a:gd name="connsiteX77" fmla="*/ 1216 w 470979"/>
              <a:gd name="connsiteY77" fmla="*/ 86237 h 604054"/>
              <a:gd name="connsiteX78" fmla="*/ 235489 w 470979"/>
              <a:gd name="connsiteY78" fmla="*/ 0 h 60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979" h="604054">
                <a:moveTo>
                  <a:pt x="295680" y="226336"/>
                </a:moveTo>
                <a:lnTo>
                  <a:pt x="295680" y="262482"/>
                </a:lnTo>
                <a:cubicBezTo>
                  <a:pt x="305146" y="262482"/>
                  <a:pt x="311817" y="264553"/>
                  <a:pt x="315690" y="268695"/>
                </a:cubicBezTo>
                <a:cubicBezTo>
                  <a:pt x="319563" y="272837"/>
                  <a:pt x="321498" y="279695"/>
                  <a:pt x="321498" y="289270"/>
                </a:cubicBezTo>
                <a:lnTo>
                  <a:pt x="321498" y="309602"/>
                </a:lnTo>
                <a:cubicBezTo>
                  <a:pt x="321498" y="324878"/>
                  <a:pt x="323516" y="337357"/>
                  <a:pt x="327550" y="347039"/>
                </a:cubicBezTo>
                <a:cubicBezTo>
                  <a:pt x="331584" y="356722"/>
                  <a:pt x="338066" y="363768"/>
                  <a:pt x="346995" y="368179"/>
                </a:cubicBezTo>
                <a:lnTo>
                  <a:pt x="346995" y="368824"/>
                </a:lnTo>
                <a:cubicBezTo>
                  <a:pt x="337851" y="373235"/>
                  <a:pt x="331315" y="380066"/>
                  <a:pt x="327389" y="389318"/>
                </a:cubicBezTo>
                <a:cubicBezTo>
                  <a:pt x="323462" y="398570"/>
                  <a:pt x="321498" y="410458"/>
                  <a:pt x="321498" y="424980"/>
                </a:cubicBezTo>
                <a:lnTo>
                  <a:pt x="321498" y="447895"/>
                </a:lnTo>
                <a:cubicBezTo>
                  <a:pt x="321498" y="457469"/>
                  <a:pt x="319427" y="464247"/>
                  <a:pt x="315286" y="468227"/>
                </a:cubicBezTo>
                <a:cubicBezTo>
                  <a:pt x="311145" y="472208"/>
                  <a:pt x="304609" y="474198"/>
                  <a:pt x="295680" y="474198"/>
                </a:cubicBezTo>
                <a:lnTo>
                  <a:pt x="295680" y="510344"/>
                </a:lnTo>
                <a:cubicBezTo>
                  <a:pt x="315904" y="510344"/>
                  <a:pt x="331745" y="508273"/>
                  <a:pt x="343203" y="504131"/>
                </a:cubicBezTo>
                <a:cubicBezTo>
                  <a:pt x="354660" y="499990"/>
                  <a:pt x="362890" y="493482"/>
                  <a:pt x="367893" y="484606"/>
                </a:cubicBezTo>
                <a:cubicBezTo>
                  <a:pt x="372894" y="475730"/>
                  <a:pt x="375396" y="461826"/>
                  <a:pt x="375396" y="442892"/>
                </a:cubicBezTo>
                <a:lnTo>
                  <a:pt x="375396" y="415783"/>
                </a:lnTo>
                <a:cubicBezTo>
                  <a:pt x="375396" y="396203"/>
                  <a:pt x="383411" y="386413"/>
                  <a:pt x="399439" y="386413"/>
                </a:cubicBezTo>
                <a:lnTo>
                  <a:pt x="399439" y="350267"/>
                </a:lnTo>
                <a:cubicBezTo>
                  <a:pt x="383411" y="350267"/>
                  <a:pt x="375396" y="340585"/>
                  <a:pt x="375396" y="321221"/>
                </a:cubicBezTo>
                <a:lnTo>
                  <a:pt x="375396" y="292174"/>
                </a:lnTo>
                <a:cubicBezTo>
                  <a:pt x="375396" y="274101"/>
                  <a:pt x="372841" y="260680"/>
                  <a:pt x="367731" y="251913"/>
                </a:cubicBezTo>
                <a:cubicBezTo>
                  <a:pt x="362621" y="243144"/>
                  <a:pt x="354337" y="236690"/>
                  <a:pt x="342880" y="232548"/>
                </a:cubicBezTo>
                <a:cubicBezTo>
                  <a:pt x="331422" y="228407"/>
                  <a:pt x="315690" y="226336"/>
                  <a:pt x="295680" y="226336"/>
                </a:cubicBezTo>
                <a:close/>
                <a:moveTo>
                  <a:pt x="175299" y="226336"/>
                </a:moveTo>
                <a:cubicBezTo>
                  <a:pt x="155074" y="226336"/>
                  <a:pt x="139233" y="228407"/>
                  <a:pt x="127775" y="232548"/>
                </a:cubicBezTo>
                <a:cubicBezTo>
                  <a:pt x="116318" y="236690"/>
                  <a:pt x="108088" y="243199"/>
                  <a:pt x="103087" y="252074"/>
                </a:cubicBezTo>
                <a:cubicBezTo>
                  <a:pt x="98084" y="260949"/>
                  <a:pt x="95583" y="274854"/>
                  <a:pt x="95583" y="293788"/>
                </a:cubicBezTo>
                <a:lnTo>
                  <a:pt x="95583" y="320898"/>
                </a:lnTo>
                <a:cubicBezTo>
                  <a:pt x="95583" y="340477"/>
                  <a:pt x="87568" y="350267"/>
                  <a:pt x="71539" y="350267"/>
                </a:cubicBezTo>
                <a:lnTo>
                  <a:pt x="71539" y="386413"/>
                </a:lnTo>
                <a:cubicBezTo>
                  <a:pt x="87568" y="386413"/>
                  <a:pt x="95583" y="396096"/>
                  <a:pt x="95583" y="415460"/>
                </a:cubicBezTo>
                <a:lnTo>
                  <a:pt x="95583" y="444506"/>
                </a:lnTo>
                <a:cubicBezTo>
                  <a:pt x="95583" y="462579"/>
                  <a:pt x="98138" y="476000"/>
                  <a:pt x="103247" y="484768"/>
                </a:cubicBezTo>
                <a:cubicBezTo>
                  <a:pt x="108357" y="493535"/>
                  <a:pt x="116668" y="499990"/>
                  <a:pt x="128179" y="504131"/>
                </a:cubicBezTo>
                <a:cubicBezTo>
                  <a:pt x="139690" y="508273"/>
                  <a:pt x="155397" y="510344"/>
                  <a:pt x="175299" y="510344"/>
                </a:cubicBezTo>
                <a:lnTo>
                  <a:pt x="175299" y="474198"/>
                </a:lnTo>
                <a:cubicBezTo>
                  <a:pt x="166047" y="474198"/>
                  <a:pt x="159430" y="472180"/>
                  <a:pt x="155450" y="468147"/>
                </a:cubicBezTo>
                <a:cubicBezTo>
                  <a:pt x="151470" y="464112"/>
                  <a:pt x="149480" y="457255"/>
                  <a:pt x="149480" y="447572"/>
                </a:cubicBezTo>
                <a:lnTo>
                  <a:pt x="149480" y="427078"/>
                </a:lnTo>
                <a:cubicBezTo>
                  <a:pt x="149480" y="411479"/>
                  <a:pt x="147462" y="398892"/>
                  <a:pt x="143429" y="389318"/>
                </a:cubicBezTo>
                <a:cubicBezTo>
                  <a:pt x="139394" y="379744"/>
                  <a:pt x="132913" y="372805"/>
                  <a:pt x="123984" y="368501"/>
                </a:cubicBezTo>
                <a:lnTo>
                  <a:pt x="123984" y="367856"/>
                </a:lnTo>
                <a:cubicBezTo>
                  <a:pt x="133020" y="363553"/>
                  <a:pt x="139529" y="356775"/>
                  <a:pt x="143509" y="347524"/>
                </a:cubicBezTo>
                <a:cubicBezTo>
                  <a:pt x="147489" y="338272"/>
                  <a:pt x="149480" y="326330"/>
                  <a:pt x="149480" y="311700"/>
                </a:cubicBezTo>
                <a:lnTo>
                  <a:pt x="149480" y="288785"/>
                </a:lnTo>
                <a:cubicBezTo>
                  <a:pt x="149480" y="279211"/>
                  <a:pt x="151577" y="272434"/>
                  <a:pt x="155773" y="268453"/>
                </a:cubicBezTo>
                <a:cubicBezTo>
                  <a:pt x="159969" y="264473"/>
                  <a:pt x="166477" y="262482"/>
                  <a:pt x="175299" y="262482"/>
                </a:cubicBezTo>
                <a:close/>
                <a:moveTo>
                  <a:pt x="0" y="77154"/>
                </a:moveTo>
                <a:lnTo>
                  <a:pt x="0" y="96058"/>
                </a:lnTo>
                <a:lnTo>
                  <a:pt x="0" y="96059"/>
                </a:lnTo>
                <a:cubicBezTo>
                  <a:pt x="0" y="96059"/>
                  <a:pt x="0" y="70852"/>
                  <a:pt x="0" y="77154"/>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8"/>
                </a:lnTo>
                <a:lnTo>
                  <a:pt x="0" y="96058"/>
                </a:lnTo>
                <a:lnTo>
                  <a:pt x="1216" y="86237"/>
                </a:lnTo>
                <a:cubicBezTo>
                  <a:pt x="13275" y="37799"/>
                  <a:pt x="113561" y="0"/>
                  <a:pt x="235489" y="0"/>
                </a:cubicBezTo>
                <a:close/>
              </a:path>
            </a:pathLst>
          </a:custGeom>
          <a:solidFill>
            <a:sysClr val="window" lastClr="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Segoe UI Black" panose="020B0A02040204020203" pitchFamily="34" charset="0"/>
              <a:cs typeface="Segoe UI Black" panose="020B0A02040204020203" pitchFamily="34" charset="0"/>
            </a:endParaRPr>
          </a:p>
        </p:txBody>
      </p:sp>
      <p:sp>
        <p:nvSpPr>
          <p:cNvPr id="237" name="TextBox 236"/>
          <p:cNvSpPr txBox="1"/>
          <p:nvPr/>
        </p:nvSpPr>
        <p:spPr>
          <a:xfrm>
            <a:off x="4181036" y="2418369"/>
            <a:ext cx="537534" cy="58926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ysClr val="window" lastClr="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Segoe UI Black" panose="020B0A02040204020203" pitchFamily="34" charset="0"/>
              <a:cs typeface="Segoe UI Black" panose="020B0A02040204020203" pitchFamily="34" charset="0"/>
            </a:endParaRPr>
          </a:p>
        </p:txBody>
      </p:sp>
      <p:sp>
        <p:nvSpPr>
          <p:cNvPr id="238" name="TextBox 237"/>
          <p:cNvSpPr txBox="1"/>
          <p:nvPr/>
        </p:nvSpPr>
        <p:spPr>
          <a:xfrm>
            <a:off x="4677974" y="2489617"/>
            <a:ext cx="1115196"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 </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SQL Database</a:t>
            </a:r>
          </a:p>
        </p:txBody>
      </p:sp>
      <p:sp>
        <p:nvSpPr>
          <p:cNvPr id="239" name="Freeform 118"/>
          <p:cNvSpPr/>
          <p:nvPr/>
        </p:nvSpPr>
        <p:spPr bwMode="auto">
          <a:xfrm>
            <a:off x="1918470" y="2420926"/>
            <a:ext cx="419080" cy="54214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ysClr val="window" lastClr="FFFFFF"/>
          </a:solidFill>
          <a:ln w="635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Box 239"/>
          <p:cNvSpPr txBox="1"/>
          <p:nvPr/>
        </p:nvSpPr>
        <p:spPr>
          <a:xfrm>
            <a:off x="2442224" y="2555635"/>
            <a:ext cx="1050572" cy="261610"/>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SQL Server</a:t>
            </a:r>
          </a:p>
        </p:txBody>
      </p:sp>
      <p:sp>
        <p:nvSpPr>
          <p:cNvPr id="241" name="Freeform 118"/>
          <p:cNvSpPr/>
          <p:nvPr/>
        </p:nvSpPr>
        <p:spPr bwMode="auto">
          <a:xfrm>
            <a:off x="1918470" y="3636790"/>
            <a:ext cx="419080" cy="54214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ysClr val="window" lastClr="FFFFFF"/>
          </a:solidFill>
          <a:ln w="635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TextBox 241"/>
          <p:cNvSpPr txBox="1"/>
          <p:nvPr/>
        </p:nvSpPr>
        <p:spPr>
          <a:xfrm>
            <a:off x="2442224" y="3771499"/>
            <a:ext cx="1273783" cy="261610"/>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SQL Server</a:t>
            </a:r>
          </a:p>
        </p:txBody>
      </p:sp>
      <p:grpSp>
        <p:nvGrpSpPr>
          <p:cNvPr id="243" name="Group 242"/>
          <p:cNvGrpSpPr/>
          <p:nvPr/>
        </p:nvGrpSpPr>
        <p:grpSpPr>
          <a:xfrm>
            <a:off x="1810358" y="4865393"/>
            <a:ext cx="1537881" cy="472248"/>
            <a:chOff x="3849274" y="4940715"/>
            <a:chExt cx="1537881" cy="472248"/>
          </a:xfrm>
        </p:grpSpPr>
        <p:sp>
          <p:nvSpPr>
            <p:cNvPr id="244" name="TextBox 243"/>
            <p:cNvSpPr txBox="1"/>
            <p:nvPr/>
          </p:nvSpPr>
          <p:spPr>
            <a:xfrm>
              <a:off x="4508101" y="4940715"/>
              <a:ext cx="879054" cy="43088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Apache</a:t>
              </a:r>
              <a:b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1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Hadoop</a:t>
              </a:r>
            </a:p>
          </p:txBody>
        </p:sp>
        <p:sp>
          <p:nvSpPr>
            <p:cNvPr id="245" name="Freeform: Shape 70"/>
            <p:cNvSpPr>
              <a:spLocks/>
            </p:cNvSpPr>
            <p:nvPr/>
          </p:nvSpPr>
          <p:spPr bwMode="auto">
            <a:xfrm>
              <a:off x="3849274" y="4942820"/>
              <a:ext cx="654765" cy="470143"/>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ysClr val="window" lastClr="FFFFFF"/>
            </a:solidFill>
            <a:ln>
              <a:noFill/>
            </a:ln>
            <a:extLst/>
          </p:spPr>
          <p:txBody>
            <a:bodyPr vert="horz" wrap="square" lIns="91401" tIns="45700" rIns="91401" bIns="4570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cxnSp>
        <p:nvCxnSpPr>
          <p:cNvPr id="246" name="Straight Connector 245">
            <a:extLst/>
          </p:cNvPr>
          <p:cNvCxnSpPr>
            <a:cxnSpLocks/>
          </p:cNvCxnSpPr>
          <p:nvPr/>
        </p:nvCxnSpPr>
        <p:spPr>
          <a:xfrm>
            <a:off x="3870836" y="2031868"/>
            <a:ext cx="0" cy="3421651"/>
          </a:xfrm>
          <a:prstGeom prst="line">
            <a:avLst/>
          </a:prstGeom>
          <a:noFill/>
          <a:ln w="6350" cap="flat" cmpd="sng" algn="ctr">
            <a:solidFill>
              <a:sysClr val="window" lastClr="FFFFFF"/>
            </a:solidFill>
            <a:prstDash val="dash"/>
            <a:miter lim="800000"/>
            <a:tailEnd type="none"/>
          </a:ln>
          <a:effectLst/>
        </p:spPr>
      </p:cxnSp>
      <p:sp>
        <p:nvSpPr>
          <p:cNvPr id="247" name="Rectangle 246"/>
          <p:cNvSpPr/>
          <p:nvPr/>
        </p:nvSpPr>
        <p:spPr>
          <a:xfrm>
            <a:off x="2945545" y="1967518"/>
            <a:ext cx="2210038" cy="276999"/>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ON-PREM        CLOUD</a:t>
            </a:r>
          </a:p>
        </p:txBody>
      </p:sp>
    </p:spTree>
    <p:extLst>
      <p:ext uri="{BB962C8B-B14F-4D97-AF65-F5344CB8AC3E}">
        <p14:creationId xmlns:p14="http://schemas.microsoft.com/office/powerpoint/2010/main" val="4008881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1484396" y="1076511"/>
            <a:ext cx="9381243" cy="5781489"/>
            <a:chOff x="2325645" y="-70091"/>
            <a:chExt cx="9624009" cy="6788043"/>
          </a:xfrm>
        </p:grpSpPr>
        <p:sp>
          <p:nvSpPr>
            <p:cNvPr id="71" name="Rectangle 70"/>
            <p:cNvSpPr/>
            <p:nvPr/>
          </p:nvSpPr>
          <p:spPr>
            <a:xfrm>
              <a:off x="3266441" y="5428314"/>
              <a:ext cx="2961534" cy="663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72" name="Group 71"/>
            <p:cNvGrpSpPr/>
            <p:nvPr/>
          </p:nvGrpSpPr>
          <p:grpSpPr>
            <a:xfrm>
              <a:off x="2325645" y="374577"/>
              <a:ext cx="8907080" cy="6343375"/>
              <a:chOff x="455597" y="590195"/>
              <a:chExt cx="8197016" cy="6415149"/>
            </a:xfrm>
          </p:grpSpPr>
          <p:cxnSp>
            <p:nvCxnSpPr>
              <p:cNvPr id="123" name="Straight Connector 122"/>
              <p:cNvCxnSpPr/>
              <p:nvPr/>
            </p:nvCxnSpPr>
            <p:spPr>
              <a:xfrm flipH="1">
                <a:off x="1260563" y="590195"/>
                <a:ext cx="10162" cy="5891508"/>
              </a:xfrm>
              <a:prstGeom prst="line">
                <a:avLst/>
              </a:prstGeom>
              <a:ln/>
              <a:effectLst/>
            </p:spPr>
            <p:style>
              <a:lnRef idx="1">
                <a:schemeClr val="accent2"/>
              </a:lnRef>
              <a:fillRef idx="0">
                <a:schemeClr val="accent2"/>
              </a:fillRef>
              <a:effectRef idx="0">
                <a:schemeClr val="accent2"/>
              </a:effectRef>
              <a:fontRef idx="minor">
                <a:schemeClr val="tx1"/>
              </a:fontRef>
            </p:style>
          </p:cxnSp>
          <p:grpSp>
            <p:nvGrpSpPr>
              <p:cNvPr id="124" name="Group 123"/>
              <p:cNvGrpSpPr/>
              <p:nvPr/>
            </p:nvGrpSpPr>
            <p:grpSpPr>
              <a:xfrm>
                <a:off x="455597" y="634678"/>
                <a:ext cx="8197016" cy="6370666"/>
                <a:chOff x="455597" y="634678"/>
                <a:chExt cx="8197016" cy="6370666"/>
              </a:xfrm>
            </p:grpSpPr>
            <p:cxnSp>
              <p:nvCxnSpPr>
                <p:cNvPr id="125" name="Straight Connector 124"/>
                <p:cNvCxnSpPr/>
                <p:nvPr/>
              </p:nvCxnSpPr>
              <p:spPr>
                <a:xfrm flipH="1">
                  <a:off x="1260563" y="6487154"/>
                  <a:ext cx="7392050" cy="0"/>
                </a:xfrm>
                <a:prstGeom prst="line">
                  <a:avLst/>
                </a:prstGeom>
                <a:ln/>
                <a:effectLst/>
              </p:spPr>
              <p:style>
                <a:lnRef idx="1">
                  <a:schemeClr val="accent2"/>
                </a:lnRef>
                <a:fillRef idx="0">
                  <a:schemeClr val="accent2"/>
                </a:fillRef>
                <a:effectRef idx="0">
                  <a:schemeClr val="accent2"/>
                </a:effectRef>
                <a:fontRef idx="minor">
                  <a:schemeClr val="tx1"/>
                </a:fontRef>
              </p:style>
            </p:cxnSp>
            <p:sp>
              <p:nvSpPr>
                <p:cNvPr id="126" name="TextBox 125"/>
                <p:cNvSpPr txBox="1"/>
                <p:nvPr/>
              </p:nvSpPr>
              <p:spPr>
                <a:xfrm>
                  <a:off x="5771425" y="6481706"/>
                  <a:ext cx="1891112" cy="499322"/>
                </a:xfrm>
                <a:prstGeom prst="rect">
                  <a:avLst/>
                </a:prstGeom>
                <a:noFill/>
              </p:spPr>
              <p:txBody>
                <a:bodyPr wrap="square" lIns="131912" tIns="65956" rIns="131912" bIns="65956"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Low Control</a:t>
                  </a:r>
                </a:p>
              </p:txBody>
            </p:sp>
            <p:sp>
              <p:nvSpPr>
                <p:cNvPr id="127" name="TextBox 126"/>
                <p:cNvSpPr txBox="1"/>
                <p:nvPr/>
              </p:nvSpPr>
              <p:spPr>
                <a:xfrm rot="16200000">
                  <a:off x="-309910" y="1400185"/>
                  <a:ext cx="2354137" cy="823123"/>
                </a:xfrm>
                <a:prstGeom prst="rect">
                  <a:avLst/>
                </a:prstGeom>
                <a:noFill/>
              </p:spPr>
              <p:txBody>
                <a:bodyPr wrap="square" lIns="131912" tIns="65956" rIns="131912" bIns="65956"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Shared</a:t>
                  </a:r>
                  <a:b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Lower cost</a:t>
                  </a:r>
                  <a:endParaRPr kumimoji="0" lang="en-US" sz="14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28" name="TextBox 127"/>
                <p:cNvSpPr txBox="1"/>
                <p:nvPr/>
              </p:nvSpPr>
              <p:spPr>
                <a:xfrm rot="16200000">
                  <a:off x="-536503" y="4743940"/>
                  <a:ext cx="2807333" cy="823123"/>
                </a:xfrm>
                <a:prstGeom prst="rect">
                  <a:avLst/>
                </a:prstGeom>
                <a:noFill/>
              </p:spPr>
              <p:txBody>
                <a:bodyPr wrap="square" lIns="131912" tIns="65956" rIns="131912" bIns="65956"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Dedicated</a:t>
                  </a:r>
                  <a:b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Higher cost</a:t>
                  </a:r>
                  <a:endParaRPr kumimoji="0" lang="en-US" sz="14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29" name="TextBox 128"/>
                <p:cNvSpPr txBox="1"/>
                <p:nvPr/>
              </p:nvSpPr>
              <p:spPr>
                <a:xfrm>
                  <a:off x="1270725" y="6506022"/>
                  <a:ext cx="2622390" cy="499322"/>
                </a:xfrm>
                <a:prstGeom prst="rect">
                  <a:avLst/>
                </a:prstGeom>
                <a:noFill/>
              </p:spPr>
              <p:txBody>
                <a:bodyPr wrap="square" lIns="131912" tIns="65956" rIns="131912" bIns="65956"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High Control</a:t>
                  </a:r>
                </a:p>
              </p:txBody>
            </p:sp>
          </p:grpSp>
        </p:grpSp>
        <p:grpSp>
          <p:nvGrpSpPr>
            <p:cNvPr id="73" name="Group 72"/>
            <p:cNvGrpSpPr/>
            <p:nvPr/>
          </p:nvGrpSpPr>
          <p:grpSpPr>
            <a:xfrm>
              <a:off x="3381778" y="-70091"/>
              <a:ext cx="7850946" cy="950891"/>
              <a:chOff x="2422894" y="867532"/>
              <a:chExt cx="7931679" cy="699248"/>
            </a:xfrm>
          </p:grpSpPr>
          <p:sp>
            <p:nvSpPr>
              <p:cNvPr id="121" name="Left Brace 120"/>
              <p:cNvSpPr/>
              <p:nvPr/>
            </p:nvSpPr>
            <p:spPr>
              <a:xfrm rot="5400000">
                <a:off x="6213418" y="-2574375"/>
                <a:ext cx="350631" cy="7931679"/>
              </a:xfrm>
              <a:prstGeom prst="leftBrace">
                <a:avLst/>
              </a:prstGeom>
              <a:effectLst/>
            </p:spPr>
            <p:style>
              <a:lnRef idx="3">
                <a:schemeClr val="accent1"/>
              </a:lnRef>
              <a:fillRef idx="0">
                <a:schemeClr val="accent1"/>
              </a:fillRef>
              <a:effectRef idx="2">
                <a:schemeClr val="accent1"/>
              </a:effectRef>
              <a:fontRef idx="minor">
                <a:schemeClr val="tx1"/>
              </a:fontRef>
            </p:style>
            <p:txBody>
              <a:bodyPr lIns="169089" tIns="84547" rIns="169089" bIns="84547"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22" name="TextBox 121"/>
              <p:cNvSpPr txBox="1"/>
              <p:nvPr/>
            </p:nvSpPr>
            <p:spPr>
              <a:xfrm>
                <a:off x="4541861" y="867532"/>
                <a:ext cx="3565198" cy="398387"/>
              </a:xfrm>
              <a:prstGeom prst="rect">
                <a:avLst/>
              </a:prstGeom>
              <a:noFill/>
            </p:spPr>
            <p:txBody>
              <a:bodyPr wrap="square" lIns="131907" tIns="65952" rIns="131907" bIns="65952"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Hybrid Cloud</a:t>
                </a:r>
              </a:p>
            </p:txBody>
          </p:sp>
        </p:grpSp>
        <p:grpSp>
          <p:nvGrpSpPr>
            <p:cNvPr id="74" name="Group 73"/>
            <p:cNvGrpSpPr/>
            <p:nvPr/>
          </p:nvGrpSpPr>
          <p:grpSpPr>
            <a:xfrm>
              <a:off x="3266441" y="3467012"/>
              <a:ext cx="1319929" cy="1882324"/>
              <a:chOff x="1958631" y="3953984"/>
              <a:chExt cx="1186993" cy="1893407"/>
            </a:xfrm>
          </p:grpSpPr>
          <p:sp>
            <p:nvSpPr>
              <p:cNvPr id="118" name="Rectangle 117"/>
              <p:cNvSpPr/>
              <p:nvPr/>
            </p:nvSpPr>
            <p:spPr bwMode="auto">
              <a:xfrm>
                <a:off x="1959795" y="5450456"/>
                <a:ext cx="1185829" cy="396935"/>
              </a:xfrm>
              <a:prstGeom prst="rect">
                <a:avLst/>
              </a:prstGeom>
              <a:solidFill>
                <a:schemeClr val="accent1"/>
              </a:solidFill>
              <a:ln w="9525" cap="flat" cmpd="sng" algn="ctr">
                <a:noFill/>
                <a:prstDash val="solid"/>
                <a:headEnd type="none" w="med" len="med"/>
                <a:tailEnd type="none" w="med" len="med"/>
              </a:ln>
              <a:effectLst/>
            </p:spPr>
            <p:txBody>
              <a:bodyPr vert="horz" wrap="square" lIns="169075" tIns="0" rIns="0" bIns="0" numCol="1" rtlCol="0" anchor="ctr" anchorCtr="1" compatLnSpc="1">
                <a:prstTxWarp prst="textNoShape">
                  <a:avLst/>
                </a:prstTxWarp>
              </a:bodyPr>
              <a:lstStyle/>
              <a:p>
                <a:pPr marL="0" marR="0" lvl="0" indent="0" algn="l" defTabSz="1044351" rtl="0" eaLnBrk="1" fontAlgn="auto" latinLnBrk="0" hangingPunct="1">
                  <a:lnSpc>
                    <a:spcPct val="100000"/>
                  </a:lnSpc>
                  <a:spcBef>
                    <a:spcPts val="0"/>
                  </a:spcBef>
                  <a:spcAft>
                    <a:spcPts val="0"/>
                  </a:spcAft>
                  <a:buClrTx/>
                  <a:buSzPct val="90000"/>
                  <a:buFontTx/>
                  <a:buNone/>
                  <a:tabLst/>
                  <a:defRPr/>
                </a:pPr>
                <a:r>
                  <a:rPr kumimoji="0" lang="en-US" sz="21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Physical</a:t>
                </a:r>
              </a:p>
            </p:txBody>
          </p:sp>
          <p:sp>
            <p:nvSpPr>
              <p:cNvPr id="119" name="Rectangle 118"/>
              <p:cNvSpPr/>
              <p:nvPr/>
            </p:nvSpPr>
            <p:spPr bwMode="auto">
              <a:xfrm>
                <a:off x="1958631" y="3953984"/>
                <a:ext cx="1185828" cy="1459888"/>
              </a:xfrm>
              <a:prstGeom prst="rect">
                <a:avLst/>
              </a:prstGeom>
              <a:solidFill>
                <a:schemeClr val="accent1"/>
              </a:solidFill>
              <a:ln w="9525" cap="flat" cmpd="sng" algn="ctr">
                <a:noFill/>
                <a:prstDash val="solid"/>
                <a:headEnd type="none" w="med" len="med"/>
                <a:tailEnd type="none" w="med" len="med"/>
              </a:ln>
              <a:effectLst/>
            </p:spPr>
            <p:txBody>
              <a:bodyPr vert="horz" wrap="square" lIns="338151" tIns="338151" rIns="169075" bIns="84533"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20"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134032" y="4265472"/>
                <a:ext cx="847194" cy="846972"/>
              </a:xfrm>
              <a:prstGeom prst="rect">
                <a:avLst/>
              </a:prstGeom>
              <a:noFill/>
            </p:spPr>
          </p:pic>
        </p:grpSp>
        <p:grpSp>
          <p:nvGrpSpPr>
            <p:cNvPr id="75" name="Group 74"/>
            <p:cNvGrpSpPr/>
            <p:nvPr/>
          </p:nvGrpSpPr>
          <p:grpSpPr>
            <a:xfrm>
              <a:off x="4904736" y="2643843"/>
              <a:ext cx="1224207" cy="1933122"/>
              <a:chOff x="2983003" y="2764132"/>
              <a:chExt cx="2829100" cy="4513958"/>
            </a:xfrm>
            <a:solidFill>
              <a:schemeClr val="accent2"/>
            </a:solidFill>
          </p:grpSpPr>
          <p:sp>
            <p:nvSpPr>
              <p:cNvPr id="115" name="Rectangle 114"/>
              <p:cNvSpPr/>
              <p:nvPr/>
            </p:nvSpPr>
            <p:spPr bwMode="auto">
              <a:xfrm>
                <a:off x="2985776" y="6331781"/>
                <a:ext cx="2826327" cy="946309"/>
              </a:xfrm>
              <a:prstGeom prst="rect">
                <a:avLst/>
              </a:prstGeom>
              <a:grp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Virtual</a:t>
                </a:r>
              </a:p>
            </p:txBody>
          </p:sp>
          <p:sp>
            <p:nvSpPr>
              <p:cNvPr id="116" name="Rectangle 115"/>
              <p:cNvSpPr/>
              <p:nvPr/>
            </p:nvSpPr>
            <p:spPr bwMode="auto">
              <a:xfrm>
                <a:off x="2983003" y="2764132"/>
                <a:ext cx="2826327" cy="3480433"/>
              </a:xfrm>
              <a:prstGeom prst="rect">
                <a:avLst/>
              </a:prstGeom>
              <a:grpFill/>
              <a:ln w="9525" cap="flat" cmpd="sng" algn="ctr">
                <a:noFill/>
                <a:prstDash val="solid"/>
                <a:headEnd type="none" w="med" len="med"/>
                <a:tailEnd type="none" w="med" len="med"/>
              </a:ln>
              <a:effectLst/>
            </p:spPr>
            <p:txBody>
              <a:bodyPr vert="horz" wrap="square" lIns="338195" tIns="338195" rIns="169096" bIns="84544"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17" name="Picture 2"/>
              <p:cNvPicPr>
                <a:picLocks noChangeAspect="1" noChangeArrowheads="1"/>
              </p:cNvPicPr>
              <p:nvPr/>
            </p:nvPicPr>
            <p:blipFill>
              <a:blip r:embed="rId4" cstate="print">
                <a:lum bright="100000" contrast="100000"/>
              </a:blip>
              <a:srcRect/>
              <a:stretch>
                <a:fillRect/>
              </a:stretch>
            </p:blipFill>
            <p:spPr bwMode="auto">
              <a:xfrm>
                <a:off x="3470532" y="3346909"/>
                <a:ext cx="1782163" cy="2338867"/>
              </a:xfrm>
              <a:prstGeom prst="rect">
                <a:avLst/>
              </a:prstGeom>
              <a:grpFill/>
              <a:ln w="9525">
                <a:noFill/>
                <a:miter lim="800000"/>
                <a:headEnd/>
                <a:tailEnd/>
              </a:ln>
              <a:effectLst/>
            </p:spPr>
          </p:pic>
        </p:grpSp>
        <p:grpSp>
          <p:nvGrpSpPr>
            <p:cNvPr id="76" name="Group 75"/>
            <p:cNvGrpSpPr/>
            <p:nvPr/>
          </p:nvGrpSpPr>
          <p:grpSpPr>
            <a:xfrm>
              <a:off x="8172013" y="1119616"/>
              <a:ext cx="1182590" cy="1887925"/>
              <a:chOff x="7722489" y="2324512"/>
              <a:chExt cx="1239173" cy="1907167"/>
            </a:xfrm>
          </p:grpSpPr>
          <p:sp>
            <p:nvSpPr>
              <p:cNvPr id="108" name="Rectangle 107"/>
              <p:cNvSpPr/>
              <p:nvPr/>
            </p:nvSpPr>
            <p:spPr bwMode="auto">
              <a:xfrm>
                <a:off x="7723656" y="3834744"/>
                <a:ext cx="1238006" cy="396935"/>
              </a:xfrm>
              <a:prstGeom prst="rect">
                <a:avLst/>
              </a:prstGeom>
              <a:solidFill>
                <a:schemeClr val="accent4"/>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2933"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09" name="Rectangle 108"/>
              <p:cNvSpPr/>
              <p:nvPr/>
            </p:nvSpPr>
            <p:spPr bwMode="auto">
              <a:xfrm>
                <a:off x="7722489" y="2338272"/>
                <a:ext cx="1238006" cy="1459888"/>
              </a:xfrm>
              <a:prstGeom prst="rect">
                <a:avLst/>
              </a:prstGeom>
              <a:solidFill>
                <a:schemeClr val="accent4"/>
              </a:solidFill>
              <a:ln w="9525" cap="flat" cmpd="sng" algn="ctr">
                <a:noFill/>
                <a:prstDash val="solid"/>
                <a:headEnd type="none" w="med" len="med"/>
                <a:tailEnd type="none" w="med" len="med"/>
              </a:ln>
              <a:effectLst/>
            </p:spPr>
            <p:txBody>
              <a:bodyPr vert="horz" wrap="square" lIns="338151" tIns="338151" rIns="169075" bIns="84533"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10" name="Rectangle 109"/>
              <p:cNvSpPr/>
              <p:nvPr/>
            </p:nvSpPr>
            <p:spPr bwMode="auto">
              <a:xfrm>
                <a:off x="7749744" y="3834744"/>
                <a:ext cx="1185828" cy="396935"/>
              </a:xfrm>
              <a:prstGeom prst="rect">
                <a:avLst/>
              </a:prstGeom>
              <a:noFill/>
              <a:ln w="9525" cap="flat" cmpd="sng" algn="ctr">
                <a:noFill/>
                <a:prstDash val="solid"/>
                <a:headEnd type="none" w="med" len="med"/>
                <a:tailEnd type="none" w="med" len="med"/>
              </a:ln>
              <a:effectLst/>
            </p:spPr>
            <p:txBody>
              <a:bodyPr vert="horz" wrap="square" lIns="338151" tIns="0" rIns="169075"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err="1">
                    <a:ln>
                      <a:noFill/>
                    </a:ln>
                    <a:solidFill>
                      <a:srgbClr val="FFFFFF"/>
                    </a:solidFill>
                    <a:effectLst/>
                    <a:uLnTx/>
                    <a:uFillTx/>
                    <a:latin typeface="Segoe UI Light" panose="020B0502040204020203" pitchFamily="34" charset="0"/>
                    <a:ea typeface="+mn-ea"/>
                    <a:cs typeface="Segoe UI Light" panose="020B0502040204020203" pitchFamily="34" charset="0"/>
                  </a:rPr>
                  <a:t>PaaS</a:t>
                </a:r>
                <a:endParaRPr kumimoji="0" lang="en-US" sz="21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1" name="Rectangle 110"/>
              <p:cNvSpPr/>
              <p:nvPr/>
            </p:nvSpPr>
            <p:spPr bwMode="auto">
              <a:xfrm>
                <a:off x="7748581" y="2338272"/>
                <a:ext cx="1185828" cy="1459888"/>
              </a:xfrm>
              <a:prstGeom prst="rect">
                <a:avLst/>
              </a:prstGeom>
              <a:noFill/>
              <a:ln w="9525" cap="flat" cmpd="sng" algn="ctr">
                <a:noFill/>
                <a:prstDash val="solid"/>
                <a:headEnd type="none" w="med" len="med"/>
                <a:tailEnd type="none" w="med" len="med"/>
              </a:ln>
              <a:effectLst/>
            </p:spPr>
            <p:txBody>
              <a:bodyPr vert="horz" wrap="square" lIns="338151" tIns="338151" rIns="169075" bIns="84533"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12" name="Isosceles Triangle 111"/>
              <p:cNvSpPr/>
              <p:nvPr/>
            </p:nvSpPr>
            <p:spPr bwMode="auto">
              <a:xfrm rot="10800000">
                <a:off x="8078804" y="2866149"/>
                <a:ext cx="343062" cy="557819"/>
              </a:xfrm>
              <a:prstGeom prst="triangle">
                <a:avLst>
                  <a:gd name="adj" fmla="val 0"/>
                </a:avLst>
              </a:prstGeom>
              <a:gradFill rotWithShape="1">
                <a:gsLst>
                  <a:gs pos="0">
                    <a:sysClr val="window" lastClr="FFFFFF">
                      <a:lumMod val="95000"/>
                      <a:alpha val="0"/>
                    </a:sysClr>
                  </a:gs>
                  <a:gs pos="50000">
                    <a:srgbClr val="FFFFFF">
                      <a:alpha val="53000"/>
                    </a:srgbClr>
                  </a:gs>
                  <a:gs pos="100000">
                    <a:srgbClr val="FFFFFF"/>
                  </a:gs>
                </a:gsLst>
                <a:lin ang="5400000" scaled="0"/>
              </a:gradFill>
              <a:ln w="9525" cap="flat" cmpd="sng" algn="ctr">
                <a:noFill/>
                <a:prstDash val="solid"/>
                <a:headEnd type="none" w="med" len="med"/>
                <a:tailEnd type="none" w="med" len="med"/>
              </a:ln>
              <a:effectLst/>
            </p:spPr>
            <p:txBody>
              <a:bodyPr vert="horz" wrap="square" lIns="169067" tIns="84533" rIns="169067" bIns="84533" numCol="1" rtlCol="0" anchor="ctr" anchorCtr="0" compatLnSpc="1">
                <a:prstTxWarp prst="textNoShape">
                  <a:avLst/>
                </a:prstTxWarp>
              </a:bodyPr>
              <a:lstStyle/>
              <a:p>
                <a:pPr marL="0" marR="0" lvl="0" indent="0" algn="ctr" defTabSz="104400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13" name="Picture 112"/>
              <p:cNvPicPr>
                <a:picLocks noChangeAspect="1"/>
              </p:cNvPicPr>
              <p:nvPr/>
            </p:nvPicPr>
            <p:blipFill>
              <a:blip r:embed="rId5" cstate="print">
                <a:lum bright="100000" contrast="100000"/>
              </a:blip>
              <a:stretch>
                <a:fillRect/>
              </a:stretch>
            </p:blipFill>
            <p:spPr>
              <a:xfrm>
                <a:off x="7922275" y="3193962"/>
                <a:ext cx="886924" cy="528462"/>
              </a:xfrm>
              <a:prstGeom prst="rect">
                <a:avLst/>
              </a:prstGeom>
              <a:noFill/>
              <a:ln>
                <a:noFill/>
              </a:ln>
              <a:effectLst/>
            </p:spPr>
          </p:pic>
          <p:pic>
            <p:nvPicPr>
              <p:cNvPr id="114" name="Picture 113" descr="\\MAGNUM\Projects\Microsoft\Cloud Power FY12\Design\ICONS_PNG\Application.png"/>
              <p:cNvPicPr>
                <a:picLocks noChangeAspect="1" noChangeArrowheads="1"/>
              </p:cNvPicPr>
              <p:nvPr/>
            </p:nvPicPr>
            <p:blipFill>
              <a:blip r:embed="rId6" cstate="print">
                <a:lum bright="100000"/>
              </a:blip>
              <a:srcRect/>
              <a:stretch>
                <a:fillRect/>
              </a:stretch>
            </p:blipFill>
            <p:spPr bwMode="auto">
              <a:xfrm>
                <a:off x="7997671" y="2324512"/>
                <a:ext cx="505330" cy="655780"/>
              </a:xfrm>
              <a:prstGeom prst="rect">
                <a:avLst/>
              </a:prstGeom>
              <a:noFill/>
            </p:spPr>
          </p:pic>
        </p:grpSp>
        <p:grpSp>
          <p:nvGrpSpPr>
            <p:cNvPr id="77" name="Group 76"/>
            <p:cNvGrpSpPr/>
            <p:nvPr/>
          </p:nvGrpSpPr>
          <p:grpSpPr>
            <a:xfrm>
              <a:off x="9688734" y="782751"/>
              <a:ext cx="1239552" cy="1929908"/>
              <a:chOff x="9658058" y="1677298"/>
              <a:chExt cx="1339450" cy="1893407"/>
            </a:xfrm>
          </p:grpSpPr>
          <p:sp>
            <p:nvSpPr>
              <p:cNvPr id="102" name="Rectangle 101"/>
              <p:cNvSpPr/>
              <p:nvPr/>
            </p:nvSpPr>
            <p:spPr bwMode="auto">
              <a:xfrm>
                <a:off x="9659224" y="3173770"/>
                <a:ext cx="1338284" cy="396935"/>
              </a:xfrm>
              <a:prstGeom prst="rect">
                <a:avLst/>
              </a:prstGeom>
              <a:solidFill>
                <a:schemeClr val="accent5"/>
              </a:solidFill>
              <a:ln w="9525" cap="flat" cmpd="sng" algn="ctr">
                <a:noFill/>
                <a:prstDash val="solid"/>
                <a:headEnd type="none" w="med" len="med"/>
                <a:tailEnd type="none" w="med" len="med"/>
              </a:ln>
              <a:effectLst/>
            </p:spPr>
            <p:txBody>
              <a:bodyPr vert="horz" wrap="square" lIns="338151" tIns="0" rIns="169075"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err="1">
                    <a:ln>
                      <a:noFill/>
                    </a:ln>
                    <a:solidFill>
                      <a:srgbClr val="FFFFFF"/>
                    </a:solidFill>
                    <a:effectLst/>
                    <a:uLnTx/>
                    <a:uFillTx/>
                    <a:latin typeface="Segoe UI Light" panose="020B0502040204020203" pitchFamily="34" charset="0"/>
                    <a:ea typeface="+mn-ea"/>
                    <a:cs typeface="Segoe UI Light" panose="020B0502040204020203" pitchFamily="34" charset="0"/>
                  </a:rPr>
                  <a:t>SaaS</a:t>
                </a:r>
                <a:endParaRPr kumimoji="0" lang="en-US" sz="21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03" name="Rectangle 102"/>
              <p:cNvSpPr/>
              <p:nvPr/>
            </p:nvSpPr>
            <p:spPr bwMode="auto">
              <a:xfrm>
                <a:off x="9658058" y="1677298"/>
                <a:ext cx="1338283" cy="1459888"/>
              </a:xfrm>
              <a:prstGeom prst="rect">
                <a:avLst/>
              </a:prstGeom>
              <a:solidFill>
                <a:schemeClr val="accent5"/>
              </a:solidFill>
              <a:ln w="9525" cap="flat" cmpd="sng" algn="ctr">
                <a:noFill/>
                <a:prstDash val="solid"/>
                <a:headEnd type="none" w="med" len="med"/>
                <a:tailEnd type="none" w="med" len="med"/>
              </a:ln>
              <a:effectLst/>
            </p:spPr>
            <p:txBody>
              <a:bodyPr vert="horz" wrap="square" lIns="338151" tIns="338151" rIns="169075" bIns="84533"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104" name="Group 103"/>
              <p:cNvGrpSpPr/>
              <p:nvPr/>
            </p:nvGrpSpPr>
            <p:grpSpPr>
              <a:xfrm>
                <a:off x="9946755" y="1730612"/>
                <a:ext cx="886924" cy="1316722"/>
                <a:chOff x="11261366" y="3014963"/>
                <a:chExt cx="2113909" cy="3139117"/>
              </a:xfrm>
            </p:grpSpPr>
            <p:pic>
              <p:nvPicPr>
                <p:cNvPr id="105" name="Picture 2" descr="\\MAGNUM\Projects\Microsoft\Cloud Power FY12\Design\Icons\PNGs\Web.png"/>
                <p:cNvPicPr>
                  <a:picLocks noChangeAspect="1" noChangeArrowheads="1"/>
                </p:cNvPicPr>
                <p:nvPr/>
              </p:nvPicPr>
              <p:blipFill rotWithShape="1">
                <a:blip r:embed="rId7" cstate="print">
                  <a:lum bright="100000"/>
                </a:blip>
                <a:srcRect t="1" b="-1316"/>
                <a:stretch/>
              </p:blipFill>
              <p:spPr bwMode="auto">
                <a:xfrm>
                  <a:off x="11426000" y="3014963"/>
                  <a:ext cx="1234536" cy="1250773"/>
                </a:xfrm>
                <a:prstGeom prst="rect">
                  <a:avLst/>
                </a:prstGeom>
                <a:noFill/>
              </p:spPr>
            </p:pic>
            <p:sp>
              <p:nvSpPr>
                <p:cNvPr id="106" name="Isosceles Triangle 105"/>
                <p:cNvSpPr/>
                <p:nvPr/>
              </p:nvSpPr>
              <p:spPr bwMode="auto">
                <a:xfrm rot="10800000">
                  <a:off x="11512446" y="4112686"/>
                  <a:ext cx="1061646" cy="1329862"/>
                </a:xfrm>
                <a:prstGeom prst="triangle">
                  <a:avLst>
                    <a:gd name="adj" fmla="val 0"/>
                  </a:avLst>
                </a:prstGeom>
                <a:gradFill rotWithShape="1">
                  <a:gsLst>
                    <a:gs pos="0">
                      <a:sysClr val="window" lastClr="FFFFFF">
                        <a:lumMod val="95000"/>
                        <a:alpha val="0"/>
                      </a:sysClr>
                    </a:gs>
                    <a:gs pos="50000">
                      <a:srgbClr val="FFFFFF">
                        <a:alpha val="67000"/>
                      </a:srgbClr>
                    </a:gs>
                    <a:gs pos="100000">
                      <a:srgbClr val="FFFFFF"/>
                    </a:gs>
                  </a:gsLst>
                  <a:lin ang="5400000" scaled="0"/>
                </a:gradFill>
                <a:ln w="9525" cap="flat" cmpd="sng" algn="ctr">
                  <a:noFill/>
                  <a:prstDash val="solid"/>
                  <a:headEnd type="none" w="med" len="med"/>
                  <a:tailEnd type="none" w="med" len="med"/>
                </a:ln>
                <a:effectLst/>
              </p:spPr>
              <p:txBody>
                <a:bodyPr vert="horz" wrap="square" lIns="169089" tIns="84544" rIns="169089" bIns="84544" numCol="1" rtlCol="0" anchor="ctr" anchorCtr="0" compatLnSpc="1">
                  <a:prstTxWarp prst="textNoShape">
                    <a:avLst/>
                  </a:prstTxWarp>
                </a:bodyPr>
                <a:lstStyle/>
                <a:p>
                  <a:pPr marL="0" marR="0" lvl="0" indent="0" algn="ctr" defTabSz="104400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7" name="Picture 106"/>
                <p:cNvPicPr>
                  <a:picLocks noChangeAspect="1"/>
                </p:cNvPicPr>
                <p:nvPr/>
              </p:nvPicPr>
              <p:blipFill>
                <a:blip r:embed="rId5" cstate="print">
                  <a:lum bright="100000" contrast="100000"/>
                </a:blip>
                <a:stretch>
                  <a:fillRect/>
                </a:stretch>
              </p:blipFill>
              <p:spPr>
                <a:xfrm>
                  <a:off x="11261366" y="4894208"/>
                  <a:ext cx="2113909" cy="1259872"/>
                </a:xfrm>
                <a:prstGeom prst="rect">
                  <a:avLst/>
                </a:prstGeom>
                <a:noFill/>
                <a:ln>
                  <a:noFill/>
                </a:ln>
                <a:effectLst/>
              </p:spPr>
            </p:pic>
          </p:grpSp>
        </p:grpSp>
        <p:grpSp>
          <p:nvGrpSpPr>
            <p:cNvPr id="78" name="Group 77"/>
            <p:cNvGrpSpPr/>
            <p:nvPr/>
          </p:nvGrpSpPr>
          <p:grpSpPr>
            <a:xfrm>
              <a:off x="6538091" y="1736918"/>
              <a:ext cx="1275058" cy="2067658"/>
              <a:chOff x="5784878" y="2741868"/>
              <a:chExt cx="1186992" cy="1930460"/>
            </a:xfrm>
          </p:grpSpPr>
          <p:sp>
            <p:nvSpPr>
              <p:cNvPr id="95" name="Rectangle 94"/>
              <p:cNvSpPr/>
              <p:nvPr/>
            </p:nvSpPr>
            <p:spPr bwMode="auto">
              <a:xfrm>
                <a:off x="5786042" y="4275393"/>
                <a:ext cx="1185828" cy="396935"/>
              </a:xfrm>
              <a:prstGeom prst="rect">
                <a:avLst/>
              </a:prstGeom>
              <a:solidFill>
                <a:schemeClr val="accent3"/>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2933"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96" name="Rectangle 95"/>
              <p:cNvSpPr/>
              <p:nvPr/>
            </p:nvSpPr>
            <p:spPr bwMode="auto">
              <a:xfrm>
                <a:off x="5784878" y="2778924"/>
                <a:ext cx="1185828" cy="1459888"/>
              </a:xfrm>
              <a:prstGeom prst="rect">
                <a:avLst/>
              </a:prstGeom>
              <a:solidFill>
                <a:schemeClr val="accent3"/>
              </a:solidFill>
              <a:ln w="9525" cap="flat" cmpd="sng" algn="ctr">
                <a:noFill/>
                <a:prstDash val="solid"/>
                <a:headEnd type="none" w="med" len="med"/>
                <a:tailEnd type="none" w="med" len="med"/>
              </a:ln>
              <a:effectLst/>
            </p:spPr>
            <p:txBody>
              <a:bodyPr vert="horz" wrap="square" lIns="338151" tIns="338151" rIns="169075" bIns="84533" numCol="1" rtlCol="0" anchor="t" anchorCtr="0"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endParaRPr kumimoji="0" lang="en-US" sz="34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97" name="Rectangle 96"/>
              <p:cNvSpPr/>
              <p:nvPr/>
            </p:nvSpPr>
            <p:spPr bwMode="auto">
              <a:xfrm>
                <a:off x="5786042" y="4270362"/>
                <a:ext cx="1185828" cy="396935"/>
              </a:xfrm>
              <a:prstGeom prst="rect">
                <a:avLst/>
              </a:prstGeom>
              <a:noFill/>
              <a:ln w="9525" cap="flat" cmpd="sng" algn="ctr">
                <a:noFill/>
                <a:prstDash val="solid"/>
                <a:headEnd type="none" w="med" len="med"/>
                <a:tailEnd type="none" w="med" len="med"/>
              </a:ln>
              <a:effectLst/>
            </p:spPr>
            <p:txBody>
              <a:bodyPr vert="horz" wrap="square" lIns="338151" tIns="0" rIns="169075" bIns="0" numCol="1" rtlCol="0" anchor="ctr" anchorCtr="1" compatLnSpc="1">
                <a:prstTxWarp prst="textNoShape">
                  <a:avLst/>
                </a:prstTxWarp>
              </a:bodyPr>
              <a:lstStyle/>
              <a:p>
                <a:pPr marL="0" marR="0" lvl="0" indent="0" algn="l" defTabSz="1044351"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err="1">
                    <a:ln>
                      <a:noFill/>
                    </a:ln>
                    <a:solidFill>
                      <a:srgbClr val="FFFFFF"/>
                    </a:solidFill>
                    <a:effectLst/>
                    <a:uLnTx/>
                    <a:uFillTx/>
                    <a:latin typeface="Segoe UI Light" panose="020B0502040204020203" pitchFamily="34" charset="0"/>
                    <a:ea typeface="+mn-ea"/>
                    <a:cs typeface="Segoe UI Light" panose="020B0502040204020203" pitchFamily="34" charset="0"/>
                  </a:rPr>
                  <a:t>IaaS</a:t>
                </a:r>
                <a:endParaRPr kumimoji="0" lang="en-US" sz="21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98" name="Group 97"/>
              <p:cNvGrpSpPr/>
              <p:nvPr/>
            </p:nvGrpSpPr>
            <p:grpSpPr>
              <a:xfrm>
                <a:off x="5959516" y="2741868"/>
                <a:ext cx="971391" cy="1416175"/>
                <a:chOff x="5524586" y="2831115"/>
                <a:chExt cx="2315233" cy="3376220"/>
              </a:xfrm>
            </p:grpSpPr>
            <p:pic>
              <p:nvPicPr>
                <p:cNvPr id="99" name="Picture 2"/>
                <p:cNvPicPr>
                  <a:picLocks noChangeAspect="1" noChangeArrowheads="1"/>
                </p:cNvPicPr>
                <p:nvPr/>
              </p:nvPicPr>
              <p:blipFill>
                <a:blip r:embed="rId4" cstate="print">
                  <a:lum bright="100000" contrast="100000"/>
                </a:blip>
                <a:srcRect/>
                <a:stretch>
                  <a:fillRect/>
                </a:stretch>
              </p:blipFill>
              <p:spPr bwMode="auto">
                <a:xfrm>
                  <a:off x="5524586" y="2831115"/>
                  <a:ext cx="1563041" cy="1968998"/>
                </a:xfrm>
                <a:prstGeom prst="rect">
                  <a:avLst/>
                </a:prstGeom>
                <a:noFill/>
                <a:ln w="9525">
                  <a:noFill/>
                  <a:miter lim="800000"/>
                  <a:headEnd/>
                  <a:tailEnd/>
                </a:ln>
                <a:effectLst/>
              </p:spPr>
            </p:pic>
            <p:sp>
              <p:nvSpPr>
                <p:cNvPr id="100" name="Isosceles Triangle 99"/>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169089" tIns="84544" rIns="169089" bIns="84544" numCol="1" rtlCol="0" anchor="ctr" anchorCtr="0" compatLnSpc="1">
                  <a:prstTxWarp prst="textNoShape">
                    <a:avLst/>
                  </a:prstTxWarp>
                </a:bodyPr>
                <a:lstStyle/>
                <a:p>
                  <a:pPr marL="0" marR="0" lvl="0" indent="0" algn="ctr" defTabSz="1044007"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1" name="Picture 100"/>
                <p:cNvPicPr>
                  <a:picLocks noChangeAspect="1"/>
                </p:cNvPicPr>
                <p:nvPr/>
              </p:nvPicPr>
              <p:blipFill>
                <a:blip r:embed="rId5" cstate="print">
                  <a:lum bright="100000" contrast="100000"/>
                </a:blip>
                <a:stretch>
                  <a:fillRect/>
                </a:stretch>
              </p:blipFill>
              <p:spPr>
                <a:xfrm>
                  <a:off x="5725910" y="4947463"/>
                  <a:ext cx="2113909" cy="1259872"/>
                </a:xfrm>
                <a:prstGeom prst="rect">
                  <a:avLst/>
                </a:prstGeom>
                <a:noFill/>
                <a:ln>
                  <a:noFill/>
                </a:ln>
                <a:effectLst/>
              </p:spPr>
            </p:pic>
          </p:grpSp>
        </p:grpSp>
        <p:sp>
          <p:nvSpPr>
            <p:cNvPr id="79" name="TextBox 78"/>
            <p:cNvSpPr txBox="1"/>
            <p:nvPr/>
          </p:nvSpPr>
          <p:spPr>
            <a:xfrm>
              <a:off x="3222369" y="39307"/>
              <a:ext cx="3395624" cy="704550"/>
            </a:xfrm>
            <a:prstGeom prst="rect">
              <a:avLst/>
            </a:prstGeom>
            <a:noFill/>
            <a:effectLst/>
          </p:spPr>
          <p:txBody>
            <a:bodyPr wrap="square" lIns="169089" tIns="169089" rIns="169089" bIns="169089" rtlCol="0">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18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On</a:t>
              </a:r>
              <a:r>
                <a:rPr kumimoji="0" lang="en-US" sz="1867"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Light" panose="020B0502040204020203" pitchFamily="34" charset="0"/>
                  <a:ea typeface="+mn-ea"/>
                  <a:cs typeface="Segoe UI Light" panose="020B0502040204020203" pitchFamily="34" charset="0"/>
                </a:rPr>
                <a:t> </a:t>
              </a:r>
              <a:r>
                <a:rPr kumimoji="0" lang="en-US" sz="18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premises</a:t>
              </a:r>
            </a:p>
          </p:txBody>
        </p:sp>
        <p:sp>
          <p:nvSpPr>
            <p:cNvPr id="80" name="TextBox 79"/>
            <p:cNvSpPr txBox="1"/>
            <p:nvPr/>
          </p:nvSpPr>
          <p:spPr>
            <a:xfrm>
              <a:off x="9598870" y="39307"/>
              <a:ext cx="2092296" cy="704550"/>
            </a:xfrm>
            <a:prstGeom prst="rect">
              <a:avLst/>
            </a:prstGeom>
            <a:noFill/>
            <a:effectLst/>
          </p:spPr>
          <p:txBody>
            <a:bodyPr wrap="square" lIns="169089" tIns="169089" rIns="169089" bIns="169089" rtlCol="0">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18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Off premises</a:t>
              </a:r>
            </a:p>
          </p:txBody>
        </p:sp>
        <p:pic>
          <p:nvPicPr>
            <p:cNvPr id="81" name="Picture 2" descr="C:\Users\patricmc\Pictures\DVD_ART35\Artwork_Imagery\Icons - Illustrations\_XML ICONS\Servers SQL database computer.png"/>
            <p:cNvPicPr>
              <a:picLocks noChangeAspect="1" noChangeArrowheads="1"/>
            </p:cNvPicPr>
            <p:nvPr/>
          </p:nvPicPr>
          <p:blipFill>
            <a:blip r:embed="rId8" cstate="print"/>
            <a:srcRect/>
            <a:stretch>
              <a:fillRect/>
            </a:stretch>
          </p:blipFill>
          <p:spPr bwMode="auto">
            <a:xfrm>
              <a:off x="3461485" y="5447883"/>
              <a:ext cx="308789" cy="588077"/>
            </a:xfrm>
            <a:prstGeom prst="rect">
              <a:avLst/>
            </a:prstGeom>
            <a:noFill/>
          </p:spPr>
        </p:pic>
        <p:sp>
          <p:nvSpPr>
            <p:cNvPr id="82" name="TextBox 81"/>
            <p:cNvSpPr txBox="1"/>
            <p:nvPr/>
          </p:nvSpPr>
          <p:spPr>
            <a:xfrm>
              <a:off x="3946051" y="5440754"/>
              <a:ext cx="1653005" cy="39749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SQL Server</a:t>
              </a:r>
            </a:p>
          </p:txBody>
        </p:sp>
        <p:sp>
          <p:nvSpPr>
            <p:cNvPr id="83" name="TextBox 82"/>
            <p:cNvSpPr txBox="1"/>
            <p:nvPr/>
          </p:nvSpPr>
          <p:spPr>
            <a:xfrm>
              <a:off x="3934211" y="5761138"/>
              <a:ext cx="2710477" cy="303542"/>
            </a:xfrm>
            <a:prstGeom prst="rect">
              <a:avLst/>
            </a:prstGeom>
            <a:noFill/>
            <a:ln>
              <a:noFill/>
            </a:ln>
          </p:spPr>
          <p:txBody>
            <a:bodyPr wrap="square" rtlCol="0">
              <a:spAutoFit/>
            </a:bodyPr>
            <a:lstStyle/>
            <a:p>
              <a:pPr marL="0" marR="0" lvl="0" indent="0" algn="l" defTabSz="932742" rtl="0" eaLnBrk="1" fontAlgn="auto" latinLnBrk="0" hangingPunct="1">
                <a:lnSpc>
                  <a:spcPct val="9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Physical Machines (raw iron</a:t>
              </a:r>
              <a:r>
                <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a:t>
              </a:r>
            </a:p>
          </p:txBody>
        </p:sp>
        <p:sp>
          <p:nvSpPr>
            <p:cNvPr id="84" name="Rectangle 83"/>
            <p:cNvSpPr/>
            <p:nvPr/>
          </p:nvSpPr>
          <p:spPr>
            <a:xfrm>
              <a:off x="4910309" y="4659375"/>
              <a:ext cx="3629827" cy="66315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2582" y="4499141"/>
              <a:ext cx="823055" cy="802626"/>
            </a:xfrm>
            <a:prstGeom prst="rect">
              <a:avLst/>
            </a:prstGeom>
          </p:spPr>
        </p:pic>
        <p:sp>
          <p:nvSpPr>
            <p:cNvPr id="86" name="TextBox 85"/>
            <p:cNvSpPr txBox="1"/>
            <p:nvPr/>
          </p:nvSpPr>
          <p:spPr>
            <a:xfrm>
              <a:off x="5889853" y="4638372"/>
              <a:ext cx="3137228" cy="39749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SQL Server Private Cloud</a:t>
              </a:r>
            </a:p>
          </p:txBody>
        </p:sp>
        <p:sp>
          <p:nvSpPr>
            <p:cNvPr id="87" name="TextBox 86"/>
            <p:cNvSpPr txBox="1"/>
            <p:nvPr/>
          </p:nvSpPr>
          <p:spPr>
            <a:xfrm>
              <a:off x="5878013" y="4958757"/>
              <a:ext cx="3193087" cy="303542"/>
            </a:xfrm>
            <a:prstGeom prst="rect">
              <a:avLst/>
            </a:prstGeom>
            <a:noFill/>
            <a:ln>
              <a:noFill/>
            </a:ln>
          </p:spPr>
          <p:txBody>
            <a:bodyPr wrap="square" rtlCol="0">
              <a:spAutoFit/>
            </a:bodyPr>
            <a:lstStyle/>
            <a:p>
              <a:pPr marL="0" marR="0" lvl="0" indent="0" algn="l" defTabSz="932742" rtl="0" eaLnBrk="1" fontAlgn="auto" latinLnBrk="0" hangingPunct="1">
                <a:lnSpc>
                  <a:spcPct val="9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Virtualized Machines+ Appliances</a:t>
              </a:r>
            </a:p>
          </p:txBody>
        </p:sp>
        <p:sp>
          <p:nvSpPr>
            <p:cNvPr id="88" name="Rectangle 87"/>
            <p:cNvSpPr/>
            <p:nvPr/>
          </p:nvSpPr>
          <p:spPr>
            <a:xfrm>
              <a:off x="6531446" y="3884923"/>
              <a:ext cx="3625438" cy="66315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9" name="Rectangle 88"/>
            <p:cNvSpPr/>
            <p:nvPr/>
          </p:nvSpPr>
          <p:spPr>
            <a:xfrm>
              <a:off x="8164319" y="3088971"/>
              <a:ext cx="3785335" cy="66315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90" name="Picture 3" descr="C:\Users\patricmc\Pictures\DVD_ART35\Artwork_Imagery\Icons - Illustrations\_VIRTUALIZATION ICONS\Server Virtual Database.png"/>
            <p:cNvPicPr>
              <a:picLocks noChangeAspect="1" noChangeArrowheads="1"/>
            </p:cNvPicPr>
            <p:nvPr/>
          </p:nvPicPr>
          <p:blipFill>
            <a:blip r:embed="rId10" cstate="print"/>
            <a:srcRect/>
            <a:stretch>
              <a:fillRect/>
            </a:stretch>
          </p:blipFill>
          <p:spPr bwMode="auto">
            <a:xfrm>
              <a:off x="6740487" y="3883536"/>
              <a:ext cx="898605" cy="670021"/>
            </a:xfrm>
            <a:prstGeom prst="rect">
              <a:avLst/>
            </a:prstGeom>
            <a:noFill/>
          </p:spPr>
        </p:pic>
        <p:sp>
          <p:nvSpPr>
            <p:cNvPr id="91" name="TextBox 90"/>
            <p:cNvSpPr txBox="1"/>
            <p:nvPr/>
          </p:nvSpPr>
          <p:spPr>
            <a:xfrm>
              <a:off x="7789978" y="3865874"/>
              <a:ext cx="2575948" cy="39749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SQL Server in Azure VM</a:t>
              </a:r>
            </a:p>
          </p:txBody>
        </p:sp>
        <p:sp>
          <p:nvSpPr>
            <p:cNvPr id="92" name="TextBox 91"/>
            <p:cNvSpPr txBox="1"/>
            <p:nvPr/>
          </p:nvSpPr>
          <p:spPr>
            <a:xfrm>
              <a:off x="7778138" y="4186259"/>
              <a:ext cx="2710477" cy="303542"/>
            </a:xfrm>
            <a:prstGeom prst="rect">
              <a:avLst/>
            </a:prstGeom>
            <a:noFill/>
            <a:ln>
              <a:noFill/>
            </a:ln>
          </p:spPr>
          <p:txBody>
            <a:bodyPr wrap="square" rtlCol="0">
              <a:spAutoFit/>
            </a:bodyPr>
            <a:lstStyle/>
            <a:p>
              <a:pPr marL="0" marR="0" lvl="0" indent="0" algn="l" defTabSz="932742" rtl="0" eaLnBrk="1" fontAlgn="auto" latinLnBrk="0" hangingPunct="1">
                <a:lnSpc>
                  <a:spcPct val="9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Virtualized</a:t>
              </a:r>
              <a:r>
                <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Machines</a:t>
              </a:r>
            </a:p>
          </p:txBody>
        </p:sp>
        <p:sp>
          <p:nvSpPr>
            <p:cNvPr id="93" name="TextBox 92"/>
            <p:cNvSpPr txBox="1"/>
            <p:nvPr/>
          </p:nvSpPr>
          <p:spPr>
            <a:xfrm>
              <a:off x="8876460" y="3422864"/>
              <a:ext cx="2710477" cy="336065"/>
            </a:xfrm>
            <a:prstGeom prst="rect">
              <a:avLst/>
            </a:prstGeom>
            <a:noFill/>
            <a:ln>
              <a:noFill/>
            </a:ln>
          </p:spPr>
          <p:txBody>
            <a:bodyPr wrap="square" rtlCol="0">
              <a:spAutoFit/>
            </a:bodyPr>
            <a:lstStyle/>
            <a:p>
              <a:pPr marL="0" marR="0" lvl="0" indent="0" algn="l" defTabSz="932742" rtl="0" eaLnBrk="1" fontAlgn="auto" latinLnBrk="0" hangingPunct="1">
                <a:lnSpc>
                  <a:spcPct val="9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Database Services</a:t>
              </a:r>
            </a:p>
          </p:txBody>
        </p:sp>
        <p:pic>
          <p:nvPicPr>
            <p:cNvPr id="94" name="Picture 1" descr="\\server3\restrict\ftp_root\clients\white_Whale\5-00430 PDC\Working\David\Art\Mesh_Database.png"/>
            <p:cNvPicPr>
              <a:picLocks noChangeAspect="1" noChangeArrowheads="1"/>
            </p:cNvPicPr>
            <p:nvPr/>
          </p:nvPicPr>
          <p:blipFill>
            <a:blip r:embed="rId11" cstate="print"/>
            <a:srcRect/>
            <a:stretch>
              <a:fillRect/>
            </a:stretch>
          </p:blipFill>
          <p:spPr bwMode="auto">
            <a:xfrm>
              <a:off x="8270347" y="3200369"/>
              <a:ext cx="526579" cy="440354"/>
            </a:xfrm>
            <a:prstGeom prst="rect">
              <a:avLst/>
            </a:prstGeom>
            <a:noFill/>
          </p:spPr>
        </p:pic>
      </p:grpSp>
      <p:sp>
        <p:nvSpPr>
          <p:cNvPr id="131" name="TextBox 130"/>
          <p:cNvSpPr txBox="1"/>
          <p:nvPr/>
        </p:nvSpPr>
        <p:spPr>
          <a:xfrm>
            <a:off x="7863652" y="3770022"/>
            <a:ext cx="3831044"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Azure SQL Data Services</a:t>
            </a:r>
          </a:p>
        </p:txBody>
      </p:sp>
      <p:sp>
        <p:nvSpPr>
          <p:cNvPr id="3" name="Title 2"/>
          <p:cNvSpPr>
            <a:spLocks noGrp="1"/>
          </p:cNvSpPr>
          <p:nvPr>
            <p:ph type="title"/>
          </p:nvPr>
        </p:nvSpPr>
        <p:spPr>
          <a:xfrm>
            <a:off x="190500" y="123881"/>
            <a:ext cx="10515600" cy="1325563"/>
          </a:xfrm>
        </p:spPr>
        <p:txBody>
          <a:bodyPr/>
          <a:lstStyle/>
          <a:p>
            <a:r>
              <a:rPr lang="en-US" dirty="0">
                <a:latin typeface="Segoe UI Light" panose="020B0502040204020203" pitchFamily="34" charset="0"/>
                <a:cs typeface="Segoe UI Light" panose="020B0502040204020203" pitchFamily="34" charset="0"/>
              </a:rPr>
              <a:t>SQL Server Cloud Continuum</a:t>
            </a:r>
            <a:endParaRPr lang="en-GB" dirty="0"/>
          </a:p>
        </p:txBody>
      </p:sp>
    </p:spTree>
    <p:extLst>
      <p:ext uri="{BB962C8B-B14F-4D97-AF65-F5344CB8AC3E}">
        <p14:creationId xmlns:p14="http://schemas.microsoft.com/office/powerpoint/2010/main" val="6395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2BB1377E-A60D-6742-974B-64C492F37B9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But before we begin….</a:t>
            </a:r>
          </a:p>
        </p:txBody>
      </p:sp>
    </p:spTree>
    <p:extLst>
      <p:ext uri="{BB962C8B-B14F-4D97-AF65-F5344CB8AC3E}">
        <p14:creationId xmlns:p14="http://schemas.microsoft.com/office/powerpoint/2010/main" val="131054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329BA0BC-77FA-784F-B3BB-05F94609A5D8}"/>
              </a:ext>
            </a:extLst>
          </p:cNvPr>
          <p:cNvSpPr/>
          <p:nvPr/>
        </p:nvSpPr>
        <p:spPr>
          <a:xfrm>
            <a:off x="3488288" y="4682066"/>
            <a:ext cx="8053230" cy="502356"/>
          </a:xfrm>
          <a:prstGeom prst="rect">
            <a:avLst/>
          </a:prstGeom>
          <a:solidFill>
            <a:srgbClr val="D2D2D2"/>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06" name="Rectangle 105">
            <a:extLst>
              <a:ext uri="{FF2B5EF4-FFF2-40B4-BE49-F238E27FC236}">
                <a16:creationId xmlns:a16="http://schemas.microsoft.com/office/drawing/2014/main" id="{A20475A1-7F8D-C445-A1D7-DA221801EAC0}"/>
              </a:ext>
            </a:extLst>
          </p:cNvPr>
          <p:cNvSpPr/>
          <p:nvPr/>
        </p:nvSpPr>
        <p:spPr>
          <a:xfrm>
            <a:off x="3488288" y="4126089"/>
            <a:ext cx="8053230" cy="502356"/>
          </a:xfrm>
          <a:prstGeom prst="rect">
            <a:avLst/>
          </a:prstGeom>
          <a:solidFill>
            <a:srgbClr val="D2D2D2"/>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F06A86E-1586-6B4D-827E-11C36743B9AF}"/>
              </a:ext>
            </a:extLst>
          </p:cNvPr>
          <p:cNvSpPr/>
          <p:nvPr/>
        </p:nvSpPr>
        <p:spPr>
          <a:xfrm>
            <a:off x="3488288" y="2167466"/>
            <a:ext cx="8053230" cy="1896533"/>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777524" y="1062306"/>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a:xfrm>
            <a:off x="269240" y="289511"/>
            <a:ext cx="11655840" cy="899665"/>
          </a:xfrm>
        </p:spPr>
        <p:txBody>
          <a:bodyPr/>
          <a:lstStyle/>
          <a:p>
            <a:r>
              <a:rPr lang="en-US" sz="2800" cap="all" spc="500">
                <a:solidFill>
                  <a:srgbClr val="0078D7"/>
                </a:solidFill>
                <a:latin typeface="Segoe UI Semilight" charset="0"/>
                <a:cs typeface="Segoe UI Semilight" charset="0"/>
              </a:rPr>
              <a:t>Azure Relational Database Platform</a:t>
            </a:r>
          </a:p>
        </p:txBody>
      </p:sp>
      <p:sp>
        <p:nvSpPr>
          <p:cNvPr id="34" name="Rectangle 33">
            <a:extLst>
              <a:ext uri="{FF2B5EF4-FFF2-40B4-BE49-F238E27FC236}">
                <a16:creationId xmlns:a16="http://schemas.microsoft.com/office/drawing/2014/main" id="{9456B450-73F8-C543-8092-1633ABC1378F}"/>
              </a:ext>
            </a:extLst>
          </p:cNvPr>
          <p:cNvSpPr/>
          <p:nvPr/>
        </p:nvSpPr>
        <p:spPr>
          <a:xfrm>
            <a:off x="3484949" y="1320799"/>
            <a:ext cx="1971140" cy="794771"/>
          </a:xfrm>
          <a:prstGeom prst="rect">
            <a:avLst/>
          </a:prstGeom>
          <a:solidFill>
            <a:srgbClr val="0078D7"/>
          </a:solidFill>
          <a:ln w="0">
            <a:noFill/>
          </a:ln>
        </p:spPr>
        <p:style>
          <a:lnRef idx="0">
            <a:scrgbClr r="0" g="0" b="0"/>
          </a:lnRef>
          <a:fillRef idx="0">
            <a:scrgbClr r="0" g="0" b="0"/>
          </a:fillRef>
          <a:effectRef idx="0">
            <a:scrgbClr r="0" g="0" b="0"/>
          </a:effectRef>
          <a:fontRef idx="minor">
            <a:schemeClr val="lt1"/>
          </a:fontRef>
        </p:style>
        <p:txBody>
          <a:bodyPr t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SQL Data Warehouse</a:t>
            </a:r>
          </a:p>
        </p:txBody>
      </p:sp>
      <p:sp>
        <p:nvSpPr>
          <p:cNvPr id="35" name="Rectangle 34">
            <a:extLst>
              <a:ext uri="{FF2B5EF4-FFF2-40B4-BE49-F238E27FC236}">
                <a16:creationId xmlns:a16="http://schemas.microsoft.com/office/drawing/2014/main" id="{8285E120-A86C-CC48-B717-70E28BDF2C7D}"/>
              </a:ext>
            </a:extLst>
          </p:cNvPr>
          <p:cNvSpPr/>
          <p:nvPr/>
        </p:nvSpPr>
        <p:spPr>
          <a:xfrm>
            <a:off x="5511829" y="1320799"/>
            <a:ext cx="1971140" cy="794771"/>
          </a:xfrm>
          <a:prstGeom prst="rect">
            <a:avLst/>
          </a:prstGeom>
          <a:solidFill>
            <a:srgbClr val="0078D7"/>
          </a:solidFill>
          <a:ln w="0">
            <a:noFill/>
          </a:ln>
        </p:spPr>
        <p:style>
          <a:lnRef idx="0">
            <a:scrgbClr r="0" g="0" b="0"/>
          </a:lnRef>
          <a:fillRef idx="0">
            <a:scrgbClr r="0" g="0" b="0"/>
          </a:fillRef>
          <a:effectRef idx="0">
            <a:scrgbClr r="0" g="0" b="0"/>
          </a:effectRef>
          <a:fontRef idx="minor">
            <a:schemeClr val="lt1"/>
          </a:fontRef>
        </p:style>
        <p:txBody>
          <a:bodyPr t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SQL </a:t>
            </a:r>
            <a:b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Database</a:t>
            </a:r>
          </a:p>
        </p:txBody>
      </p:sp>
      <p:sp>
        <p:nvSpPr>
          <p:cNvPr id="36" name="Rectangle 35">
            <a:extLst>
              <a:ext uri="{FF2B5EF4-FFF2-40B4-BE49-F238E27FC236}">
                <a16:creationId xmlns:a16="http://schemas.microsoft.com/office/drawing/2014/main" id="{13C5DA99-EC30-7946-802D-9F22AE0042EF}"/>
              </a:ext>
            </a:extLst>
          </p:cNvPr>
          <p:cNvSpPr/>
          <p:nvPr/>
        </p:nvSpPr>
        <p:spPr>
          <a:xfrm>
            <a:off x="7538711" y="1320799"/>
            <a:ext cx="1971140" cy="794771"/>
          </a:xfrm>
          <a:prstGeom prst="rect">
            <a:avLst/>
          </a:prstGeom>
          <a:solidFill>
            <a:srgbClr val="0078D7"/>
          </a:solidFill>
          <a:ln w="0">
            <a:noFill/>
          </a:ln>
        </p:spPr>
        <p:style>
          <a:lnRef idx="0">
            <a:scrgbClr r="0" g="0" b="0"/>
          </a:lnRef>
          <a:fillRef idx="0">
            <a:scrgbClr r="0" g="0" b="0"/>
          </a:fillRef>
          <a:effectRef idx="0">
            <a:scrgbClr r="0" g="0" b="0"/>
          </a:effectRef>
          <a:fontRef idx="minor">
            <a:schemeClr val="lt1"/>
          </a:fontRef>
        </p:style>
        <p:txBody>
          <a:bodyPr t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Database </a:t>
            </a:r>
            <a:b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PostgreSQL</a:t>
            </a:r>
          </a:p>
        </p:txBody>
      </p:sp>
      <p:sp>
        <p:nvSpPr>
          <p:cNvPr id="37" name="Rectangle 36">
            <a:extLst>
              <a:ext uri="{FF2B5EF4-FFF2-40B4-BE49-F238E27FC236}">
                <a16:creationId xmlns:a16="http://schemas.microsoft.com/office/drawing/2014/main" id="{6A023A2C-4B8C-5B48-B4C6-DA7C49CFE3EB}"/>
              </a:ext>
            </a:extLst>
          </p:cNvPr>
          <p:cNvSpPr/>
          <p:nvPr/>
        </p:nvSpPr>
        <p:spPr>
          <a:xfrm>
            <a:off x="9566104" y="1320799"/>
            <a:ext cx="1971140" cy="794771"/>
          </a:xfrm>
          <a:prstGeom prst="rect">
            <a:avLst/>
          </a:prstGeom>
          <a:solidFill>
            <a:srgbClr val="0078D7"/>
          </a:solidFill>
          <a:ln w="0">
            <a:noFill/>
          </a:ln>
        </p:spPr>
        <p:style>
          <a:lnRef idx="0">
            <a:scrgbClr r="0" g="0" b="0"/>
          </a:lnRef>
          <a:fillRef idx="0">
            <a:scrgbClr r="0" g="0" b="0"/>
          </a:fillRef>
          <a:effectRef idx="0">
            <a:scrgbClr r="0" g="0" b="0"/>
          </a:effectRef>
          <a:fontRef idx="minor">
            <a:schemeClr val="lt1"/>
          </a:fontRef>
        </p:style>
        <p:txBody>
          <a:bodyPr t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Database </a:t>
            </a:r>
            <a:b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MySQL</a:t>
            </a:r>
          </a:p>
        </p:txBody>
      </p:sp>
      <p:sp>
        <p:nvSpPr>
          <p:cNvPr id="15" name="Rectangle 14">
            <a:extLst>
              <a:ext uri="{FF2B5EF4-FFF2-40B4-BE49-F238E27FC236}">
                <a16:creationId xmlns:a16="http://schemas.microsoft.com/office/drawing/2014/main" id="{39C43A83-F683-4F16-B123-AECC97E83780}"/>
              </a:ext>
            </a:extLst>
          </p:cNvPr>
          <p:cNvSpPr/>
          <p:nvPr/>
        </p:nvSpPr>
        <p:spPr>
          <a:xfrm>
            <a:off x="4376751" y="3058332"/>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Intelligent</a:t>
            </a:r>
            <a:b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Advisors, tuning, </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512325" y="3058332"/>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Flexible</a:t>
            </a:r>
            <a:b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On-demand scaling, </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48134" y="3058332"/>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Trusted</a:t>
            </a:r>
            <a:br>
              <a:rPr kumimoji="0" lang="en-US" sz="12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HA/DR, backup/restore, security, audit, isolation</a:t>
            </a:r>
          </a:p>
        </p:txBody>
      </p:sp>
      <p:sp>
        <p:nvSpPr>
          <p:cNvPr id="57" name="Rectangle 56">
            <a:extLst>
              <a:ext uri="{FF2B5EF4-FFF2-40B4-BE49-F238E27FC236}">
                <a16:creationId xmlns:a16="http://schemas.microsoft.com/office/drawing/2014/main" id="{E2164EC9-9F95-5841-9724-48A85605C9D6}"/>
              </a:ext>
            </a:extLst>
          </p:cNvPr>
          <p:cNvSpPr/>
          <p:nvPr/>
        </p:nvSpPr>
        <p:spPr>
          <a:xfrm>
            <a:off x="4607845" y="2234847"/>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Database Services Platform </a:t>
            </a:r>
            <a:endParaRPr kumimoji="0" lang="en-US" sz="1400" b="1"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991842BB-66CC-AE45-8C0F-03ADC211F5A7}"/>
              </a:ext>
            </a:extLst>
          </p:cNvPr>
          <p:cNvSpPr/>
          <p:nvPr/>
        </p:nvSpPr>
        <p:spPr>
          <a:xfrm>
            <a:off x="6537202" y="4120444"/>
            <a:ext cx="2028519" cy="49671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t>Azure compute</a:t>
            </a:r>
            <a:endParaRPr kumimoji="0" lang="en-US" sz="1200" b="0"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71" name="Rectangle 70">
            <a:extLst>
              <a:ext uri="{FF2B5EF4-FFF2-40B4-BE49-F238E27FC236}">
                <a16:creationId xmlns:a16="http://schemas.microsoft.com/office/drawing/2014/main" id="{0351E3ED-9C7E-4344-A0D0-753948D5F4F7}"/>
              </a:ext>
            </a:extLst>
          </p:cNvPr>
          <p:cNvSpPr/>
          <p:nvPr/>
        </p:nvSpPr>
        <p:spPr>
          <a:xfrm>
            <a:off x="6537202" y="457181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t>Azure storage</a:t>
            </a:r>
            <a:endParaRPr kumimoji="0" lang="en-US" sz="1200" b="0"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01074" y="2785074"/>
            <a:ext cx="144640" cy="269970"/>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374913" y="2830138"/>
            <a:ext cx="243273" cy="179842"/>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675116" y="2788171"/>
            <a:ext cx="218935" cy="263777"/>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933701" y="1309511"/>
            <a:ext cx="393390" cy="3872088"/>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96548" y="1364544"/>
            <a:ext cx="287902" cy="219170"/>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504682" y="1910643"/>
            <a:ext cx="271634" cy="271019"/>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510539" y="2494844"/>
            <a:ext cx="259920" cy="26105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457336" y="3118118"/>
            <a:ext cx="366327" cy="285212"/>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8" name="Freeform 87">
            <a:extLst>
              <a:ext uri="{FF2B5EF4-FFF2-40B4-BE49-F238E27FC236}">
                <a16:creationId xmlns:a16="http://schemas.microsoft.com/office/drawing/2014/main" id="{C5A7969D-6335-FA41-99F7-856AA635FEFA}"/>
              </a:ext>
            </a:extLst>
          </p:cNvPr>
          <p:cNvSpPr/>
          <p:nvPr/>
        </p:nvSpPr>
        <p:spPr bwMode="auto">
          <a:xfrm>
            <a:off x="519394" y="3739444"/>
            <a:ext cx="242211" cy="254928"/>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nvGrpSpPr>
          <p:cNvPr id="89" name="Group 88">
            <a:extLst>
              <a:ext uri="{FF2B5EF4-FFF2-40B4-BE49-F238E27FC236}">
                <a16:creationId xmlns:a16="http://schemas.microsoft.com/office/drawing/2014/main" id="{FE49AA68-9AE0-D540-995F-36B7689716E9}"/>
              </a:ext>
            </a:extLst>
          </p:cNvPr>
          <p:cNvGrpSpPr/>
          <p:nvPr/>
        </p:nvGrpSpPr>
        <p:grpSpPr>
          <a:xfrm>
            <a:off x="465416" y="4285544"/>
            <a:ext cx="350167" cy="204672"/>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49EFC0C-647B-7046-88FA-9BE890188E43}"/>
              </a:ext>
            </a:extLst>
          </p:cNvPr>
          <p:cNvGrpSpPr/>
          <p:nvPr/>
        </p:nvGrpSpPr>
        <p:grpSpPr>
          <a:xfrm>
            <a:off x="474437" y="4882443"/>
            <a:ext cx="332125" cy="239575"/>
            <a:chOff x="5103699" y="5244811"/>
            <a:chExt cx="402950" cy="290664"/>
          </a:xfrm>
        </p:grpSpPr>
        <p:grpSp>
          <p:nvGrpSpPr>
            <p:cNvPr id="100" name="Group 99">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103"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1"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a:extLst>
              <a:ext uri="{FF2B5EF4-FFF2-40B4-BE49-F238E27FC236}">
                <a16:creationId xmlns:a16="http://schemas.microsoft.com/office/drawing/2014/main" id="{5078ACC8-4BD0-FB4D-A140-54B8808360DD}"/>
              </a:ext>
            </a:extLst>
          </p:cNvPr>
          <p:cNvSpPr/>
          <p:nvPr/>
        </p:nvSpPr>
        <p:spPr bwMode="auto">
          <a:xfrm>
            <a:off x="3487407" y="6034253"/>
            <a:ext cx="8049837" cy="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 name="connsiteX0" fmla="*/ 0 w 2096430"/>
              <a:gd name="connsiteY0" fmla="*/ 267629 h 267629"/>
              <a:gd name="connsiteX1" fmla="*/ 2096430 w 2096430"/>
              <a:gd name="connsiteY1" fmla="*/ 267629 h 267629"/>
              <a:gd name="connsiteX2" fmla="*/ 2096430 w 2096430"/>
              <a:gd name="connsiteY2" fmla="*/ 0 h 267629"/>
              <a:gd name="connsiteX0" fmla="*/ 0 w 2096430"/>
              <a:gd name="connsiteY0" fmla="*/ 0 h 0"/>
              <a:gd name="connsiteX1" fmla="*/ 2096430 w 2096430"/>
              <a:gd name="connsiteY1" fmla="*/ 0 h 0"/>
            </a:gdLst>
            <a:ahLst/>
            <a:cxnLst>
              <a:cxn ang="0">
                <a:pos x="connsiteX0" y="connsiteY0"/>
              </a:cxn>
              <a:cxn ang="0">
                <a:pos x="connsiteX1" y="connsiteY1"/>
              </a:cxn>
            </a:cxnLst>
            <a:rect l="l" t="t" r="r" b="b"/>
            <a:pathLst>
              <a:path w="2096430">
                <a:moveTo>
                  <a:pt x="0" y="0"/>
                </a:moveTo>
                <a:lnTo>
                  <a:pt x="2096430" y="0"/>
                </a:lnTo>
              </a:path>
            </a:pathLst>
          </a:cu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C08ADB2D-E1E2-4DF5-BB07-EA68494E5BE5}"/>
              </a:ext>
            </a:extLst>
          </p:cNvPr>
          <p:cNvSpPr/>
          <p:nvPr/>
        </p:nvSpPr>
        <p:spPr>
          <a:xfrm>
            <a:off x="6393785" y="578843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108" name="Group 107">
            <a:extLst>
              <a:ext uri="{FF2B5EF4-FFF2-40B4-BE49-F238E27FC236}">
                <a16:creationId xmlns:a16="http://schemas.microsoft.com/office/drawing/2014/main" id="{85C06F3F-124E-FB46-8AD0-7055AFE33AF5}"/>
              </a:ext>
            </a:extLst>
          </p:cNvPr>
          <p:cNvGrpSpPr/>
          <p:nvPr/>
        </p:nvGrpSpPr>
        <p:grpSpPr>
          <a:xfrm>
            <a:off x="7374911" y="5532667"/>
            <a:ext cx="267668" cy="267666"/>
            <a:chOff x="10134599" y="2924174"/>
            <a:chExt cx="809625" cy="809625"/>
          </a:xfrm>
        </p:grpSpPr>
        <p:sp>
          <p:nvSpPr>
            <p:cNvPr id="110" name="Freeform 109">
              <a:extLst>
                <a:ext uri="{FF2B5EF4-FFF2-40B4-BE49-F238E27FC236}">
                  <a16:creationId xmlns:a16="http://schemas.microsoft.com/office/drawing/2014/main" id="{E7D20A7B-D1FA-9047-8DEC-73907118414F}"/>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
                <a:cs typeface=""/>
              </a:endParaRPr>
            </a:p>
          </p:txBody>
        </p:sp>
        <p:sp>
          <p:nvSpPr>
            <p:cNvPr id="111" name="Freeform 110">
              <a:extLst>
                <a:ext uri="{FF2B5EF4-FFF2-40B4-BE49-F238E27FC236}">
                  <a16:creationId xmlns:a16="http://schemas.microsoft.com/office/drawing/2014/main" id="{5B0D6808-8992-B440-A0B7-7D270F12FE5F}"/>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
                <a:cs typeface=""/>
              </a:endParaRPr>
            </a:p>
          </p:txBody>
        </p:sp>
        <p:sp>
          <p:nvSpPr>
            <p:cNvPr id="112" name="Oval 111">
              <a:extLst>
                <a:ext uri="{FF2B5EF4-FFF2-40B4-BE49-F238E27FC236}">
                  <a16:creationId xmlns:a16="http://schemas.microsoft.com/office/drawing/2014/main" id="{AF38DEB3-A6C5-DB48-84A8-F1DF933100F1}"/>
                </a:ext>
              </a:extLst>
            </p:cNvPr>
            <p:cNvSpPr/>
            <p:nvPr/>
          </p:nvSpPr>
          <p:spPr bwMode="auto">
            <a:xfrm>
              <a:off x="10134599" y="2924174"/>
              <a:ext cx="809625" cy="809625"/>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269350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flipH="1">
            <a:off x="0" y="2130094"/>
            <a:ext cx="4170992" cy="4727905"/>
          </a:xfrm>
          <a:prstGeom prst="rect">
            <a:avLst/>
          </a:prstGeom>
          <a:solidFill>
            <a:schemeClr val="accent6">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Rectangle 121"/>
          <p:cNvSpPr/>
          <p:nvPr/>
        </p:nvSpPr>
        <p:spPr>
          <a:xfrm>
            <a:off x="4170993" y="2130095"/>
            <a:ext cx="8021008" cy="4727905"/>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p:cNvSpPr/>
          <p:nvPr/>
        </p:nvSpPr>
        <p:spPr>
          <a:xfrm>
            <a:off x="561047" y="2468037"/>
            <a:ext cx="3931927" cy="399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ight Arrow 21"/>
          <p:cNvSpPr/>
          <p:nvPr/>
        </p:nvSpPr>
        <p:spPr>
          <a:xfrm>
            <a:off x="4523035" y="2287281"/>
            <a:ext cx="1046571" cy="760037"/>
          </a:xfrm>
          <a:prstGeom prst="rightArrow">
            <a:avLst/>
          </a:prstGeom>
          <a:solidFill>
            <a:srgbClr val="00B2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Rectangle 152"/>
          <p:cNvSpPr/>
          <p:nvPr/>
        </p:nvSpPr>
        <p:spPr>
          <a:xfrm>
            <a:off x="561047" y="3382510"/>
            <a:ext cx="3931927" cy="399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Right Arrow 158"/>
          <p:cNvSpPr/>
          <p:nvPr/>
        </p:nvSpPr>
        <p:spPr>
          <a:xfrm>
            <a:off x="4523035" y="3202127"/>
            <a:ext cx="1046571" cy="760037"/>
          </a:xfrm>
          <a:prstGeom prst="rightArrow">
            <a:avLst/>
          </a:prstGeom>
          <a:solidFill>
            <a:srgbClr val="00B2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Rectangle 159"/>
          <p:cNvSpPr/>
          <p:nvPr/>
        </p:nvSpPr>
        <p:spPr>
          <a:xfrm>
            <a:off x="561047" y="4304252"/>
            <a:ext cx="3931927" cy="399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ight Arrow 160"/>
          <p:cNvSpPr/>
          <p:nvPr/>
        </p:nvSpPr>
        <p:spPr>
          <a:xfrm>
            <a:off x="4523035" y="4116973"/>
            <a:ext cx="1046571" cy="760037"/>
          </a:xfrm>
          <a:prstGeom prst="rightArrow">
            <a:avLst/>
          </a:prstGeom>
          <a:solidFill>
            <a:srgbClr val="00B2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2" name="Rectangle 161"/>
          <p:cNvSpPr/>
          <p:nvPr/>
        </p:nvSpPr>
        <p:spPr>
          <a:xfrm>
            <a:off x="561047" y="5221917"/>
            <a:ext cx="3931927" cy="399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3" name="Right Arrow 162"/>
          <p:cNvSpPr/>
          <p:nvPr/>
        </p:nvSpPr>
        <p:spPr>
          <a:xfrm>
            <a:off x="4523035" y="5041534"/>
            <a:ext cx="1046571" cy="760037"/>
          </a:xfrm>
          <a:prstGeom prst="rightArrow">
            <a:avLst/>
          </a:prstGeom>
          <a:solidFill>
            <a:srgbClr val="00B2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8" name="Rectangle 167"/>
          <p:cNvSpPr/>
          <p:nvPr/>
        </p:nvSpPr>
        <p:spPr>
          <a:xfrm>
            <a:off x="561047" y="6127047"/>
            <a:ext cx="3931927" cy="3992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Right Arrow 168"/>
          <p:cNvSpPr/>
          <p:nvPr/>
        </p:nvSpPr>
        <p:spPr>
          <a:xfrm>
            <a:off x="4523035" y="5946664"/>
            <a:ext cx="1046571" cy="760037"/>
          </a:xfrm>
          <a:prstGeom prst="rightArrow">
            <a:avLst/>
          </a:prstGeom>
          <a:solidFill>
            <a:srgbClr val="00B2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Content Placeholder 1"/>
          <p:cNvSpPr>
            <a:spLocks noGrp="1"/>
          </p:cNvSpPr>
          <p:nvPr>
            <p:ph idx="1"/>
          </p:nvPr>
        </p:nvSpPr>
        <p:spPr>
          <a:xfrm>
            <a:off x="561047" y="1819518"/>
            <a:ext cx="3220687" cy="341632"/>
          </a:xfrm>
        </p:spPr>
        <p:txBody>
          <a:bodyPr>
            <a:spAutoFit/>
          </a:bodyPr>
          <a:lstStyle/>
          <a:p>
            <a:pPr marL="0" indent="0">
              <a:buNone/>
            </a:pPr>
            <a:r>
              <a:rPr lang="en-US" sz="1800" b="1" kern="0">
                <a:solidFill>
                  <a:schemeClr val="accent6"/>
                </a:solidFill>
              </a:rPr>
              <a:t>Key benefits</a:t>
            </a:r>
          </a:p>
        </p:txBody>
      </p:sp>
      <p:sp>
        <p:nvSpPr>
          <p:cNvPr id="11" name="Content Placeholder 1"/>
          <p:cNvSpPr txBox="1">
            <a:spLocks/>
          </p:cNvSpPr>
          <p:nvPr/>
        </p:nvSpPr>
        <p:spPr>
          <a:xfrm>
            <a:off x="5838043" y="1819518"/>
            <a:ext cx="5576925"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Differentiating proof</a:t>
            </a:r>
          </a:p>
        </p:txBody>
      </p:sp>
      <p:grpSp>
        <p:nvGrpSpPr>
          <p:cNvPr id="96" name="Group 95"/>
          <p:cNvGrpSpPr/>
          <p:nvPr/>
        </p:nvGrpSpPr>
        <p:grpSpPr>
          <a:xfrm>
            <a:off x="3770827" y="2257678"/>
            <a:ext cx="819242" cy="819242"/>
            <a:chOff x="1344887" y="2306806"/>
            <a:chExt cx="507753" cy="507753"/>
          </a:xfrm>
        </p:grpSpPr>
        <p:sp>
          <p:nvSpPr>
            <p:cNvPr id="97" name="Oval 96"/>
            <p:cNvSpPr/>
            <p:nvPr/>
          </p:nvSpPr>
          <p:spPr>
            <a:xfrm>
              <a:off x="1344887" y="2306806"/>
              <a:ext cx="507753" cy="507753"/>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Freeform 98"/>
            <p:cNvSpPr/>
            <p:nvPr/>
          </p:nvSpPr>
          <p:spPr>
            <a:xfrm flipH="1">
              <a:off x="1594382" y="2314225"/>
              <a:ext cx="252923" cy="494653"/>
            </a:xfrm>
            <a:custGeom>
              <a:avLst/>
              <a:gdLst>
                <a:gd name="connsiteX0" fmla="*/ 253877 w 259622"/>
                <a:gd name="connsiteY0" fmla="*/ 0 h 507754"/>
                <a:gd name="connsiteX1" fmla="*/ 259622 w 259622"/>
                <a:gd name="connsiteY1" fmla="*/ 579 h 507754"/>
                <a:gd name="connsiteX2" fmla="*/ 259622 w 259622"/>
                <a:gd name="connsiteY2" fmla="*/ 507175 h 507754"/>
                <a:gd name="connsiteX3" fmla="*/ 253877 w 259622"/>
                <a:gd name="connsiteY3" fmla="*/ 507754 h 507754"/>
                <a:gd name="connsiteX4" fmla="*/ 0 w 259622"/>
                <a:gd name="connsiteY4" fmla="*/ 253877 h 507754"/>
                <a:gd name="connsiteX5" fmla="*/ 253877 w 259622"/>
                <a:gd name="connsiteY5" fmla="*/ 0 h 5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22" h="507754">
                  <a:moveTo>
                    <a:pt x="253877" y="0"/>
                  </a:moveTo>
                  <a:lnTo>
                    <a:pt x="259622" y="579"/>
                  </a:lnTo>
                  <a:lnTo>
                    <a:pt x="259622" y="507175"/>
                  </a:lnTo>
                  <a:lnTo>
                    <a:pt x="253877" y="507754"/>
                  </a:lnTo>
                  <a:cubicBezTo>
                    <a:pt x="113665" y="507754"/>
                    <a:pt x="0" y="394089"/>
                    <a:pt x="0" y="253877"/>
                  </a:cubicBezTo>
                  <a:cubicBezTo>
                    <a:pt x="0" y="113665"/>
                    <a:pt x="113665" y="0"/>
                    <a:pt x="253877" y="0"/>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Freeform 18"/>
            <p:cNvSpPr>
              <a:spLocks noEditPoints="1"/>
            </p:cNvSpPr>
            <p:nvPr/>
          </p:nvSpPr>
          <p:spPr bwMode="black">
            <a:xfrm rot="17995606">
              <a:off x="1412284" y="2412499"/>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a:ln>
                  <a:solidFill>
                    <a:srgbClr val="FFFFFF">
                      <a:alpha val="0"/>
                    </a:srgbClr>
                  </a:solidFill>
                </a:ln>
                <a:solidFill>
                  <a:srgbClr val="FFFFFF"/>
                </a:solidFill>
                <a:effectLst/>
                <a:uLnTx/>
                <a:uFillTx/>
                <a:latin typeface="Segoe UI"/>
                <a:ea typeface="+mn-ea"/>
                <a:cs typeface="+mn-cs"/>
              </a:endParaRPr>
            </a:p>
          </p:txBody>
        </p:sp>
      </p:grpSp>
      <p:sp>
        <p:nvSpPr>
          <p:cNvPr id="147" name="Content Placeholder 1"/>
          <p:cNvSpPr txBox="1">
            <a:spLocks/>
          </p:cNvSpPr>
          <p:nvPr/>
        </p:nvSpPr>
        <p:spPr>
          <a:xfrm>
            <a:off x="561048" y="2496856"/>
            <a:ext cx="3220687"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Learns and adapts</a:t>
            </a: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8" name="Content Placeholder 1"/>
          <p:cNvSpPr txBox="1">
            <a:spLocks/>
          </p:cNvSpPr>
          <p:nvPr/>
        </p:nvSpPr>
        <p:spPr>
          <a:xfrm>
            <a:off x="561048" y="3411329"/>
            <a:ext cx="3220687"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Scales on the fly</a:t>
            </a:r>
          </a:p>
        </p:txBody>
      </p:sp>
      <p:sp>
        <p:nvSpPr>
          <p:cNvPr id="149" name="Content Placeholder 1"/>
          <p:cNvSpPr txBox="1">
            <a:spLocks/>
          </p:cNvSpPr>
          <p:nvPr/>
        </p:nvSpPr>
        <p:spPr>
          <a:xfrm>
            <a:off x="561048" y="4333071"/>
            <a:ext cx="3220687"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Manages 1000s, like one</a:t>
            </a:r>
          </a:p>
        </p:txBody>
      </p:sp>
      <p:sp>
        <p:nvSpPr>
          <p:cNvPr id="150" name="Content Placeholder 1"/>
          <p:cNvSpPr txBox="1">
            <a:spLocks/>
          </p:cNvSpPr>
          <p:nvPr/>
        </p:nvSpPr>
        <p:spPr>
          <a:xfrm>
            <a:off x="561048" y="5250736"/>
            <a:ext cx="3220687"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Works in your environment</a:t>
            </a:r>
          </a:p>
        </p:txBody>
      </p:sp>
      <p:sp>
        <p:nvSpPr>
          <p:cNvPr id="151" name="Content Placeholder 1"/>
          <p:cNvSpPr txBox="1">
            <a:spLocks/>
          </p:cNvSpPr>
          <p:nvPr/>
        </p:nvSpPr>
        <p:spPr>
          <a:xfrm>
            <a:off x="561048" y="6155866"/>
            <a:ext cx="3220687" cy="3416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Secures &amp; protects</a:t>
            </a: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54" name="Content Placeholder 1"/>
          <p:cNvSpPr txBox="1">
            <a:spLocks/>
          </p:cNvSpPr>
          <p:nvPr/>
        </p:nvSpPr>
        <p:spPr>
          <a:xfrm>
            <a:off x="5838043" y="2380810"/>
            <a:ext cx="5619738" cy="5909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Self-tuning performance with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Index Advisor</a:t>
            </a:r>
            <a:r>
              <a:rPr kumimoji="0" lang="en-US" sz="1800" b="0"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and real-time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Threat Detection</a:t>
            </a:r>
          </a:p>
        </p:txBody>
      </p:sp>
      <p:sp>
        <p:nvSpPr>
          <p:cNvPr id="155" name="Content Placeholder 1"/>
          <p:cNvSpPr txBox="1">
            <a:spLocks/>
          </p:cNvSpPr>
          <p:nvPr/>
        </p:nvSpPr>
        <p:spPr>
          <a:xfrm>
            <a:off x="5838043" y="3295656"/>
            <a:ext cx="5619738" cy="5909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One click scaling, over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11 performance tiers </a:t>
            </a:r>
            <a:b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with zero downtime</a:t>
            </a:r>
          </a:p>
        </p:txBody>
      </p:sp>
      <p:sp>
        <p:nvSpPr>
          <p:cNvPr id="156" name="Content Placeholder 1"/>
          <p:cNvSpPr txBox="1">
            <a:spLocks/>
          </p:cNvSpPr>
          <p:nvPr/>
        </p:nvSpPr>
        <p:spPr>
          <a:xfrm>
            <a:off x="5838043" y="4210502"/>
            <a:ext cx="5619738" cy="5909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Tenant isolation and automatic management of </a:t>
            </a:r>
            <a:b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compute and storage with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Elastic Pools </a:t>
            </a:r>
          </a:p>
        </p:txBody>
      </p:sp>
      <p:sp>
        <p:nvSpPr>
          <p:cNvPr id="157" name="Content Placeholder 1"/>
          <p:cNvSpPr txBox="1">
            <a:spLocks/>
          </p:cNvSpPr>
          <p:nvPr/>
        </p:nvSpPr>
        <p:spPr>
          <a:xfrm>
            <a:off x="5838043" y="5125348"/>
            <a:ext cx="5619738" cy="5909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Popular platforms &amp; languages, from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Python</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b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to</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Ruby</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to</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Java</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to</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C#</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to</a:t>
            </a:r>
            <a:r>
              <a:rPr kumimoji="0" lang="en-US" sz="1800" b="1"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.NET </a:t>
            </a:r>
          </a:p>
        </p:txBody>
      </p:sp>
      <p:sp>
        <p:nvSpPr>
          <p:cNvPr id="158" name="Content Placeholder 1"/>
          <p:cNvSpPr txBox="1">
            <a:spLocks/>
          </p:cNvSpPr>
          <p:nvPr/>
        </p:nvSpPr>
        <p:spPr>
          <a:xfrm>
            <a:off x="5838043" y="6040193"/>
            <a:ext cx="5619738" cy="5909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Built-in HA and data protection with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99.99% SLA</a:t>
            </a: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b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Geo-Replication</a:t>
            </a:r>
            <a:r>
              <a:rPr kumimoji="0" lang="en-US" sz="1800" b="0" i="0" u="none" strike="noStrike" kern="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 &amp; </a:t>
            </a:r>
            <a:r>
              <a:rPr kumimoji="0" lang="en-US" sz="1800" b="1" i="0" u="none" strike="noStrike" kern="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Point-in-time-Restore</a:t>
            </a:r>
          </a:p>
        </p:txBody>
      </p:sp>
      <p:grpSp>
        <p:nvGrpSpPr>
          <p:cNvPr id="18" name="Group 17"/>
          <p:cNvGrpSpPr/>
          <p:nvPr/>
        </p:nvGrpSpPr>
        <p:grpSpPr>
          <a:xfrm>
            <a:off x="3770827" y="3172524"/>
            <a:ext cx="819242" cy="819242"/>
            <a:chOff x="4819095" y="3140182"/>
            <a:chExt cx="911716" cy="911716"/>
          </a:xfrm>
        </p:grpSpPr>
        <p:sp>
          <p:nvSpPr>
            <p:cNvPr id="110" name="Oval 109"/>
            <p:cNvSpPr/>
            <p:nvPr/>
          </p:nvSpPr>
          <p:spPr>
            <a:xfrm>
              <a:off x="4819095" y="3140182"/>
              <a:ext cx="911716" cy="911716"/>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122"/>
            <p:cNvSpPr/>
            <p:nvPr/>
          </p:nvSpPr>
          <p:spPr>
            <a:xfrm flipH="1">
              <a:off x="5267771" y="3151943"/>
              <a:ext cx="454146" cy="888194"/>
            </a:xfrm>
            <a:custGeom>
              <a:avLst/>
              <a:gdLst>
                <a:gd name="connsiteX0" fmla="*/ 253877 w 259622"/>
                <a:gd name="connsiteY0" fmla="*/ 0 h 507754"/>
                <a:gd name="connsiteX1" fmla="*/ 259622 w 259622"/>
                <a:gd name="connsiteY1" fmla="*/ 579 h 507754"/>
                <a:gd name="connsiteX2" fmla="*/ 259622 w 259622"/>
                <a:gd name="connsiteY2" fmla="*/ 507175 h 507754"/>
                <a:gd name="connsiteX3" fmla="*/ 253877 w 259622"/>
                <a:gd name="connsiteY3" fmla="*/ 507754 h 507754"/>
                <a:gd name="connsiteX4" fmla="*/ 0 w 259622"/>
                <a:gd name="connsiteY4" fmla="*/ 253877 h 507754"/>
                <a:gd name="connsiteX5" fmla="*/ 253877 w 259622"/>
                <a:gd name="connsiteY5" fmla="*/ 0 h 5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22" h="507754">
                  <a:moveTo>
                    <a:pt x="253877" y="0"/>
                  </a:moveTo>
                  <a:lnTo>
                    <a:pt x="259622" y="579"/>
                  </a:lnTo>
                  <a:lnTo>
                    <a:pt x="259622" y="507175"/>
                  </a:lnTo>
                  <a:lnTo>
                    <a:pt x="253877" y="507754"/>
                  </a:lnTo>
                  <a:cubicBezTo>
                    <a:pt x="113665" y="507754"/>
                    <a:pt x="0" y="394089"/>
                    <a:pt x="0" y="253877"/>
                  </a:cubicBezTo>
                  <a:cubicBezTo>
                    <a:pt x="0" y="113665"/>
                    <a:pt x="113665" y="0"/>
                    <a:pt x="253877" y="0"/>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 name="Group 3"/>
            <p:cNvGrpSpPr/>
            <p:nvPr/>
          </p:nvGrpSpPr>
          <p:grpSpPr>
            <a:xfrm>
              <a:off x="4894997" y="3323698"/>
              <a:ext cx="727760" cy="460894"/>
              <a:chOff x="4948337" y="3354074"/>
              <a:chExt cx="653232" cy="413697"/>
            </a:xfrm>
          </p:grpSpPr>
          <p:sp>
            <p:nvSpPr>
              <p:cNvPr id="101" name="Freeform 100"/>
              <p:cNvSpPr>
                <a:spLocks noChangeAspect="1"/>
              </p:cNvSpPr>
              <p:nvPr/>
            </p:nvSpPr>
            <p:spPr bwMode="auto">
              <a:xfrm>
                <a:off x="4948337" y="3354074"/>
                <a:ext cx="653232" cy="4136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2" name="Shape 101"/>
              <p:cNvSpPr/>
              <p:nvPr/>
            </p:nvSpPr>
            <p:spPr>
              <a:xfrm rot="17252513" flipV="1">
                <a:off x="5131503" y="3441734"/>
                <a:ext cx="229726" cy="263960"/>
              </a:xfrm>
              <a:custGeom>
                <a:avLst/>
                <a:gdLst>
                  <a:gd name="connsiteX0" fmla="*/ 0 w 464709"/>
                  <a:gd name="connsiteY0" fmla="*/ 465727 h 465727"/>
                  <a:gd name="connsiteX1" fmla="*/ 348532 w 464709"/>
                  <a:gd name="connsiteY1" fmla="*/ 58089 h 465727"/>
                  <a:gd name="connsiteX2" fmla="*/ 341987 w 464709"/>
                  <a:gd name="connsiteY2" fmla="*/ 0 h 465727"/>
                  <a:gd name="connsiteX3" fmla="*/ 464709 w 464709"/>
                  <a:gd name="connsiteY3" fmla="*/ 93018 h 465727"/>
                  <a:gd name="connsiteX4" fmla="*/ 368195 w 464709"/>
                  <a:gd name="connsiteY4" fmla="*/ 232609 h 465727"/>
                  <a:gd name="connsiteX5" fmla="*/ 361650 w 464709"/>
                  <a:gd name="connsiteY5" fmla="*/ 174520 h 465727"/>
                  <a:gd name="connsiteX6" fmla="*/ 0 w 464709"/>
                  <a:gd name="connsiteY6" fmla="*/ 465727 h 465727"/>
                  <a:gd name="connsiteX0" fmla="*/ 0 w 479695"/>
                  <a:gd name="connsiteY0" fmla="*/ 551178 h 551178"/>
                  <a:gd name="connsiteX1" fmla="*/ 363518 w 479695"/>
                  <a:gd name="connsiteY1" fmla="*/ 58089 h 551178"/>
                  <a:gd name="connsiteX2" fmla="*/ 356973 w 479695"/>
                  <a:gd name="connsiteY2" fmla="*/ 0 h 551178"/>
                  <a:gd name="connsiteX3" fmla="*/ 479695 w 479695"/>
                  <a:gd name="connsiteY3" fmla="*/ 93018 h 551178"/>
                  <a:gd name="connsiteX4" fmla="*/ 383181 w 479695"/>
                  <a:gd name="connsiteY4" fmla="*/ 232609 h 551178"/>
                  <a:gd name="connsiteX5" fmla="*/ 376636 w 479695"/>
                  <a:gd name="connsiteY5" fmla="*/ 174520 h 551178"/>
                  <a:gd name="connsiteX6" fmla="*/ 0 w 479695"/>
                  <a:gd name="connsiteY6" fmla="*/ 551178 h 5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695" h="551178">
                    <a:moveTo>
                      <a:pt x="0" y="551178"/>
                    </a:moveTo>
                    <a:cubicBezTo>
                      <a:pt x="51635" y="344188"/>
                      <a:pt x="182798" y="122858"/>
                      <a:pt x="363518" y="58089"/>
                    </a:cubicBezTo>
                    <a:lnTo>
                      <a:pt x="356973" y="0"/>
                    </a:lnTo>
                    <a:lnTo>
                      <a:pt x="479695" y="93018"/>
                    </a:lnTo>
                    <a:lnTo>
                      <a:pt x="383181" y="232609"/>
                    </a:lnTo>
                    <a:lnTo>
                      <a:pt x="376636" y="174520"/>
                    </a:lnTo>
                    <a:cubicBezTo>
                      <a:pt x="212987" y="200394"/>
                      <a:pt x="77451" y="382914"/>
                      <a:pt x="0" y="551178"/>
                    </a:cubicBezTo>
                    <a:close/>
                  </a:path>
                </a:pathLst>
              </a:custGeom>
              <a:solidFill>
                <a:schemeClr val="accent3"/>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5061831" y="3666306"/>
                <a:ext cx="426244" cy="34279"/>
                <a:chOff x="10989999" y="2098511"/>
                <a:chExt cx="819806" cy="65929"/>
              </a:xfrm>
            </p:grpSpPr>
            <p:cxnSp>
              <p:nvCxnSpPr>
                <p:cNvPr id="10" name="Straight Connector 9"/>
                <p:cNvCxnSpPr/>
                <p:nvPr/>
              </p:nvCxnSpPr>
              <p:spPr>
                <a:xfrm>
                  <a:off x="10989999" y="2103741"/>
                  <a:ext cx="81980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0989999"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1153961"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1317920"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1481882"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1645843"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1809805" y="2098511"/>
                  <a:ext cx="0" cy="65929"/>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grpSp>
      <p:grpSp>
        <p:nvGrpSpPr>
          <p:cNvPr id="14" name="Group 13"/>
          <p:cNvGrpSpPr/>
          <p:nvPr/>
        </p:nvGrpSpPr>
        <p:grpSpPr>
          <a:xfrm>
            <a:off x="3770827" y="5917061"/>
            <a:ext cx="819242" cy="819242"/>
            <a:chOff x="3943832" y="5824587"/>
            <a:chExt cx="911716" cy="911716"/>
          </a:xfrm>
        </p:grpSpPr>
        <p:sp>
          <p:nvSpPr>
            <p:cNvPr id="135" name="Oval 134"/>
            <p:cNvSpPr/>
            <p:nvPr/>
          </p:nvSpPr>
          <p:spPr>
            <a:xfrm>
              <a:off x="3943832" y="5824587"/>
              <a:ext cx="911716" cy="911716"/>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124"/>
            <p:cNvSpPr/>
            <p:nvPr/>
          </p:nvSpPr>
          <p:spPr>
            <a:xfrm flipH="1">
              <a:off x="4391823" y="5836348"/>
              <a:ext cx="454146" cy="888194"/>
            </a:xfrm>
            <a:custGeom>
              <a:avLst/>
              <a:gdLst>
                <a:gd name="connsiteX0" fmla="*/ 253877 w 259622"/>
                <a:gd name="connsiteY0" fmla="*/ 0 h 507754"/>
                <a:gd name="connsiteX1" fmla="*/ 259622 w 259622"/>
                <a:gd name="connsiteY1" fmla="*/ 579 h 507754"/>
                <a:gd name="connsiteX2" fmla="*/ 259622 w 259622"/>
                <a:gd name="connsiteY2" fmla="*/ 507175 h 507754"/>
                <a:gd name="connsiteX3" fmla="*/ 253877 w 259622"/>
                <a:gd name="connsiteY3" fmla="*/ 507754 h 507754"/>
                <a:gd name="connsiteX4" fmla="*/ 0 w 259622"/>
                <a:gd name="connsiteY4" fmla="*/ 253877 h 507754"/>
                <a:gd name="connsiteX5" fmla="*/ 253877 w 259622"/>
                <a:gd name="connsiteY5" fmla="*/ 0 h 5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22" h="507754">
                  <a:moveTo>
                    <a:pt x="253877" y="0"/>
                  </a:moveTo>
                  <a:lnTo>
                    <a:pt x="259622" y="579"/>
                  </a:lnTo>
                  <a:lnTo>
                    <a:pt x="259622" y="507175"/>
                  </a:lnTo>
                  <a:lnTo>
                    <a:pt x="253877" y="507754"/>
                  </a:lnTo>
                  <a:cubicBezTo>
                    <a:pt x="113665" y="507754"/>
                    <a:pt x="0" y="394089"/>
                    <a:pt x="0" y="253877"/>
                  </a:cubicBezTo>
                  <a:cubicBezTo>
                    <a:pt x="0" y="113665"/>
                    <a:pt x="113665" y="0"/>
                    <a:pt x="253877" y="0"/>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5" name="Group 1024"/>
            <p:cNvGrpSpPr/>
            <p:nvPr/>
          </p:nvGrpSpPr>
          <p:grpSpPr>
            <a:xfrm>
              <a:off x="4167677" y="6052238"/>
              <a:ext cx="477619" cy="567012"/>
              <a:chOff x="10467703" y="-2406750"/>
              <a:chExt cx="798347" cy="947769"/>
            </a:xfrm>
          </p:grpSpPr>
          <p:sp>
            <p:nvSpPr>
              <p:cNvPr id="131"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6" name="Group 15"/>
          <p:cNvGrpSpPr/>
          <p:nvPr/>
        </p:nvGrpSpPr>
        <p:grpSpPr>
          <a:xfrm>
            <a:off x="3770827" y="4087370"/>
            <a:ext cx="819242" cy="819242"/>
            <a:chOff x="3943832" y="4083745"/>
            <a:chExt cx="911716" cy="911716"/>
          </a:xfrm>
        </p:grpSpPr>
        <p:sp>
          <p:nvSpPr>
            <p:cNvPr id="116" name="Oval 115"/>
            <p:cNvSpPr/>
            <p:nvPr/>
          </p:nvSpPr>
          <p:spPr>
            <a:xfrm>
              <a:off x="3943832" y="4083745"/>
              <a:ext cx="911716" cy="911716"/>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Freeform 123"/>
            <p:cNvSpPr/>
            <p:nvPr/>
          </p:nvSpPr>
          <p:spPr>
            <a:xfrm flipH="1">
              <a:off x="4391823" y="4093947"/>
              <a:ext cx="454146" cy="888194"/>
            </a:xfrm>
            <a:custGeom>
              <a:avLst/>
              <a:gdLst>
                <a:gd name="connsiteX0" fmla="*/ 253877 w 259622"/>
                <a:gd name="connsiteY0" fmla="*/ 0 h 507754"/>
                <a:gd name="connsiteX1" fmla="*/ 259622 w 259622"/>
                <a:gd name="connsiteY1" fmla="*/ 579 h 507754"/>
                <a:gd name="connsiteX2" fmla="*/ 259622 w 259622"/>
                <a:gd name="connsiteY2" fmla="*/ 507175 h 507754"/>
                <a:gd name="connsiteX3" fmla="*/ 253877 w 259622"/>
                <a:gd name="connsiteY3" fmla="*/ 507754 h 507754"/>
                <a:gd name="connsiteX4" fmla="*/ 0 w 259622"/>
                <a:gd name="connsiteY4" fmla="*/ 253877 h 507754"/>
                <a:gd name="connsiteX5" fmla="*/ 253877 w 259622"/>
                <a:gd name="connsiteY5" fmla="*/ 0 h 5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22" h="507754">
                  <a:moveTo>
                    <a:pt x="253877" y="0"/>
                  </a:moveTo>
                  <a:lnTo>
                    <a:pt x="259622" y="579"/>
                  </a:lnTo>
                  <a:lnTo>
                    <a:pt x="259622" y="507175"/>
                  </a:lnTo>
                  <a:lnTo>
                    <a:pt x="253877" y="507754"/>
                  </a:lnTo>
                  <a:cubicBezTo>
                    <a:pt x="113665" y="507754"/>
                    <a:pt x="0" y="394089"/>
                    <a:pt x="0" y="253877"/>
                  </a:cubicBezTo>
                  <a:cubicBezTo>
                    <a:pt x="0" y="113665"/>
                    <a:pt x="113665" y="0"/>
                    <a:pt x="253877" y="0"/>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 name="Group 12"/>
            <p:cNvGrpSpPr/>
            <p:nvPr/>
          </p:nvGrpSpPr>
          <p:grpSpPr>
            <a:xfrm>
              <a:off x="4198961" y="4218339"/>
              <a:ext cx="416444" cy="636548"/>
              <a:chOff x="4217334" y="4246423"/>
              <a:chExt cx="379697" cy="580379"/>
            </a:xfrm>
          </p:grpSpPr>
          <p:grpSp>
            <p:nvGrpSpPr>
              <p:cNvPr id="42" name="Group 41"/>
              <p:cNvGrpSpPr/>
              <p:nvPr/>
            </p:nvGrpSpPr>
            <p:grpSpPr>
              <a:xfrm>
                <a:off x="4217334" y="4246423"/>
                <a:ext cx="379697" cy="580379"/>
                <a:chOff x="1758300" y="2959461"/>
                <a:chExt cx="1180842" cy="1804957"/>
              </a:xfrm>
            </p:grpSpPr>
            <p:grpSp>
              <p:nvGrpSpPr>
                <p:cNvPr id="62" name="Group 61"/>
                <p:cNvGrpSpPr/>
                <p:nvPr/>
              </p:nvGrpSpPr>
              <p:grpSpPr>
                <a:xfrm>
                  <a:off x="1760435" y="3490271"/>
                  <a:ext cx="1178707" cy="609439"/>
                  <a:chOff x="1329597" y="3742168"/>
                  <a:chExt cx="1129205" cy="609439"/>
                </a:xfrm>
              </p:grpSpPr>
              <p:sp>
                <p:nvSpPr>
                  <p:cNvPr id="69"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3" name="Freeform 62"/>
                <p:cNvSpPr/>
                <p:nvPr/>
              </p:nvSpPr>
              <p:spPr bwMode="auto">
                <a:xfrm>
                  <a:off x="1792032" y="3868290"/>
                  <a:ext cx="1111888"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64" name="Group 63"/>
                <p:cNvGrpSpPr/>
                <p:nvPr/>
              </p:nvGrpSpPr>
              <p:grpSpPr>
                <a:xfrm>
                  <a:off x="1758300" y="3272438"/>
                  <a:ext cx="1178707" cy="609439"/>
                  <a:chOff x="1329597" y="3742168"/>
                  <a:chExt cx="1129205" cy="609439"/>
                </a:xfrm>
              </p:grpSpPr>
              <p:sp>
                <p:nvSpPr>
                  <p:cNvPr id="66"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5" name="Freeform 64"/>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Oval 4"/>
              <p:cNvSpPr/>
              <p:nvPr/>
            </p:nvSpPr>
            <p:spPr>
              <a:xfrm>
                <a:off x="4279447" y="4270334"/>
                <a:ext cx="253092" cy="777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5" name="Group 14"/>
          <p:cNvGrpSpPr/>
          <p:nvPr/>
        </p:nvGrpSpPr>
        <p:grpSpPr>
          <a:xfrm>
            <a:off x="3770827" y="5011931"/>
            <a:ext cx="819242" cy="819242"/>
            <a:chOff x="5199417" y="4827977"/>
            <a:chExt cx="911716" cy="911716"/>
          </a:xfrm>
        </p:grpSpPr>
        <p:grpSp>
          <p:nvGrpSpPr>
            <p:cNvPr id="12" name="Group 11"/>
            <p:cNvGrpSpPr/>
            <p:nvPr/>
          </p:nvGrpSpPr>
          <p:grpSpPr>
            <a:xfrm>
              <a:off x="5199417" y="4827977"/>
              <a:ext cx="911716" cy="911716"/>
              <a:chOff x="5199417" y="4827977"/>
              <a:chExt cx="911716" cy="911716"/>
            </a:xfrm>
          </p:grpSpPr>
          <p:sp>
            <p:nvSpPr>
              <p:cNvPr id="132" name="Oval 131"/>
              <p:cNvSpPr/>
              <p:nvPr/>
            </p:nvSpPr>
            <p:spPr>
              <a:xfrm>
                <a:off x="5199417" y="4827977"/>
                <a:ext cx="911716" cy="911716"/>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4" name="Freeform 133"/>
              <p:cNvSpPr/>
              <p:nvPr/>
            </p:nvSpPr>
            <p:spPr>
              <a:xfrm flipH="1">
                <a:off x="5648093" y="4839738"/>
                <a:ext cx="454146" cy="888194"/>
              </a:xfrm>
              <a:custGeom>
                <a:avLst/>
                <a:gdLst>
                  <a:gd name="connsiteX0" fmla="*/ 253877 w 259622"/>
                  <a:gd name="connsiteY0" fmla="*/ 0 h 507754"/>
                  <a:gd name="connsiteX1" fmla="*/ 259622 w 259622"/>
                  <a:gd name="connsiteY1" fmla="*/ 579 h 507754"/>
                  <a:gd name="connsiteX2" fmla="*/ 259622 w 259622"/>
                  <a:gd name="connsiteY2" fmla="*/ 507175 h 507754"/>
                  <a:gd name="connsiteX3" fmla="*/ 253877 w 259622"/>
                  <a:gd name="connsiteY3" fmla="*/ 507754 h 507754"/>
                  <a:gd name="connsiteX4" fmla="*/ 0 w 259622"/>
                  <a:gd name="connsiteY4" fmla="*/ 253877 h 507754"/>
                  <a:gd name="connsiteX5" fmla="*/ 253877 w 259622"/>
                  <a:gd name="connsiteY5" fmla="*/ 0 h 5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22" h="507754">
                    <a:moveTo>
                      <a:pt x="253877" y="0"/>
                    </a:moveTo>
                    <a:lnTo>
                      <a:pt x="259622" y="579"/>
                    </a:lnTo>
                    <a:lnTo>
                      <a:pt x="259622" y="507175"/>
                    </a:lnTo>
                    <a:lnTo>
                      <a:pt x="253877" y="507754"/>
                    </a:lnTo>
                    <a:cubicBezTo>
                      <a:pt x="113665" y="507754"/>
                      <a:pt x="0" y="394089"/>
                      <a:pt x="0" y="253877"/>
                    </a:cubicBezTo>
                    <a:cubicBezTo>
                      <a:pt x="0" y="113665"/>
                      <a:pt x="113665" y="0"/>
                      <a:pt x="253877" y="0"/>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6" name="Group 125"/>
            <p:cNvGrpSpPr/>
            <p:nvPr/>
          </p:nvGrpSpPr>
          <p:grpSpPr>
            <a:xfrm>
              <a:off x="5368790" y="4995461"/>
              <a:ext cx="572970" cy="580861"/>
              <a:chOff x="7762088" y="3634560"/>
              <a:chExt cx="1541281" cy="1562509"/>
            </a:xfrm>
            <a:solidFill>
              <a:schemeClr val="bg1"/>
            </a:solidFill>
          </p:grpSpPr>
          <p:sp>
            <p:nvSpPr>
              <p:cNvPr id="127"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3" name="Rectangle 82"/>
          <p:cNvSpPr/>
          <p:nvPr/>
        </p:nvSpPr>
        <p:spPr>
          <a:xfrm rot="5400000">
            <a:off x="-1828238" y="4460746"/>
            <a:ext cx="4727908" cy="66611"/>
          </a:xfrm>
          <a:prstGeom prst="rect">
            <a:avLst/>
          </a:prstGeom>
          <a:solidFill>
            <a:schemeClr val="accent6"/>
          </a:solidFill>
        </p:spPr>
        <p:txBody>
          <a:bodyPr wrap="square" lIns="365760" tIns="182880" rIns="182880" bIns="18288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84" name="Group 83"/>
          <p:cNvGrpSpPr/>
          <p:nvPr/>
        </p:nvGrpSpPr>
        <p:grpSpPr>
          <a:xfrm>
            <a:off x="9550594" y="306452"/>
            <a:ext cx="1907187" cy="1402720"/>
            <a:chOff x="2360612" y="4143434"/>
            <a:chExt cx="1940814" cy="1427453"/>
          </a:xfrm>
        </p:grpSpPr>
        <p:sp>
          <p:nvSpPr>
            <p:cNvPr id="85" name="Freeform 5"/>
            <p:cNvSpPr>
              <a:spLocks/>
            </p:cNvSpPr>
            <p:nvPr/>
          </p:nvSpPr>
          <p:spPr bwMode="auto">
            <a:xfrm>
              <a:off x="2360612" y="4647645"/>
              <a:ext cx="1940814" cy="799067"/>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85"/>
            <p:cNvSpPr/>
            <p:nvPr/>
          </p:nvSpPr>
          <p:spPr bwMode="auto">
            <a:xfrm>
              <a:off x="2765457" y="4147692"/>
              <a:ext cx="955300" cy="12446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727701 w 1455401"/>
                <a:gd name="connsiteY0" fmla="*/ 107085 h 1866625"/>
                <a:gd name="connsiteX1" fmla="*/ 727701 w 1455401"/>
                <a:gd name="connsiteY1" fmla="*/ 401926 h 1866625"/>
                <a:gd name="connsiteX2" fmla="*/ 1229991 w 1455401"/>
                <a:gd name="connsiteY2" fmla="*/ 254506 h 1866625"/>
                <a:gd name="connsiteX3" fmla="*/ 727701 w 1455401"/>
                <a:gd name="connsiteY3" fmla="*/ 107085 h 1866625"/>
                <a:gd name="connsiteX4" fmla="*/ 727700 w 1455401"/>
                <a:gd name="connsiteY4" fmla="*/ 0 h 1866625"/>
                <a:gd name="connsiteX5" fmla="*/ 1451644 w 1455401"/>
                <a:gd name="connsiteY5" fmla="*/ 266488 h 1866625"/>
                <a:gd name="connsiteX6" fmla="*/ 1454289 w 1455401"/>
                <a:gd name="connsiteY6" fmla="*/ 287858 h 1866625"/>
                <a:gd name="connsiteX7" fmla="*/ 1455400 w 1455401"/>
                <a:gd name="connsiteY7" fmla="*/ 287858 h 1866625"/>
                <a:gd name="connsiteX8" fmla="*/ 1455400 w 1455401"/>
                <a:gd name="connsiteY8" fmla="*/ 296838 h 1866625"/>
                <a:gd name="connsiteX9" fmla="*/ 1455401 w 1455401"/>
                <a:gd name="connsiteY9" fmla="*/ 1569784 h 1866625"/>
                <a:gd name="connsiteX10" fmla="*/ 1455401 w 1455401"/>
                <a:gd name="connsiteY10" fmla="*/ 1569787 h 1866625"/>
                <a:gd name="connsiteX11" fmla="*/ 1455401 w 1455401"/>
                <a:gd name="connsiteY11" fmla="*/ 1569790 h 1866625"/>
                <a:gd name="connsiteX12" fmla="*/ 1455401 w 1455401"/>
                <a:gd name="connsiteY12" fmla="*/ 1578767 h 1866625"/>
                <a:gd name="connsiteX13" fmla="*/ 1454289 w 1455401"/>
                <a:gd name="connsiteY13" fmla="*/ 1578767 h 1866625"/>
                <a:gd name="connsiteX14" fmla="*/ 1451644 w 1455401"/>
                <a:gd name="connsiteY14" fmla="*/ 1600137 h 1866625"/>
                <a:gd name="connsiteX15" fmla="*/ 727701 w 1455401"/>
                <a:gd name="connsiteY15" fmla="*/ 1866625 h 1866625"/>
                <a:gd name="connsiteX16" fmla="*/ 3758 w 1455401"/>
                <a:gd name="connsiteY16" fmla="*/ 1600137 h 1866625"/>
                <a:gd name="connsiteX17" fmla="*/ 1113 w 1455401"/>
                <a:gd name="connsiteY17" fmla="*/ 1578767 h 1866625"/>
                <a:gd name="connsiteX18" fmla="*/ 1 w 1455401"/>
                <a:gd name="connsiteY18" fmla="*/ 1578767 h 1866625"/>
                <a:gd name="connsiteX19" fmla="*/ 1 w 1455401"/>
                <a:gd name="connsiteY19" fmla="*/ 1569787 h 1866625"/>
                <a:gd name="connsiteX20" fmla="*/ 1 w 1455401"/>
                <a:gd name="connsiteY20" fmla="*/ 296841 h 1866625"/>
                <a:gd name="connsiteX21" fmla="*/ 0 w 1455401"/>
                <a:gd name="connsiteY21" fmla="*/ 296838 h 1866625"/>
                <a:gd name="connsiteX22" fmla="*/ 1 w 1455401"/>
                <a:gd name="connsiteY22" fmla="*/ 296835 h 1866625"/>
                <a:gd name="connsiteX23" fmla="*/ 3758 w 1455401"/>
                <a:gd name="connsiteY23" fmla="*/ 266488 h 1866625"/>
                <a:gd name="connsiteX24" fmla="*/ 727700 w 1455401"/>
                <a:gd name="connsiteY24" fmla="*/ 0 h 1866625"/>
                <a:gd name="connsiteX0" fmla="*/ 727701 w 1455401"/>
                <a:gd name="connsiteY0" fmla="*/ 107085 h 1866625"/>
                <a:gd name="connsiteX1" fmla="*/ 1229991 w 1455401"/>
                <a:gd name="connsiteY1" fmla="*/ 254506 h 1866625"/>
                <a:gd name="connsiteX2" fmla="*/ 727701 w 1455401"/>
                <a:gd name="connsiteY2" fmla="*/ 107085 h 1866625"/>
                <a:gd name="connsiteX3" fmla="*/ 727700 w 1455401"/>
                <a:gd name="connsiteY3" fmla="*/ 0 h 1866625"/>
                <a:gd name="connsiteX4" fmla="*/ 1451644 w 1455401"/>
                <a:gd name="connsiteY4" fmla="*/ 266488 h 1866625"/>
                <a:gd name="connsiteX5" fmla="*/ 1454289 w 1455401"/>
                <a:gd name="connsiteY5" fmla="*/ 287858 h 1866625"/>
                <a:gd name="connsiteX6" fmla="*/ 1455400 w 1455401"/>
                <a:gd name="connsiteY6" fmla="*/ 287858 h 1866625"/>
                <a:gd name="connsiteX7" fmla="*/ 1455400 w 1455401"/>
                <a:gd name="connsiteY7" fmla="*/ 296838 h 1866625"/>
                <a:gd name="connsiteX8" fmla="*/ 1455401 w 1455401"/>
                <a:gd name="connsiteY8" fmla="*/ 1569784 h 1866625"/>
                <a:gd name="connsiteX9" fmla="*/ 1455401 w 1455401"/>
                <a:gd name="connsiteY9" fmla="*/ 1569787 h 1866625"/>
                <a:gd name="connsiteX10" fmla="*/ 1455401 w 1455401"/>
                <a:gd name="connsiteY10" fmla="*/ 1569790 h 1866625"/>
                <a:gd name="connsiteX11" fmla="*/ 1455401 w 1455401"/>
                <a:gd name="connsiteY11" fmla="*/ 1578767 h 1866625"/>
                <a:gd name="connsiteX12" fmla="*/ 1454289 w 1455401"/>
                <a:gd name="connsiteY12" fmla="*/ 1578767 h 1866625"/>
                <a:gd name="connsiteX13" fmla="*/ 1451644 w 1455401"/>
                <a:gd name="connsiteY13" fmla="*/ 1600137 h 1866625"/>
                <a:gd name="connsiteX14" fmla="*/ 727701 w 1455401"/>
                <a:gd name="connsiteY14" fmla="*/ 1866625 h 1866625"/>
                <a:gd name="connsiteX15" fmla="*/ 3758 w 1455401"/>
                <a:gd name="connsiteY15" fmla="*/ 1600137 h 1866625"/>
                <a:gd name="connsiteX16" fmla="*/ 1113 w 1455401"/>
                <a:gd name="connsiteY16" fmla="*/ 1578767 h 1866625"/>
                <a:gd name="connsiteX17" fmla="*/ 1 w 1455401"/>
                <a:gd name="connsiteY17" fmla="*/ 1578767 h 1866625"/>
                <a:gd name="connsiteX18" fmla="*/ 1 w 1455401"/>
                <a:gd name="connsiteY18" fmla="*/ 1569787 h 1866625"/>
                <a:gd name="connsiteX19" fmla="*/ 1 w 1455401"/>
                <a:gd name="connsiteY19" fmla="*/ 296841 h 1866625"/>
                <a:gd name="connsiteX20" fmla="*/ 0 w 1455401"/>
                <a:gd name="connsiteY20" fmla="*/ 296838 h 1866625"/>
                <a:gd name="connsiteX21" fmla="*/ 1 w 1455401"/>
                <a:gd name="connsiteY21" fmla="*/ 296835 h 1866625"/>
                <a:gd name="connsiteX22" fmla="*/ 3758 w 1455401"/>
                <a:gd name="connsiteY22" fmla="*/ 266488 h 1866625"/>
                <a:gd name="connsiteX23" fmla="*/ 727700 w 1455401"/>
                <a:gd name="connsiteY23" fmla="*/ 0 h 1866625"/>
                <a:gd name="connsiteX0" fmla="*/ 727700 w 1455401"/>
                <a:gd name="connsiteY0" fmla="*/ 0 h 1866625"/>
                <a:gd name="connsiteX1" fmla="*/ 1451644 w 1455401"/>
                <a:gd name="connsiteY1" fmla="*/ 266488 h 1866625"/>
                <a:gd name="connsiteX2" fmla="*/ 1454289 w 1455401"/>
                <a:gd name="connsiteY2" fmla="*/ 287858 h 1866625"/>
                <a:gd name="connsiteX3" fmla="*/ 1455400 w 1455401"/>
                <a:gd name="connsiteY3" fmla="*/ 287858 h 1866625"/>
                <a:gd name="connsiteX4" fmla="*/ 1455400 w 1455401"/>
                <a:gd name="connsiteY4" fmla="*/ 296838 h 1866625"/>
                <a:gd name="connsiteX5" fmla="*/ 1455401 w 1455401"/>
                <a:gd name="connsiteY5" fmla="*/ 1569784 h 1866625"/>
                <a:gd name="connsiteX6" fmla="*/ 1455401 w 1455401"/>
                <a:gd name="connsiteY6" fmla="*/ 1569787 h 1866625"/>
                <a:gd name="connsiteX7" fmla="*/ 1455401 w 1455401"/>
                <a:gd name="connsiteY7" fmla="*/ 1569790 h 1866625"/>
                <a:gd name="connsiteX8" fmla="*/ 1455401 w 1455401"/>
                <a:gd name="connsiteY8" fmla="*/ 1578767 h 1866625"/>
                <a:gd name="connsiteX9" fmla="*/ 1454289 w 1455401"/>
                <a:gd name="connsiteY9" fmla="*/ 1578767 h 1866625"/>
                <a:gd name="connsiteX10" fmla="*/ 1451644 w 1455401"/>
                <a:gd name="connsiteY10" fmla="*/ 1600137 h 1866625"/>
                <a:gd name="connsiteX11" fmla="*/ 727701 w 1455401"/>
                <a:gd name="connsiteY11" fmla="*/ 1866625 h 1866625"/>
                <a:gd name="connsiteX12" fmla="*/ 3758 w 1455401"/>
                <a:gd name="connsiteY12" fmla="*/ 1600137 h 1866625"/>
                <a:gd name="connsiteX13" fmla="*/ 1113 w 1455401"/>
                <a:gd name="connsiteY13" fmla="*/ 1578767 h 1866625"/>
                <a:gd name="connsiteX14" fmla="*/ 1 w 1455401"/>
                <a:gd name="connsiteY14" fmla="*/ 1578767 h 1866625"/>
                <a:gd name="connsiteX15" fmla="*/ 1 w 1455401"/>
                <a:gd name="connsiteY15" fmla="*/ 1569787 h 1866625"/>
                <a:gd name="connsiteX16" fmla="*/ 1 w 1455401"/>
                <a:gd name="connsiteY16" fmla="*/ 296841 h 1866625"/>
                <a:gd name="connsiteX17" fmla="*/ 0 w 1455401"/>
                <a:gd name="connsiteY17" fmla="*/ 296838 h 1866625"/>
                <a:gd name="connsiteX18" fmla="*/ 1 w 1455401"/>
                <a:gd name="connsiteY18" fmla="*/ 296835 h 1866625"/>
                <a:gd name="connsiteX19" fmla="*/ 3758 w 1455401"/>
                <a:gd name="connsiteY19" fmla="*/ 266488 h 1866625"/>
                <a:gd name="connsiteX20" fmla="*/ 727700 w 1455401"/>
                <a:gd name="connsiteY20"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55401" h="1866625">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6EC0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a:spLocks noChangeAspect="1"/>
            </p:cNvSpPr>
            <p:nvPr/>
          </p:nvSpPr>
          <p:spPr bwMode="auto">
            <a:xfrm>
              <a:off x="3316611" y="4988401"/>
              <a:ext cx="919752" cy="58248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8" name="Freeform 87"/>
            <p:cNvSpPr/>
            <p:nvPr/>
          </p:nvSpPr>
          <p:spPr bwMode="auto">
            <a:xfrm>
              <a:off x="2727898" y="4146470"/>
              <a:ext cx="535660" cy="1244600"/>
            </a:xfrm>
            <a:custGeom>
              <a:avLst/>
              <a:gdLst>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72985 h 1244600"/>
                <a:gd name="connsiteX8" fmla="*/ 477650 w 503975"/>
                <a:gd name="connsiteY8" fmla="*/ 71401 h 1244600"/>
                <a:gd name="connsiteX9" fmla="*/ 147956 w 503975"/>
                <a:gd name="connsiteY9" fmla="*/ 169696 h 1244600"/>
                <a:gd name="connsiteX10" fmla="*/ 477650 w 503975"/>
                <a:gd name="connsiteY10" fmla="*/ 267990 h 1244600"/>
                <a:gd name="connsiteX11" fmla="*/ 503975 w 503975"/>
                <a:gd name="connsiteY11" fmla="*/ 266406 h 1244600"/>
                <a:gd name="connsiteX12" fmla="*/ 503975 w 503975"/>
                <a:gd name="connsiteY12" fmla="*/ 1242537 h 1244600"/>
                <a:gd name="connsiteX13" fmla="*/ 477650 w 503975"/>
                <a:gd name="connsiteY13" fmla="*/ 1244600 h 1244600"/>
                <a:gd name="connsiteX14" fmla="*/ 2467 w 503975"/>
                <a:gd name="connsiteY14" fmla="*/ 1066915 h 1244600"/>
                <a:gd name="connsiteX15" fmla="*/ 731 w 503975"/>
                <a:gd name="connsiteY15" fmla="*/ 1052667 h 1244600"/>
                <a:gd name="connsiteX16" fmla="*/ 1 w 503975"/>
                <a:gd name="connsiteY16" fmla="*/ 1052667 h 1244600"/>
                <a:gd name="connsiteX17" fmla="*/ 1 w 503975"/>
                <a:gd name="connsiteY17" fmla="*/ 1046679 h 1244600"/>
                <a:gd name="connsiteX18" fmla="*/ 1 w 503975"/>
                <a:gd name="connsiteY18" fmla="*/ 197923 h 1244600"/>
                <a:gd name="connsiteX19" fmla="*/ 1 w 503975"/>
                <a:gd name="connsiteY19" fmla="*/ 197919 h 1244600"/>
                <a:gd name="connsiteX20" fmla="*/ 1 w 503975"/>
                <a:gd name="connsiteY20" fmla="*/ 197919 h 1244600"/>
                <a:gd name="connsiteX21" fmla="*/ 2467 w 503975"/>
                <a:gd name="connsiteY21" fmla="*/ 177685 h 1244600"/>
                <a:gd name="connsiteX22" fmla="*/ 477650 w 503975"/>
                <a:gd name="connsiteY22" fmla="*/ 0 h 1244600"/>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72985 h 1244600"/>
                <a:gd name="connsiteX8" fmla="*/ 477650 w 503975"/>
                <a:gd name="connsiteY8" fmla="*/ 71401 h 1244600"/>
                <a:gd name="connsiteX9" fmla="*/ 477650 w 503975"/>
                <a:gd name="connsiteY9" fmla="*/ 267990 h 1244600"/>
                <a:gd name="connsiteX10" fmla="*/ 503975 w 503975"/>
                <a:gd name="connsiteY10" fmla="*/ 266406 h 1244600"/>
                <a:gd name="connsiteX11" fmla="*/ 503975 w 503975"/>
                <a:gd name="connsiteY11" fmla="*/ 1242537 h 1244600"/>
                <a:gd name="connsiteX12" fmla="*/ 477650 w 503975"/>
                <a:gd name="connsiteY12" fmla="*/ 1244600 h 1244600"/>
                <a:gd name="connsiteX13" fmla="*/ 2467 w 503975"/>
                <a:gd name="connsiteY13" fmla="*/ 1066915 h 1244600"/>
                <a:gd name="connsiteX14" fmla="*/ 731 w 503975"/>
                <a:gd name="connsiteY14" fmla="*/ 1052667 h 1244600"/>
                <a:gd name="connsiteX15" fmla="*/ 1 w 503975"/>
                <a:gd name="connsiteY15" fmla="*/ 1052667 h 1244600"/>
                <a:gd name="connsiteX16" fmla="*/ 1 w 503975"/>
                <a:gd name="connsiteY16" fmla="*/ 1046679 h 1244600"/>
                <a:gd name="connsiteX17" fmla="*/ 1 w 503975"/>
                <a:gd name="connsiteY17" fmla="*/ 197923 h 1244600"/>
                <a:gd name="connsiteX18" fmla="*/ 1 w 503975"/>
                <a:gd name="connsiteY18" fmla="*/ 197919 h 1244600"/>
                <a:gd name="connsiteX19" fmla="*/ 1 w 503975"/>
                <a:gd name="connsiteY19" fmla="*/ 197919 h 1244600"/>
                <a:gd name="connsiteX20" fmla="*/ 2467 w 503975"/>
                <a:gd name="connsiteY20" fmla="*/ 177685 h 1244600"/>
                <a:gd name="connsiteX21" fmla="*/ 477650 w 503975"/>
                <a:gd name="connsiteY21" fmla="*/ 0 h 1244600"/>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72985 h 1244600"/>
                <a:gd name="connsiteX8" fmla="*/ 477650 w 503975"/>
                <a:gd name="connsiteY8" fmla="*/ 71401 h 1244600"/>
                <a:gd name="connsiteX9" fmla="*/ 503975 w 503975"/>
                <a:gd name="connsiteY9" fmla="*/ 266406 h 1244600"/>
                <a:gd name="connsiteX10" fmla="*/ 503975 w 503975"/>
                <a:gd name="connsiteY10" fmla="*/ 1242537 h 1244600"/>
                <a:gd name="connsiteX11" fmla="*/ 477650 w 503975"/>
                <a:gd name="connsiteY11" fmla="*/ 1244600 h 1244600"/>
                <a:gd name="connsiteX12" fmla="*/ 2467 w 503975"/>
                <a:gd name="connsiteY12" fmla="*/ 1066915 h 1244600"/>
                <a:gd name="connsiteX13" fmla="*/ 731 w 503975"/>
                <a:gd name="connsiteY13" fmla="*/ 1052667 h 1244600"/>
                <a:gd name="connsiteX14" fmla="*/ 1 w 503975"/>
                <a:gd name="connsiteY14" fmla="*/ 1052667 h 1244600"/>
                <a:gd name="connsiteX15" fmla="*/ 1 w 503975"/>
                <a:gd name="connsiteY15" fmla="*/ 1046679 h 1244600"/>
                <a:gd name="connsiteX16" fmla="*/ 1 w 503975"/>
                <a:gd name="connsiteY16" fmla="*/ 197923 h 1244600"/>
                <a:gd name="connsiteX17" fmla="*/ 1 w 503975"/>
                <a:gd name="connsiteY17" fmla="*/ 197919 h 1244600"/>
                <a:gd name="connsiteX18" fmla="*/ 1 w 503975"/>
                <a:gd name="connsiteY18" fmla="*/ 197919 h 1244600"/>
                <a:gd name="connsiteX19" fmla="*/ 2467 w 503975"/>
                <a:gd name="connsiteY19" fmla="*/ 177685 h 1244600"/>
                <a:gd name="connsiteX20" fmla="*/ 477650 w 503975"/>
                <a:gd name="connsiteY20" fmla="*/ 0 h 1244600"/>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72985 h 1244600"/>
                <a:gd name="connsiteX8" fmla="*/ 503975 w 503975"/>
                <a:gd name="connsiteY8" fmla="*/ 266406 h 1244600"/>
                <a:gd name="connsiteX9" fmla="*/ 503975 w 503975"/>
                <a:gd name="connsiteY9" fmla="*/ 1242537 h 1244600"/>
                <a:gd name="connsiteX10" fmla="*/ 477650 w 503975"/>
                <a:gd name="connsiteY10" fmla="*/ 1244600 h 1244600"/>
                <a:gd name="connsiteX11" fmla="*/ 2467 w 503975"/>
                <a:gd name="connsiteY11" fmla="*/ 1066915 h 1244600"/>
                <a:gd name="connsiteX12" fmla="*/ 731 w 503975"/>
                <a:gd name="connsiteY12" fmla="*/ 1052667 h 1244600"/>
                <a:gd name="connsiteX13" fmla="*/ 1 w 503975"/>
                <a:gd name="connsiteY13" fmla="*/ 1052667 h 1244600"/>
                <a:gd name="connsiteX14" fmla="*/ 1 w 503975"/>
                <a:gd name="connsiteY14" fmla="*/ 1046679 h 1244600"/>
                <a:gd name="connsiteX15" fmla="*/ 1 w 503975"/>
                <a:gd name="connsiteY15" fmla="*/ 197923 h 1244600"/>
                <a:gd name="connsiteX16" fmla="*/ 1 w 503975"/>
                <a:gd name="connsiteY16" fmla="*/ 197919 h 1244600"/>
                <a:gd name="connsiteX17" fmla="*/ 1 w 503975"/>
                <a:gd name="connsiteY17" fmla="*/ 197919 h 1244600"/>
                <a:gd name="connsiteX18" fmla="*/ 2467 w 503975"/>
                <a:gd name="connsiteY18" fmla="*/ 177685 h 1244600"/>
                <a:gd name="connsiteX19" fmla="*/ 477650 w 503975"/>
                <a:gd name="connsiteY19" fmla="*/ 0 h 1244600"/>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266406 h 1244600"/>
                <a:gd name="connsiteX8" fmla="*/ 503975 w 503975"/>
                <a:gd name="connsiteY8" fmla="*/ 1242537 h 1244600"/>
                <a:gd name="connsiteX9" fmla="*/ 477650 w 503975"/>
                <a:gd name="connsiteY9" fmla="*/ 1244600 h 1244600"/>
                <a:gd name="connsiteX10" fmla="*/ 2467 w 503975"/>
                <a:gd name="connsiteY10" fmla="*/ 1066915 h 1244600"/>
                <a:gd name="connsiteX11" fmla="*/ 731 w 503975"/>
                <a:gd name="connsiteY11" fmla="*/ 1052667 h 1244600"/>
                <a:gd name="connsiteX12" fmla="*/ 1 w 503975"/>
                <a:gd name="connsiteY12" fmla="*/ 1052667 h 1244600"/>
                <a:gd name="connsiteX13" fmla="*/ 1 w 503975"/>
                <a:gd name="connsiteY13" fmla="*/ 1046679 h 1244600"/>
                <a:gd name="connsiteX14" fmla="*/ 1 w 503975"/>
                <a:gd name="connsiteY14" fmla="*/ 197923 h 1244600"/>
                <a:gd name="connsiteX15" fmla="*/ 1 w 503975"/>
                <a:gd name="connsiteY15" fmla="*/ 197919 h 1244600"/>
                <a:gd name="connsiteX16" fmla="*/ 1 w 503975"/>
                <a:gd name="connsiteY16" fmla="*/ 197919 h 1244600"/>
                <a:gd name="connsiteX17" fmla="*/ 2467 w 503975"/>
                <a:gd name="connsiteY17" fmla="*/ 177685 h 1244600"/>
                <a:gd name="connsiteX18" fmla="*/ 477650 w 503975"/>
                <a:gd name="connsiteY18" fmla="*/ 0 h 1244600"/>
                <a:gd name="connsiteX0" fmla="*/ 1 w 503975"/>
                <a:gd name="connsiteY0" fmla="*/ 158969 h 1244600"/>
                <a:gd name="connsiteX1" fmla="*/ 1 w 503975"/>
                <a:gd name="connsiteY1" fmla="*/ 171413 h 1244600"/>
                <a:gd name="connsiteX2" fmla="*/ 1 w 503975"/>
                <a:gd name="connsiteY2" fmla="*/ 197919 h 1244600"/>
                <a:gd name="connsiteX3" fmla="*/ 0 w 503975"/>
                <a:gd name="connsiteY3" fmla="*/ 197921 h 1244600"/>
                <a:gd name="connsiteX4" fmla="*/ 1 w 503975"/>
                <a:gd name="connsiteY4" fmla="*/ 158969 h 1244600"/>
                <a:gd name="connsiteX5" fmla="*/ 477650 w 503975"/>
                <a:gd name="connsiteY5" fmla="*/ 0 h 1244600"/>
                <a:gd name="connsiteX6" fmla="*/ 503975 w 503975"/>
                <a:gd name="connsiteY6" fmla="*/ 2064 h 1244600"/>
                <a:gd name="connsiteX7" fmla="*/ 503975 w 503975"/>
                <a:gd name="connsiteY7" fmla="*/ 1242537 h 1244600"/>
                <a:gd name="connsiteX8" fmla="*/ 477650 w 503975"/>
                <a:gd name="connsiteY8" fmla="*/ 1244600 h 1244600"/>
                <a:gd name="connsiteX9" fmla="*/ 2467 w 503975"/>
                <a:gd name="connsiteY9" fmla="*/ 1066915 h 1244600"/>
                <a:gd name="connsiteX10" fmla="*/ 731 w 503975"/>
                <a:gd name="connsiteY10" fmla="*/ 1052667 h 1244600"/>
                <a:gd name="connsiteX11" fmla="*/ 1 w 503975"/>
                <a:gd name="connsiteY11" fmla="*/ 1052667 h 1244600"/>
                <a:gd name="connsiteX12" fmla="*/ 1 w 503975"/>
                <a:gd name="connsiteY12" fmla="*/ 1046679 h 1244600"/>
                <a:gd name="connsiteX13" fmla="*/ 1 w 503975"/>
                <a:gd name="connsiteY13" fmla="*/ 197923 h 1244600"/>
                <a:gd name="connsiteX14" fmla="*/ 1 w 503975"/>
                <a:gd name="connsiteY14" fmla="*/ 197919 h 1244600"/>
                <a:gd name="connsiteX15" fmla="*/ 1 w 503975"/>
                <a:gd name="connsiteY15" fmla="*/ 197919 h 1244600"/>
                <a:gd name="connsiteX16" fmla="*/ 2467 w 503975"/>
                <a:gd name="connsiteY16" fmla="*/ 177685 h 1244600"/>
                <a:gd name="connsiteX17" fmla="*/ 477650 w 503975"/>
                <a:gd name="connsiteY17" fmla="*/ 0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975" h="1244600">
                  <a:moveTo>
                    <a:pt x="1" y="158969"/>
                  </a:moveTo>
                  <a:lnTo>
                    <a:pt x="1" y="171413"/>
                  </a:lnTo>
                  <a:lnTo>
                    <a:pt x="1" y="197919"/>
                  </a:lnTo>
                  <a:cubicBezTo>
                    <a:pt x="1" y="197920"/>
                    <a:pt x="0" y="197920"/>
                    <a:pt x="0" y="197921"/>
                  </a:cubicBezTo>
                  <a:cubicBezTo>
                    <a:pt x="0" y="197922"/>
                    <a:pt x="1" y="145984"/>
                    <a:pt x="1" y="158969"/>
                  </a:cubicBezTo>
                  <a:close/>
                  <a:moveTo>
                    <a:pt x="477650" y="0"/>
                  </a:moveTo>
                  <a:lnTo>
                    <a:pt x="503975" y="2064"/>
                  </a:lnTo>
                  <a:lnTo>
                    <a:pt x="503975" y="1242537"/>
                  </a:lnTo>
                  <a:lnTo>
                    <a:pt x="477650" y="1244600"/>
                  </a:lnTo>
                  <a:cubicBezTo>
                    <a:pt x="230339" y="1244600"/>
                    <a:pt x="26928" y="1166718"/>
                    <a:pt x="2467" y="1066915"/>
                  </a:cubicBezTo>
                  <a:lnTo>
                    <a:pt x="731" y="1052667"/>
                  </a:lnTo>
                  <a:lnTo>
                    <a:pt x="1" y="1052667"/>
                  </a:lnTo>
                  <a:lnTo>
                    <a:pt x="1" y="1046679"/>
                  </a:lnTo>
                  <a:lnTo>
                    <a:pt x="1" y="197923"/>
                  </a:lnTo>
                  <a:lnTo>
                    <a:pt x="1" y="197919"/>
                  </a:lnTo>
                  <a:lnTo>
                    <a:pt x="1" y="197919"/>
                  </a:lnTo>
                  <a:lnTo>
                    <a:pt x="2467" y="177685"/>
                  </a:lnTo>
                  <a:cubicBezTo>
                    <a:pt x="26927" y="77882"/>
                    <a:pt x="230339" y="0"/>
                    <a:pt x="477650" y="0"/>
                  </a:cubicBezTo>
                  <a:close/>
                </a:path>
              </a:pathLst>
            </a:custGeom>
            <a:solidFill>
              <a:srgbClr val="3597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a:xfrm>
              <a:off x="2728343" y="4143434"/>
              <a:ext cx="992414" cy="377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0" name="Group 89"/>
            <p:cNvGrpSpPr/>
            <p:nvPr/>
          </p:nvGrpSpPr>
          <p:grpSpPr>
            <a:xfrm>
              <a:off x="2828403" y="4211299"/>
              <a:ext cx="792294" cy="241444"/>
              <a:chOff x="4276256" y="3321813"/>
              <a:chExt cx="792294" cy="241444"/>
            </a:xfrm>
          </p:grpSpPr>
          <p:sp>
            <p:nvSpPr>
              <p:cNvPr id="92" name="Oval 91"/>
              <p:cNvSpPr/>
              <p:nvPr/>
            </p:nvSpPr>
            <p:spPr>
              <a:xfrm>
                <a:off x="4276256" y="3321813"/>
                <a:ext cx="792294" cy="241444"/>
              </a:xfrm>
              <a:prstGeom prst="ellipse">
                <a:avLst/>
              </a:prstGeom>
              <a:solidFill>
                <a:srgbClr val="B5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Freeform 92"/>
              <p:cNvSpPr/>
              <p:nvPr/>
            </p:nvSpPr>
            <p:spPr>
              <a:xfrm>
                <a:off x="4357964" y="3461513"/>
                <a:ext cx="628881" cy="101744"/>
              </a:xfrm>
              <a:custGeom>
                <a:avLst/>
                <a:gdLst>
                  <a:gd name="connsiteX0" fmla="*/ 314440 w 628881"/>
                  <a:gd name="connsiteY0" fmla="*/ 0 h 101744"/>
                  <a:gd name="connsiteX1" fmla="*/ 594558 w 628881"/>
                  <a:gd name="connsiteY1" fmla="*/ 35359 h 101744"/>
                  <a:gd name="connsiteX2" fmla="*/ 628881 w 628881"/>
                  <a:gd name="connsiteY2" fmla="*/ 50872 h 101744"/>
                  <a:gd name="connsiteX3" fmla="*/ 594558 w 628881"/>
                  <a:gd name="connsiteY3" fmla="*/ 66386 h 101744"/>
                  <a:gd name="connsiteX4" fmla="*/ 314440 w 628881"/>
                  <a:gd name="connsiteY4" fmla="*/ 101744 h 101744"/>
                  <a:gd name="connsiteX5" fmla="*/ 34322 w 628881"/>
                  <a:gd name="connsiteY5" fmla="*/ 66386 h 101744"/>
                  <a:gd name="connsiteX6" fmla="*/ 0 w 628881"/>
                  <a:gd name="connsiteY6" fmla="*/ 50872 h 101744"/>
                  <a:gd name="connsiteX7" fmla="*/ 34322 w 628881"/>
                  <a:gd name="connsiteY7" fmla="*/ 35359 h 101744"/>
                  <a:gd name="connsiteX8" fmla="*/ 314440 w 628881"/>
                  <a:gd name="connsiteY8" fmla="*/ 0 h 1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881" h="101744">
                    <a:moveTo>
                      <a:pt x="314440" y="0"/>
                    </a:moveTo>
                    <a:cubicBezTo>
                      <a:pt x="423833" y="0"/>
                      <a:pt x="522870" y="13512"/>
                      <a:pt x="594558" y="35359"/>
                    </a:cubicBezTo>
                    <a:lnTo>
                      <a:pt x="628881" y="50872"/>
                    </a:lnTo>
                    <a:lnTo>
                      <a:pt x="594558" y="66386"/>
                    </a:lnTo>
                    <a:cubicBezTo>
                      <a:pt x="522870" y="88232"/>
                      <a:pt x="423833" y="101744"/>
                      <a:pt x="314440" y="101744"/>
                    </a:cubicBezTo>
                    <a:cubicBezTo>
                      <a:pt x="205047" y="101744"/>
                      <a:pt x="106010" y="88232"/>
                      <a:pt x="34322" y="66386"/>
                    </a:cubicBezTo>
                    <a:lnTo>
                      <a:pt x="0" y="50872"/>
                    </a:lnTo>
                    <a:lnTo>
                      <a:pt x="34322" y="35359"/>
                    </a:lnTo>
                    <a:cubicBezTo>
                      <a:pt x="106010" y="13512"/>
                      <a:pt x="205047" y="0"/>
                      <a:pt x="314440" y="0"/>
                    </a:cubicBezTo>
                    <a:close/>
                  </a:path>
                </a:pathLst>
              </a:custGeom>
              <a:solidFill>
                <a:srgbClr val="7EB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1" name="Freeform 90"/>
            <p:cNvSpPr/>
            <p:nvPr/>
          </p:nvSpPr>
          <p:spPr>
            <a:xfrm>
              <a:off x="2952582" y="4722615"/>
              <a:ext cx="568779" cy="268751"/>
            </a:xfrm>
            <a:custGeom>
              <a:avLst/>
              <a:gdLst/>
              <a:ahLst/>
              <a:cxnLst/>
              <a:rect l="l" t="t" r="r" b="b"/>
              <a:pathLst>
                <a:path w="568779" h="268751">
                  <a:moveTo>
                    <a:pt x="289875" y="34021"/>
                  </a:moveTo>
                  <a:cubicBezTo>
                    <a:pt x="279240" y="34021"/>
                    <a:pt x="269500" y="36110"/>
                    <a:pt x="260656" y="40288"/>
                  </a:cubicBezTo>
                  <a:cubicBezTo>
                    <a:pt x="251811" y="44466"/>
                    <a:pt x="244188" y="50380"/>
                    <a:pt x="237785" y="58031"/>
                  </a:cubicBezTo>
                  <a:cubicBezTo>
                    <a:pt x="231382" y="65682"/>
                    <a:pt x="226417" y="74825"/>
                    <a:pt x="222891" y="85460"/>
                  </a:cubicBezTo>
                  <a:cubicBezTo>
                    <a:pt x="219364" y="96095"/>
                    <a:pt x="217600" y="107923"/>
                    <a:pt x="217600" y="120946"/>
                  </a:cubicBezTo>
                  <a:cubicBezTo>
                    <a:pt x="217600" y="133860"/>
                    <a:pt x="219309" y="145634"/>
                    <a:pt x="222728" y="156269"/>
                  </a:cubicBezTo>
                  <a:cubicBezTo>
                    <a:pt x="226146" y="166904"/>
                    <a:pt x="230948" y="175993"/>
                    <a:pt x="237134" y="183535"/>
                  </a:cubicBezTo>
                  <a:cubicBezTo>
                    <a:pt x="243320" y="191077"/>
                    <a:pt x="250753" y="196937"/>
                    <a:pt x="259435" y="201115"/>
                  </a:cubicBezTo>
                  <a:cubicBezTo>
                    <a:pt x="268116" y="205293"/>
                    <a:pt x="277721" y="207382"/>
                    <a:pt x="288247" y="207382"/>
                  </a:cubicBezTo>
                  <a:cubicBezTo>
                    <a:pt x="299425" y="207382"/>
                    <a:pt x="309463" y="205429"/>
                    <a:pt x="318361" y="201522"/>
                  </a:cubicBezTo>
                  <a:cubicBezTo>
                    <a:pt x="327260" y="197616"/>
                    <a:pt x="334829" y="192000"/>
                    <a:pt x="341069" y="184675"/>
                  </a:cubicBezTo>
                  <a:cubicBezTo>
                    <a:pt x="347309" y="177349"/>
                    <a:pt x="352111" y="168369"/>
                    <a:pt x="355476" y="157734"/>
                  </a:cubicBezTo>
                  <a:cubicBezTo>
                    <a:pt x="358840" y="147099"/>
                    <a:pt x="360522" y="134999"/>
                    <a:pt x="360522" y="121434"/>
                  </a:cubicBezTo>
                  <a:cubicBezTo>
                    <a:pt x="360522" y="107544"/>
                    <a:pt x="358894" y="95172"/>
                    <a:pt x="355638" y="84320"/>
                  </a:cubicBezTo>
                  <a:cubicBezTo>
                    <a:pt x="352383" y="73468"/>
                    <a:pt x="347716" y="64325"/>
                    <a:pt x="341639" y="56892"/>
                  </a:cubicBezTo>
                  <a:cubicBezTo>
                    <a:pt x="335562" y="49458"/>
                    <a:pt x="328155" y="43788"/>
                    <a:pt x="319420" y="39881"/>
                  </a:cubicBezTo>
                  <a:cubicBezTo>
                    <a:pt x="310684" y="35974"/>
                    <a:pt x="300835" y="34021"/>
                    <a:pt x="289875" y="34021"/>
                  </a:cubicBezTo>
                  <a:close/>
                  <a:moveTo>
                    <a:pt x="439531" y="3907"/>
                  </a:moveTo>
                  <a:lnTo>
                    <a:pt x="478273" y="3907"/>
                  </a:lnTo>
                  <a:lnTo>
                    <a:pt x="478273" y="204615"/>
                  </a:lnTo>
                  <a:lnTo>
                    <a:pt x="568779" y="204615"/>
                  </a:lnTo>
                  <a:lnTo>
                    <a:pt x="568779" y="237334"/>
                  </a:lnTo>
                  <a:lnTo>
                    <a:pt x="439531" y="237334"/>
                  </a:lnTo>
                  <a:close/>
                  <a:moveTo>
                    <a:pt x="291828" y="0"/>
                  </a:moveTo>
                  <a:cubicBezTo>
                    <a:pt x="308106" y="0"/>
                    <a:pt x="322974" y="2876"/>
                    <a:pt x="336430" y="8627"/>
                  </a:cubicBezTo>
                  <a:cubicBezTo>
                    <a:pt x="349887" y="14379"/>
                    <a:pt x="361390" y="22436"/>
                    <a:pt x="370940" y="32800"/>
                  </a:cubicBezTo>
                  <a:cubicBezTo>
                    <a:pt x="380489" y="43164"/>
                    <a:pt x="387896" y="55562"/>
                    <a:pt x="393159" y="69996"/>
                  </a:cubicBezTo>
                  <a:cubicBezTo>
                    <a:pt x="398422" y="84429"/>
                    <a:pt x="401054" y="100327"/>
                    <a:pt x="401054" y="117690"/>
                  </a:cubicBezTo>
                  <a:cubicBezTo>
                    <a:pt x="401054" y="140697"/>
                    <a:pt x="397202" y="160854"/>
                    <a:pt x="389497" y="178163"/>
                  </a:cubicBezTo>
                  <a:cubicBezTo>
                    <a:pt x="381792" y="195472"/>
                    <a:pt x="370940" y="209390"/>
                    <a:pt x="356941" y="219917"/>
                  </a:cubicBezTo>
                  <a:lnTo>
                    <a:pt x="424657" y="268751"/>
                  </a:lnTo>
                  <a:lnTo>
                    <a:pt x="365731" y="268751"/>
                  </a:lnTo>
                  <a:lnTo>
                    <a:pt x="324059" y="236357"/>
                  </a:lnTo>
                  <a:cubicBezTo>
                    <a:pt x="318524" y="237877"/>
                    <a:pt x="312773" y="239070"/>
                    <a:pt x="306804" y="239939"/>
                  </a:cubicBezTo>
                  <a:cubicBezTo>
                    <a:pt x="300835" y="240807"/>
                    <a:pt x="294596" y="241241"/>
                    <a:pt x="288084" y="241241"/>
                  </a:cubicBezTo>
                  <a:cubicBezTo>
                    <a:pt x="271264" y="241241"/>
                    <a:pt x="256016" y="238365"/>
                    <a:pt x="242343" y="232613"/>
                  </a:cubicBezTo>
                  <a:cubicBezTo>
                    <a:pt x="228669" y="226862"/>
                    <a:pt x="217003" y="218804"/>
                    <a:pt x="207345" y="208441"/>
                  </a:cubicBezTo>
                  <a:cubicBezTo>
                    <a:pt x="197687" y="198077"/>
                    <a:pt x="190199" y="185678"/>
                    <a:pt x="184881" y="171245"/>
                  </a:cubicBezTo>
                  <a:cubicBezTo>
                    <a:pt x="179564" y="156812"/>
                    <a:pt x="176905" y="140859"/>
                    <a:pt x="176905" y="123388"/>
                  </a:cubicBezTo>
                  <a:cubicBezTo>
                    <a:pt x="176905" y="104722"/>
                    <a:pt x="179591" y="87793"/>
                    <a:pt x="184963" y="72600"/>
                  </a:cubicBezTo>
                  <a:cubicBezTo>
                    <a:pt x="190334" y="57407"/>
                    <a:pt x="197985" y="44439"/>
                    <a:pt x="207915" y="33695"/>
                  </a:cubicBezTo>
                  <a:cubicBezTo>
                    <a:pt x="217844" y="22952"/>
                    <a:pt x="229917" y="14650"/>
                    <a:pt x="244133" y="8790"/>
                  </a:cubicBezTo>
                  <a:cubicBezTo>
                    <a:pt x="258350" y="2930"/>
                    <a:pt x="274248" y="0"/>
                    <a:pt x="291828" y="0"/>
                  </a:cubicBezTo>
                  <a:close/>
                  <a:moveTo>
                    <a:pt x="86111" y="0"/>
                  </a:moveTo>
                  <a:cubicBezTo>
                    <a:pt x="110528" y="0"/>
                    <a:pt x="128325" y="2767"/>
                    <a:pt x="139503" y="8302"/>
                  </a:cubicBezTo>
                  <a:lnTo>
                    <a:pt x="139503" y="46555"/>
                  </a:lnTo>
                  <a:cubicBezTo>
                    <a:pt x="126263" y="37005"/>
                    <a:pt x="109225" y="32230"/>
                    <a:pt x="88389" y="32230"/>
                  </a:cubicBezTo>
                  <a:cubicBezTo>
                    <a:pt x="82638" y="32230"/>
                    <a:pt x="76913" y="32773"/>
                    <a:pt x="71216" y="33858"/>
                  </a:cubicBezTo>
                  <a:cubicBezTo>
                    <a:pt x="65519" y="34943"/>
                    <a:pt x="60418" y="36734"/>
                    <a:pt x="55915" y="39230"/>
                  </a:cubicBezTo>
                  <a:cubicBezTo>
                    <a:pt x="51411" y="41726"/>
                    <a:pt x="47749" y="44927"/>
                    <a:pt x="44927" y="48834"/>
                  </a:cubicBezTo>
                  <a:cubicBezTo>
                    <a:pt x="42105" y="52741"/>
                    <a:pt x="40695" y="57461"/>
                    <a:pt x="40695" y="62996"/>
                  </a:cubicBezTo>
                  <a:cubicBezTo>
                    <a:pt x="40695" y="68205"/>
                    <a:pt x="41780" y="72709"/>
                    <a:pt x="43950" y="76507"/>
                  </a:cubicBezTo>
                  <a:cubicBezTo>
                    <a:pt x="46121" y="80305"/>
                    <a:pt x="49295" y="83778"/>
                    <a:pt x="53473" y="86925"/>
                  </a:cubicBezTo>
                  <a:cubicBezTo>
                    <a:pt x="57651" y="90072"/>
                    <a:pt x="62752" y="93138"/>
                    <a:pt x="68774" y="96122"/>
                  </a:cubicBezTo>
                  <a:cubicBezTo>
                    <a:pt x="74797" y="99106"/>
                    <a:pt x="81770" y="102335"/>
                    <a:pt x="89692" y="105807"/>
                  </a:cubicBezTo>
                  <a:cubicBezTo>
                    <a:pt x="97831" y="110040"/>
                    <a:pt x="105509" y="114489"/>
                    <a:pt x="112725" y="119155"/>
                  </a:cubicBezTo>
                  <a:cubicBezTo>
                    <a:pt x="119942" y="123822"/>
                    <a:pt x="126290" y="128976"/>
                    <a:pt x="131771" y="134619"/>
                  </a:cubicBezTo>
                  <a:cubicBezTo>
                    <a:pt x="137251" y="140263"/>
                    <a:pt x="141592" y="146530"/>
                    <a:pt x="144793" y="153421"/>
                  </a:cubicBezTo>
                  <a:cubicBezTo>
                    <a:pt x="147994" y="160312"/>
                    <a:pt x="149595" y="168152"/>
                    <a:pt x="149595" y="176942"/>
                  </a:cubicBezTo>
                  <a:cubicBezTo>
                    <a:pt x="149595" y="188771"/>
                    <a:pt x="147208" y="198755"/>
                    <a:pt x="142433" y="206894"/>
                  </a:cubicBezTo>
                  <a:cubicBezTo>
                    <a:pt x="137658" y="215033"/>
                    <a:pt x="131228" y="221653"/>
                    <a:pt x="123143" y="226753"/>
                  </a:cubicBezTo>
                  <a:cubicBezTo>
                    <a:pt x="115058" y="231854"/>
                    <a:pt x="105753" y="235544"/>
                    <a:pt x="95226" y="237822"/>
                  </a:cubicBezTo>
                  <a:cubicBezTo>
                    <a:pt x="84700" y="240101"/>
                    <a:pt x="73576" y="241241"/>
                    <a:pt x="61856" y="241241"/>
                  </a:cubicBezTo>
                  <a:cubicBezTo>
                    <a:pt x="57949" y="241241"/>
                    <a:pt x="53147" y="240942"/>
                    <a:pt x="47450" y="240346"/>
                  </a:cubicBezTo>
                  <a:cubicBezTo>
                    <a:pt x="41753" y="239749"/>
                    <a:pt x="35920" y="238881"/>
                    <a:pt x="29951" y="237741"/>
                  </a:cubicBezTo>
                  <a:cubicBezTo>
                    <a:pt x="23983" y="236602"/>
                    <a:pt x="18339" y="235218"/>
                    <a:pt x="13022" y="233590"/>
                  </a:cubicBezTo>
                  <a:cubicBezTo>
                    <a:pt x="7704" y="231962"/>
                    <a:pt x="3418" y="230118"/>
                    <a:pt x="162" y="228056"/>
                  </a:cubicBezTo>
                  <a:lnTo>
                    <a:pt x="162" y="188174"/>
                  </a:lnTo>
                  <a:cubicBezTo>
                    <a:pt x="3743" y="191430"/>
                    <a:pt x="8003" y="194360"/>
                    <a:pt x="12941" y="196965"/>
                  </a:cubicBezTo>
                  <a:cubicBezTo>
                    <a:pt x="17878" y="199569"/>
                    <a:pt x="23114" y="201767"/>
                    <a:pt x="28649" y="203557"/>
                  </a:cubicBezTo>
                  <a:cubicBezTo>
                    <a:pt x="34183" y="205348"/>
                    <a:pt x="39718" y="206731"/>
                    <a:pt x="45253" y="207708"/>
                  </a:cubicBezTo>
                  <a:cubicBezTo>
                    <a:pt x="50787" y="208685"/>
                    <a:pt x="55888" y="209173"/>
                    <a:pt x="60554" y="209173"/>
                  </a:cubicBezTo>
                  <a:cubicBezTo>
                    <a:pt x="76832" y="209173"/>
                    <a:pt x="88959" y="206460"/>
                    <a:pt x="96935" y="201034"/>
                  </a:cubicBezTo>
                  <a:cubicBezTo>
                    <a:pt x="104912" y="195608"/>
                    <a:pt x="108900" y="187740"/>
                    <a:pt x="108900" y="177431"/>
                  </a:cubicBezTo>
                  <a:cubicBezTo>
                    <a:pt x="108900" y="171896"/>
                    <a:pt x="107570" y="167094"/>
                    <a:pt x="104912" y="163025"/>
                  </a:cubicBezTo>
                  <a:cubicBezTo>
                    <a:pt x="102253" y="158955"/>
                    <a:pt x="98536" y="155238"/>
                    <a:pt x="93761" y="151874"/>
                  </a:cubicBezTo>
                  <a:cubicBezTo>
                    <a:pt x="88986" y="148510"/>
                    <a:pt x="83370" y="145282"/>
                    <a:pt x="76913" y="142189"/>
                  </a:cubicBezTo>
                  <a:cubicBezTo>
                    <a:pt x="70456" y="139096"/>
                    <a:pt x="63538" y="135867"/>
                    <a:pt x="56159" y="132503"/>
                  </a:cubicBezTo>
                  <a:cubicBezTo>
                    <a:pt x="48237" y="128271"/>
                    <a:pt x="40857" y="123984"/>
                    <a:pt x="34021" y="119644"/>
                  </a:cubicBezTo>
                  <a:cubicBezTo>
                    <a:pt x="27184" y="115303"/>
                    <a:pt x="21242" y="110501"/>
                    <a:pt x="16196" y="105238"/>
                  </a:cubicBezTo>
                  <a:cubicBezTo>
                    <a:pt x="11150" y="99974"/>
                    <a:pt x="7189" y="94033"/>
                    <a:pt x="4313" y="87413"/>
                  </a:cubicBezTo>
                  <a:cubicBezTo>
                    <a:pt x="1437" y="80793"/>
                    <a:pt x="0" y="73034"/>
                    <a:pt x="0" y="64135"/>
                  </a:cubicBezTo>
                  <a:cubicBezTo>
                    <a:pt x="0" y="53175"/>
                    <a:pt x="2468" y="43652"/>
                    <a:pt x="7406" y="35567"/>
                  </a:cubicBezTo>
                  <a:cubicBezTo>
                    <a:pt x="12344" y="27483"/>
                    <a:pt x="18855" y="20809"/>
                    <a:pt x="26940" y="15545"/>
                  </a:cubicBezTo>
                  <a:cubicBezTo>
                    <a:pt x="35025" y="10282"/>
                    <a:pt x="44222" y="6375"/>
                    <a:pt x="54531" y="3825"/>
                  </a:cubicBezTo>
                  <a:cubicBezTo>
                    <a:pt x="64841" y="1275"/>
                    <a:pt x="75367" y="0"/>
                    <a:pt x="861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A9478CB5-28D9-4080-B54F-74B7F6E7F829}"/>
              </a:ext>
            </a:extLst>
          </p:cNvPr>
          <p:cNvSpPr txBox="1">
            <a:spLocks/>
          </p:cNvSpPr>
          <p:nvPr/>
        </p:nvSpPr>
        <p:spPr>
          <a:xfrm>
            <a:off x="269239" y="179310"/>
            <a:ext cx="9539915" cy="756465"/>
          </a:xfrm>
          <a:prstGeom prst="rect">
            <a:avLst/>
          </a:prstGeom>
        </p:spPr>
        <p:txBody>
          <a:bodyPr vert="horz" wrap="square" lIns="0" tIns="91440" rIns="0" bIns="0" rtlCol="0" anchor="t">
            <a:noAutofit/>
          </a:bodyPr>
          <a:lstStyle>
            <a:lvl1pPr algn="l" defTabSz="914192" rtl="0" eaLnBrk="1" latinLnBrk="0" hangingPunct="1">
              <a:lnSpc>
                <a:spcPct val="100000"/>
              </a:lnSpc>
              <a:spcBef>
                <a:spcPts val="588"/>
              </a:spcBef>
              <a:spcAft>
                <a:spcPts val="588"/>
              </a:spcAft>
              <a:buNone/>
              <a:defRPr lang="en-US" sz="4705" b="0" kern="1200" cap="none" spc="-100" baseline="0">
                <a:ln w="3175">
                  <a:noFill/>
                </a:ln>
                <a:solidFill>
                  <a:schemeClr val="bg2"/>
                </a:solidFill>
                <a:effectLst/>
                <a:latin typeface="+mj-lt"/>
                <a:ea typeface="+mn-ea"/>
                <a:cs typeface="Segoe UI" pitchFamily="34" charset="0"/>
              </a:defRPr>
            </a:lvl1p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4710" b="0" i="0" u="none" strike="noStrike" kern="0" cap="none" spc="-100" normalizeH="0" baseline="0" noProof="0">
                <a:ln w="3175">
                  <a:noFill/>
                </a:ln>
                <a:solidFill>
                  <a:srgbClr val="0078D7"/>
                </a:solidFill>
                <a:effectLst/>
                <a:uLnTx/>
                <a:uFillTx/>
                <a:latin typeface="Segoe UI Light"/>
                <a:ea typeface="+mn-ea"/>
                <a:cs typeface="Segoe UI" pitchFamily="34" charset="0"/>
              </a:rPr>
              <a:t>Azure SQL Database</a:t>
            </a:r>
            <a:endParaRPr kumimoji="0" lang="en-US" sz="4710" b="0" i="0" u="none" strike="noStrike" kern="1200" cap="none" spc="-100" normalizeH="0" baseline="0" noProof="0">
              <a:ln w="3175">
                <a:noFill/>
              </a:ln>
              <a:solidFill>
                <a:srgbClr val="F2F2F2"/>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3930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1" y="119029"/>
            <a:ext cx="10515600" cy="1325563"/>
          </a:xfrm>
        </p:spPr>
        <p:txBody>
          <a:bodyPr/>
          <a:lstStyle/>
          <a:p>
            <a:r>
              <a:rPr lang="en-US" sz="4800" dirty="0">
                <a:solidFill>
                  <a:srgbClr val="2769B6"/>
                </a:solidFill>
              </a:rPr>
              <a:t>SQL Database Service</a:t>
            </a:r>
          </a:p>
        </p:txBody>
      </p:sp>
      <p:sp>
        <p:nvSpPr>
          <p:cNvPr id="6" name="Rectangle 5"/>
          <p:cNvSpPr/>
          <p:nvPr/>
        </p:nvSpPr>
        <p:spPr bwMode="auto">
          <a:xfrm>
            <a:off x="463191" y="2512308"/>
            <a:ext cx="2912517" cy="831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Elastic scale and performance</a:t>
            </a:r>
          </a:p>
        </p:txBody>
      </p:sp>
      <p:sp>
        <p:nvSpPr>
          <p:cNvPr id="7" name="Rectangle 6"/>
          <p:cNvSpPr/>
          <p:nvPr/>
        </p:nvSpPr>
        <p:spPr bwMode="auto">
          <a:xfrm>
            <a:off x="3536914" y="2512308"/>
            <a:ext cx="2912517" cy="831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Business continuity and                    data protection</a:t>
            </a:r>
          </a:p>
        </p:txBody>
      </p:sp>
      <p:sp>
        <p:nvSpPr>
          <p:cNvPr id="8" name="Rectangle 7"/>
          <p:cNvSpPr/>
          <p:nvPr/>
        </p:nvSpPr>
        <p:spPr bwMode="auto">
          <a:xfrm>
            <a:off x="6610638" y="2512308"/>
            <a:ext cx="2912517" cy="831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Familiar and                       self-managed</a:t>
            </a:r>
          </a:p>
        </p:txBody>
      </p:sp>
      <p:sp>
        <p:nvSpPr>
          <p:cNvPr id="9" name="TextBox 8"/>
          <p:cNvSpPr txBox="1"/>
          <p:nvPr/>
        </p:nvSpPr>
        <p:spPr>
          <a:xfrm>
            <a:off x="463191" y="3474105"/>
            <a:ext cx="2912517" cy="1424530"/>
          </a:xfrm>
          <a:prstGeom prst="rect">
            <a:avLst/>
          </a:prstGeom>
          <a:solidFill>
            <a:schemeClr val="bg1">
              <a:lumMod val="95000"/>
            </a:schemeClr>
          </a:solidFill>
          <a:ln>
            <a:noFill/>
          </a:ln>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Predictable performance levels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Programmatic scale-out</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Dashboard views of database metrics</a:t>
            </a:r>
          </a:p>
        </p:txBody>
      </p:sp>
      <p:sp>
        <p:nvSpPr>
          <p:cNvPr id="10" name="TextBox 9"/>
          <p:cNvSpPr txBox="1"/>
          <p:nvPr/>
        </p:nvSpPr>
        <p:spPr>
          <a:xfrm>
            <a:off x="3540703" y="3474104"/>
            <a:ext cx="2912517" cy="1424530"/>
          </a:xfrm>
          <a:prstGeom prst="rect">
            <a:avLst/>
          </a:prstGeom>
          <a:solidFill>
            <a:schemeClr val="bg1">
              <a:lumMod val="95000"/>
            </a:schemeClr>
          </a:solidFill>
          <a:ln>
            <a:noFill/>
          </a:ln>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Self-service restore</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Disaster recovery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Compliance-enabled</a:t>
            </a:r>
          </a:p>
        </p:txBody>
      </p:sp>
      <p:sp>
        <p:nvSpPr>
          <p:cNvPr id="11" name="TextBox 10"/>
          <p:cNvSpPr txBox="1"/>
          <p:nvPr/>
        </p:nvSpPr>
        <p:spPr>
          <a:xfrm>
            <a:off x="6618215" y="3474104"/>
            <a:ext cx="2880620" cy="1424530"/>
          </a:xfrm>
          <a:prstGeom prst="rect">
            <a:avLst/>
          </a:prstGeom>
          <a:solidFill>
            <a:schemeClr val="bg1">
              <a:lumMod val="95000"/>
            </a:schemeClr>
          </a:solidFill>
          <a:ln>
            <a:noFill/>
          </a:ln>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Familiar and compatible </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Programmatic</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Self-managed</a:t>
            </a:r>
          </a:p>
        </p:txBody>
      </p:sp>
      <p:sp>
        <p:nvSpPr>
          <p:cNvPr id="12" name="Rectangle 11"/>
          <p:cNvSpPr/>
          <p:nvPr/>
        </p:nvSpPr>
        <p:spPr>
          <a:xfrm>
            <a:off x="358760" y="1144235"/>
            <a:ext cx="10943224"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A relational </a:t>
            </a:r>
            <a:r>
              <a:rPr kumimoji="0" lang="en-US" sz="2000" b="1"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database as a service</a:t>
            </a:r>
            <a:r>
              <a:rPr kumimoji="0" lang="en-US" sz="2000" b="0"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 fully managed by Microsoft.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For cloud-designed apps when </a:t>
            </a:r>
            <a:r>
              <a:rPr kumimoji="0" lang="en-US" sz="2000" b="1"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near-zero administration </a:t>
            </a:r>
            <a:r>
              <a:rPr kumimoji="0" lang="en-US" sz="2000" b="0"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and </a:t>
            </a:r>
            <a:r>
              <a:rPr kumimoji="0" lang="en-US" sz="2000" b="1"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enterprise-grade </a:t>
            </a:r>
            <a:r>
              <a:rPr kumimoji="0" lang="en-US" sz="2000" b="0" i="0" u="none" strike="noStrike" kern="0" cap="none" spc="0" normalizeH="0" baseline="0" noProof="0" dirty="0">
                <a:ln>
                  <a:noFill/>
                </a:ln>
                <a:solidFill>
                  <a:sysClr val="windowText" lastClr="000000"/>
                </a:solidFill>
                <a:effectLst/>
                <a:uLnTx/>
                <a:uFillTx/>
                <a:latin typeface="Segoe UI Light"/>
                <a:ea typeface="Calibri" panose="020F0502020204030204" pitchFamily="34" charset="0"/>
                <a:cs typeface="Calibri" panose="020F0502020204030204" pitchFamily="34" charset="0"/>
              </a:rPr>
              <a:t>capabilities are key.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UI Light"/>
                <a:ea typeface="+mn-ea"/>
                <a:cs typeface="+mn-cs"/>
              </a:rPr>
              <a:t>Perfect for cloud </a:t>
            </a:r>
            <a:r>
              <a:rPr kumimoji="0" lang="en-US" sz="2000" b="1" i="0" u="none" strike="noStrike" kern="0" cap="none" spc="0" normalizeH="0" baseline="0" noProof="0" dirty="0">
                <a:ln>
                  <a:noFill/>
                </a:ln>
                <a:solidFill>
                  <a:sysClr val="windowText" lastClr="000000"/>
                </a:solidFill>
                <a:effectLst/>
                <a:uLnTx/>
                <a:uFillTx/>
                <a:latin typeface="Segoe UI Light"/>
                <a:ea typeface="+mn-ea"/>
                <a:cs typeface="+mn-cs"/>
              </a:rPr>
              <a:t>architects and developers </a:t>
            </a:r>
            <a:r>
              <a:rPr kumimoji="0" lang="en-US" sz="2000" b="0" i="0" u="none" strike="noStrike" kern="0" cap="none" spc="0" normalizeH="0" baseline="0" noProof="0" dirty="0">
                <a:ln>
                  <a:noFill/>
                </a:ln>
                <a:solidFill>
                  <a:sysClr val="windowText" lastClr="000000"/>
                </a:solidFill>
                <a:effectLst/>
                <a:uLnTx/>
                <a:uFillTx/>
                <a:latin typeface="Segoe UI Light"/>
                <a:ea typeface="+mn-ea"/>
                <a:cs typeface="+mn-cs"/>
              </a:rPr>
              <a:t>looking for programmatic, DBA-like functionality.</a:t>
            </a:r>
          </a:p>
        </p:txBody>
      </p:sp>
      <p:grpSp>
        <p:nvGrpSpPr>
          <p:cNvPr id="4" name="Group 3"/>
          <p:cNvGrpSpPr/>
          <p:nvPr/>
        </p:nvGrpSpPr>
        <p:grpSpPr>
          <a:xfrm>
            <a:off x="5382650" y="5087600"/>
            <a:ext cx="6809350" cy="1422793"/>
            <a:chOff x="5382650" y="5044951"/>
            <a:chExt cx="6809350" cy="1422793"/>
          </a:xfrm>
        </p:grpSpPr>
        <p:sp>
          <p:nvSpPr>
            <p:cNvPr id="13" name="Freeform 12"/>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5" name="Group 14"/>
            <p:cNvGrpSpPr/>
            <p:nvPr/>
          </p:nvGrpSpPr>
          <p:grpSpPr>
            <a:xfrm>
              <a:off x="7588083" y="5499484"/>
              <a:ext cx="174772" cy="338750"/>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9"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0" name="Group 19"/>
            <p:cNvGrpSpPr/>
            <p:nvPr/>
          </p:nvGrpSpPr>
          <p:grpSpPr>
            <a:xfrm>
              <a:off x="11025691" y="5229333"/>
              <a:ext cx="210317" cy="407645"/>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4" name="Isosceles Triangle 23"/>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7" name="Group 26"/>
            <p:cNvGrpSpPr/>
            <p:nvPr/>
          </p:nvGrpSpPr>
          <p:grpSpPr>
            <a:xfrm>
              <a:off x="6832665" y="533906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Oval 36"/>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39" name="Group 38"/>
            <p:cNvGrpSpPr/>
            <p:nvPr/>
          </p:nvGrpSpPr>
          <p:grpSpPr>
            <a:xfrm>
              <a:off x="8886799" y="504495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9" name="Oval 48"/>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1" name="Group 50"/>
            <p:cNvGrpSpPr/>
            <p:nvPr/>
          </p:nvGrpSpPr>
          <p:grpSpPr>
            <a:xfrm>
              <a:off x="10233286" y="512898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1" name="Group 60"/>
            <p:cNvGrpSpPr/>
            <p:nvPr/>
          </p:nvGrpSpPr>
          <p:grpSpPr>
            <a:xfrm>
              <a:off x="7861278" y="5490985"/>
              <a:ext cx="174772" cy="338750"/>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65" name="Group 64"/>
            <p:cNvGrpSpPr/>
            <p:nvPr/>
          </p:nvGrpSpPr>
          <p:grpSpPr>
            <a:xfrm>
              <a:off x="6019661" y="5822701"/>
              <a:ext cx="174772" cy="338750"/>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69" name="Group 68"/>
            <p:cNvGrpSpPr/>
            <p:nvPr/>
          </p:nvGrpSpPr>
          <p:grpSpPr>
            <a:xfrm>
              <a:off x="11704638" y="5546886"/>
              <a:ext cx="210317" cy="407645"/>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679203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hlinkClick r:id="" action="ppaction://noaction"/>
          </p:cNvPr>
          <p:cNvSpPr/>
          <p:nvPr/>
        </p:nvSpPr>
        <p:spPr bwMode="auto">
          <a:xfrm>
            <a:off x="1016001" y="5226373"/>
            <a:ext cx="10398124" cy="108658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Protects and secures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app data!</a:t>
            </a:r>
          </a:p>
        </p:txBody>
      </p:sp>
      <p:pic>
        <p:nvPicPr>
          <p:cNvPr id="4" name="Picture 3"/>
          <p:cNvPicPr>
            <a:picLocks noChangeAspect="1"/>
          </p:cNvPicPr>
          <p:nvPr/>
        </p:nvPicPr>
        <p:blipFill>
          <a:blip r:embed="rId3">
            <a:alphaModFix amt="50000"/>
          </a:blip>
          <a:stretch>
            <a:fillRect/>
          </a:stretch>
        </p:blipFill>
        <p:spPr>
          <a:xfrm>
            <a:off x="1213344" y="5354580"/>
            <a:ext cx="596406" cy="837728"/>
          </a:xfrm>
          <a:prstGeom prst="rect">
            <a:avLst/>
          </a:prstGeom>
        </p:spPr>
      </p:pic>
      <p:sp>
        <p:nvSpPr>
          <p:cNvPr id="2" name="Title 1"/>
          <p:cNvSpPr>
            <a:spLocks noGrp="1"/>
          </p:cNvSpPr>
          <p:nvPr>
            <p:ph type="title"/>
          </p:nvPr>
        </p:nvSpPr>
        <p:spPr>
          <a:xfrm>
            <a:off x="371176" y="84421"/>
            <a:ext cx="10515600" cy="961056"/>
          </a:xfrm>
        </p:spPr>
        <p:txBody>
          <a:bodyPr/>
          <a:lstStyle/>
          <a:p>
            <a:r>
              <a:rPr lang="en-US" sz="5290" dirty="0">
                <a:solidFill>
                  <a:schemeClr val="accent1"/>
                </a:solidFill>
              </a:rPr>
              <a:t>Azure SQL Database</a:t>
            </a:r>
          </a:p>
        </p:txBody>
      </p:sp>
      <p:sp>
        <p:nvSpPr>
          <p:cNvPr id="12" name="Rectangle 11"/>
          <p:cNvSpPr/>
          <p:nvPr/>
        </p:nvSpPr>
        <p:spPr>
          <a:xfrm>
            <a:off x="371176" y="1051164"/>
            <a:ext cx="1094322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mn-ea"/>
                <a:cs typeface="+mn-cs"/>
              </a:rPr>
              <a:t>The developer’s intelligent cloud database service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Segoe UI Light"/>
              <a:ea typeface="+mn-ea"/>
              <a:cs typeface="+mn-cs"/>
            </a:endParaRPr>
          </a:p>
        </p:txBody>
      </p:sp>
      <p:sp>
        <p:nvSpPr>
          <p:cNvPr id="143" name="Rectangle 142">
            <a:hlinkClick r:id="" action="ppaction://noaction"/>
          </p:cNvPr>
          <p:cNvSpPr/>
          <p:nvPr/>
        </p:nvSpPr>
        <p:spPr bwMode="auto">
          <a:xfrm>
            <a:off x="8894532"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Work within your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 you can focus on building great apps!</a:t>
            </a:r>
          </a:p>
        </p:txBody>
      </p:sp>
      <p:sp>
        <p:nvSpPr>
          <p:cNvPr id="17" name="Rectangle 16"/>
          <p:cNvSpPr/>
          <p:nvPr/>
        </p:nvSpPr>
        <p:spPr bwMode="auto">
          <a:xfrm>
            <a:off x="8894532" y="1884445"/>
            <a:ext cx="2512483" cy="247615"/>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016001" y="4980070"/>
            <a:ext cx="10398124" cy="247615"/>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 name="Group 2"/>
          <p:cNvGrpSpPr/>
          <p:nvPr/>
        </p:nvGrpSpPr>
        <p:grpSpPr>
          <a:xfrm>
            <a:off x="3695394" y="1873520"/>
            <a:ext cx="2512483" cy="2979655"/>
            <a:chOff x="1009543" y="1884445"/>
            <a:chExt cx="2512483" cy="2979655"/>
          </a:xfrm>
        </p:grpSpPr>
        <p:sp>
          <p:nvSpPr>
            <p:cNvPr id="6" name="Rectangle 5">
              <a:hlinkClick r:id="" action="ppaction://noaction"/>
            </p:cNvPr>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Scales on the fly</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without app downtime!</a:t>
              </a:r>
            </a:p>
          </p:txBody>
        </p:sp>
        <p:sp>
          <p:nvSpPr>
            <p:cNvPr id="15" name="Rectangle 14"/>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0" name="Picture 9"/>
          <p:cNvPicPr>
            <a:picLocks noChangeAspect="1"/>
          </p:cNvPicPr>
          <p:nvPr/>
        </p:nvPicPr>
        <p:blipFill>
          <a:blip r:embed="rId5">
            <a:alphaModFix amt="50000"/>
          </a:blip>
          <a:stretch>
            <a:fillRect/>
          </a:stretch>
        </p:blipFill>
        <p:spPr>
          <a:xfrm>
            <a:off x="9076558" y="3906262"/>
            <a:ext cx="796291" cy="796291"/>
          </a:xfrm>
          <a:prstGeom prst="rect">
            <a:avLst/>
          </a:prstGeom>
        </p:spPr>
      </p:pic>
      <p:grpSp>
        <p:nvGrpSpPr>
          <p:cNvPr id="8" name="Group 7"/>
          <p:cNvGrpSpPr/>
          <p:nvPr/>
        </p:nvGrpSpPr>
        <p:grpSpPr>
          <a:xfrm>
            <a:off x="1031433" y="1873520"/>
            <a:ext cx="2512483" cy="2979655"/>
            <a:chOff x="6271494" y="1884445"/>
            <a:chExt cx="2512483" cy="2979655"/>
          </a:xfrm>
        </p:grpSpPr>
        <p:sp>
          <p:nvSpPr>
            <p:cNvPr id="13" name="Rectangle 12">
              <a:hlinkClick r:id="rId6" action="ppaction://hlinksldjump"/>
            </p:cNvPr>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Learn and adapt</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your app!</a:t>
              </a:r>
            </a:p>
          </p:txBody>
        </p:sp>
        <p:sp>
          <p:nvSpPr>
            <p:cNvPr id="18" name="Rectangle 17"/>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7">
              <a:alphaModFix amt="50000"/>
            </a:blip>
            <a:stretch>
              <a:fillRect/>
            </a:stretch>
          </p:blipFill>
          <p:spPr>
            <a:xfrm>
              <a:off x="6368064" y="3911977"/>
              <a:ext cx="847365" cy="790304"/>
            </a:xfrm>
            <a:prstGeom prst="rect">
              <a:avLst/>
            </a:prstGeom>
          </p:spPr>
        </p:pic>
      </p:grpSp>
      <p:grpSp>
        <p:nvGrpSpPr>
          <p:cNvPr id="9" name="Group 8"/>
          <p:cNvGrpSpPr/>
          <p:nvPr/>
        </p:nvGrpSpPr>
        <p:grpSpPr>
          <a:xfrm>
            <a:off x="6301842" y="1877263"/>
            <a:ext cx="2512483" cy="2979655"/>
            <a:chOff x="3648456" y="1884445"/>
            <a:chExt cx="2512483" cy="2979655"/>
          </a:xfrm>
        </p:grpSpPr>
        <p:sp>
          <p:nvSpPr>
            <p:cNvPr id="7" name="Rectangle 6">
              <a:hlinkClick r:id="" action="ppaction://noaction"/>
            </p:cNvPr>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 multitenant apps</a:t>
              </a:r>
              <a:b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customer isolation and efficiency!</a:t>
              </a:r>
            </a:p>
          </p:txBody>
        </p:sp>
        <p:sp>
          <p:nvSpPr>
            <p:cNvPr id="16" name="Rectangle 15"/>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6"/>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89642" tIns="44821" rIns="89642" bIns="44821" numCol="1" anchor="t" anchorCtr="0" compatLnSpc="1">
              <a:prstTxWarp prst="textNoShape">
                <a:avLst/>
              </a:prstTxWarp>
            </a:bodyPr>
            <a:lstStyle/>
            <a:p>
              <a:pPr marL="0" marR="0" lvl="0" indent="0" algn="l" defTabSz="896248"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51006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43"/>
                                        </p:tgtEl>
                                        <p:attrNameLst>
                                          <p:attrName>fillcolor</p:attrName>
                                        </p:attrNameLst>
                                      </p:cBhvr>
                                      <p:to>
                                        <a:srgbClr val="800000"/>
                                      </p:to>
                                    </p:animClr>
                                    <p:set>
                                      <p:cBhvr>
                                        <p:cTn id="7" dur="2000" fill="hold"/>
                                        <p:tgtEl>
                                          <p:spTgt spid="143"/>
                                        </p:tgtEl>
                                        <p:attrNameLst>
                                          <p:attrName>fill.type</p:attrName>
                                        </p:attrNameLst>
                                      </p:cBhvr>
                                      <p:to>
                                        <p:strVal val="solid"/>
                                      </p:to>
                                    </p:set>
                                    <p:set>
                                      <p:cBhvr>
                                        <p:cTn id="8" dur="2000" fill="hold"/>
                                        <p:tgtEl>
                                          <p:spTgt spid="14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16BCF2"/>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flipH="1">
            <a:off x="5581304" y="2539608"/>
            <a:ext cx="5165868" cy="33115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3017 w 10000"/>
              <a:gd name="connsiteY12" fmla="*/ 10000 h 10000"/>
              <a:gd name="connsiteX13" fmla="*/ 2571 w 10000"/>
              <a:gd name="connsiteY13" fmla="*/ 10000 h 10000"/>
              <a:gd name="connsiteX14" fmla="*/ 1860 w 10000"/>
              <a:gd name="connsiteY14" fmla="*/ 10000 h 10000"/>
              <a:gd name="connsiteX15" fmla="*/ 0 w 10000"/>
              <a:gd name="connsiteY15" fmla="*/ 7174 h 10000"/>
              <a:gd name="connsiteX16" fmla="*/ 1594 w 10000"/>
              <a:gd name="connsiteY16"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2571 w 10000"/>
              <a:gd name="connsiteY12" fmla="*/ 10000 h 10000"/>
              <a:gd name="connsiteX13" fmla="*/ 1860 w 10000"/>
              <a:gd name="connsiteY13" fmla="*/ 10000 h 10000"/>
              <a:gd name="connsiteX14" fmla="*/ 0 w 10000"/>
              <a:gd name="connsiteY14" fmla="*/ 7174 h 10000"/>
              <a:gd name="connsiteX15" fmla="*/ 1594 w 10000"/>
              <a:gd name="connsiteY15"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2571 w 10000"/>
              <a:gd name="connsiteY11" fmla="*/ 10000 h 10000"/>
              <a:gd name="connsiteX12" fmla="*/ 1860 w 10000"/>
              <a:gd name="connsiteY12" fmla="*/ 10000 h 10000"/>
              <a:gd name="connsiteX13" fmla="*/ 0 w 10000"/>
              <a:gd name="connsiteY13" fmla="*/ 7174 h 10000"/>
              <a:gd name="connsiteX14" fmla="*/ 1594 w 10000"/>
              <a:gd name="connsiteY14"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1860 w 10000"/>
              <a:gd name="connsiteY11" fmla="*/ 10000 h 10000"/>
              <a:gd name="connsiteX12" fmla="*/ 0 w 10000"/>
              <a:gd name="connsiteY12" fmla="*/ 7174 h 10000"/>
              <a:gd name="connsiteX13" fmla="*/ 1594 w 10000"/>
              <a:gd name="connsiteY13"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609 w 10000"/>
              <a:gd name="connsiteY9" fmla="*/ 10000 h 10000"/>
              <a:gd name="connsiteX10" fmla="*/ 1860 w 10000"/>
              <a:gd name="connsiteY10" fmla="*/ 10000 h 10000"/>
              <a:gd name="connsiteX11" fmla="*/ 0 w 10000"/>
              <a:gd name="connsiteY11" fmla="*/ 7174 h 10000"/>
              <a:gd name="connsiteX12" fmla="*/ 1594 w 10000"/>
              <a:gd name="connsiteY12"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1860 w 10000"/>
              <a:gd name="connsiteY9" fmla="*/ 10000 h 10000"/>
              <a:gd name="connsiteX10" fmla="*/ 0 w 10000"/>
              <a:gd name="connsiteY10" fmla="*/ 7174 h 10000"/>
              <a:gd name="connsiteX11" fmla="*/ 1594 w 10000"/>
              <a:gd name="connsiteY11" fmla="*/ 439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1594" y="4391"/>
                </a:moveTo>
                <a:lnTo>
                  <a:pt x="1594" y="4188"/>
                </a:lnTo>
                <a:cubicBezTo>
                  <a:pt x="1594" y="1870"/>
                  <a:pt x="2827" y="0"/>
                  <a:pt x="4355" y="0"/>
                </a:cubicBezTo>
                <a:cubicBezTo>
                  <a:pt x="5313" y="0"/>
                  <a:pt x="6157" y="754"/>
                  <a:pt x="6651" y="1870"/>
                </a:cubicBezTo>
                <a:cubicBezTo>
                  <a:pt x="6879" y="1681"/>
                  <a:pt x="7135" y="1565"/>
                  <a:pt x="7410" y="1565"/>
                </a:cubicBezTo>
                <a:cubicBezTo>
                  <a:pt x="7742" y="1565"/>
                  <a:pt x="8046" y="1710"/>
                  <a:pt x="8302" y="1971"/>
                </a:cubicBezTo>
                <a:cubicBezTo>
                  <a:pt x="8719" y="2391"/>
                  <a:pt x="8994" y="3116"/>
                  <a:pt x="9013" y="3942"/>
                </a:cubicBezTo>
                <a:cubicBezTo>
                  <a:pt x="9602" y="4522"/>
                  <a:pt x="10000" y="5551"/>
                  <a:pt x="10000" y="6696"/>
                </a:cubicBezTo>
                <a:cubicBezTo>
                  <a:pt x="10000" y="8406"/>
                  <a:pt x="9156" y="9797"/>
                  <a:pt x="8074" y="10000"/>
                </a:cubicBezTo>
                <a:lnTo>
                  <a:pt x="1860" y="10000"/>
                </a:lnTo>
                <a:cubicBezTo>
                  <a:pt x="825" y="9971"/>
                  <a:pt x="0" y="8710"/>
                  <a:pt x="0" y="7174"/>
                </a:cubicBezTo>
                <a:cubicBezTo>
                  <a:pt x="0" y="5754"/>
                  <a:pt x="693" y="4580"/>
                  <a:pt x="1594" y="439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 name="Title 4"/>
          <p:cNvSpPr>
            <a:spLocks noGrp="1"/>
          </p:cNvSpPr>
          <p:nvPr>
            <p:ph type="title"/>
          </p:nvPr>
        </p:nvSpPr>
        <p:spPr>
          <a:xfrm>
            <a:off x="192024" y="202239"/>
            <a:ext cx="11642721" cy="1316945"/>
          </a:xfrm>
        </p:spPr>
        <p:txBody>
          <a:bodyPr>
            <a:normAutofit/>
          </a:bodyPr>
          <a:lstStyle/>
          <a:p>
            <a:pPr lvl="0"/>
            <a:r>
              <a:rPr lang="en-US" sz="3200" cap="all" spc="500" dirty="0">
                <a:ln w="3175">
                  <a:noFill/>
                </a:ln>
                <a:solidFill>
                  <a:srgbClr val="0078D7"/>
                </a:solidFill>
                <a:latin typeface="Segoe UI Semilight" charset="0"/>
                <a:ea typeface="+mn-ea"/>
                <a:cs typeface="Segoe UI Semilight" charset="0"/>
              </a:rPr>
              <a:t>Your database on autopilot</a:t>
            </a:r>
            <a:br>
              <a:rPr lang="en-US" sz="4800" dirty="0"/>
            </a:br>
            <a:r>
              <a:rPr lang="en-US" sz="2400" cap="all" dirty="0">
                <a:solidFill>
                  <a:srgbClr val="0078D7"/>
                </a:solidFill>
              </a:rPr>
              <a:t>Built-in admin and data protection</a:t>
            </a:r>
            <a:endParaRPr lang="en-US" sz="2800" cap="all" dirty="0">
              <a:solidFill>
                <a:srgbClr val="0078D7"/>
              </a:solidFill>
            </a:endParaRPr>
          </a:p>
        </p:txBody>
      </p:sp>
      <p:sp>
        <p:nvSpPr>
          <p:cNvPr id="6" name="Text Placeholder 5"/>
          <p:cNvSpPr>
            <a:spLocks noGrp="1"/>
          </p:cNvSpPr>
          <p:nvPr>
            <p:ph type="body" sz="quarter" idx="10"/>
          </p:nvPr>
        </p:nvSpPr>
        <p:spPr>
          <a:xfrm>
            <a:off x="274638" y="2357133"/>
            <a:ext cx="4383830" cy="3434786"/>
          </a:xfrm>
        </p:spPr>
        <p:txBody>
          <a:bodyPr/>
          <a:lstStyle/>
          <a:p>
            <a:pPr lvl="0"/>
            <a:r>
              <a:rPr lang="en-US" sz="1800" dirty="0"/>
              <a:t>Fully managed activities like maintenance, security, updates, DR and back-ups</a:t>
            </a:r>
          </a:p>
          <a:p>
            <a:pPr lvl="0"/>
            <a:r>
              <a:rPr lang="en-US" sz="1800" dirty="0"/>
              <a:t>No application downtime</a:t>
            </a:r>
          </a:p>
          <a:p>
            <a:pPr lvl="0"/>
            <a:r>
              <a:rPr lang="en-US" sz="1800" dirty="0"/>
              <a:t>Save money, time and worry</a:t>
            </a:r>
          </a:p>
        </p:txBody>
      </p:sp>
      <p:sp>
        <p:nvSpPr>
          <p:cNvPr id="61" name="Freeform 60"/>
          <p:cNvSpPr/>
          <p:nvPr/>
        </p:nvSpPr>
        <p:spPr bwMode="auto">
          <a:xfrm>
            <a:off x="7967388" y="2758766"/>
            <a:ext cx="713061" cy="91453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Freeform 64"/>
          <p:cNvSpPr/>
          <p:nvPr/>
        </p:nvSpPr>
        <p:spPr bwMode="auto">
          <a:xfrm rot="20794211">
            <a:off x="7684002" y="4621068"/>
            <a:ext cx="799333" cy="799337"/>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rot="19350922">
            <a:off x="8157619" y="4172693"/>
            <a:ext cx="508902" cy="508902"/>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66"/>
          <p:cNvSpPr/>
          <p:nvPr/>
        </p:nvSpPr>
        <p:spPr bwMode="auto">
          <a:xfrm rot="21392933">
            <a:off x="8641308" y="4287368"/>
            <a:ext cx="540725" cy="540723"/>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bwMode="auto">
          <a:xfrm rot="19894211">
            <a:off x="8917836" y="4781009"/>
            <a:ext cx="425120" cy="425120"/>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68"/>
          <p:cNvSpPr/>
          <p:nvPr/>
        </p:nvSpPr>
        <p:spPr bwMode="auto">
          <a:xfrm rot="19894211">
            <a:off x="7233213" y="4660076"/>
            <a:ext cx="481427" cy="481425"/>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p:cNvSpPr txBox="1"/>
          <p:nvPr/>
        </p:nvSpPr>
        <p:spPr>
          <a:xfrm>
            <a:off x="7361026" y="3673303"/>
            <a:ext cx="1794081" cy="378565"/>
          </a:xfrm>
          <a:prstGeom prst="rect">
            <a:avLst/>
          </a:prstGeom>
          <a:noFill/>
        </p:spPr>
        <p:txBody>
          <a:bodyPr wrap="none" lIns="91440" tIns="91440" rIns="91440" bIns="9144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Azure SQL Database</a:t>
            </a: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27" name="Rectangle 2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28" name="Pentagon 2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extBox 15"/>
          <p:cNvSpPr txBox="1">
            <a:spLocks noChangeAspect="1"/>
          </p:cNvSpPr>
          <p:nvPr/>
        </p:nvSpPr>
        <p:spPr>
          <a:xfrm>
            <a:off x="7037888" y="4051868"/>
            <a:ext cx="2531915" cy="1752457"/>
          </a:xfrm>
          <a:prstGeom prst="rect">
            <a:avLst/>
          </a:prstGeom>
          <a:noFill/>
        </p:spPr>
        <p:txBody>
          <a:bodyPr wrap="square" numCol="1" rtlCol="0">
            <a:noAutofit/>
          </a:bodyPr>
          <a:lstStyle/>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Infrastructure maintenance</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Security and</a:t>
            </a:r>
            <a:b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b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software patches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Feature updates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Disaster recovery failover </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Automatic back-ups </a:t>
            </a:r>
            <a:endPar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887871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a:off x="6573712" y="3324379"/>
            <a:ext cx="3282758" cy="210439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4" name="Freeform 23"/>
          <p:cNvSpPr>
            <a:spLocks noChangeAspect="1"/>
          </p:cNvSpPr>
          <p:nvPr/>
        </p:nvSpPr>
        <p:spPr bwMode="auto">
          <a:xfrm>
            <a:off x="9810794" y="3309210"/>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Freeform 43"/>
          <p:cNvSpPr>
            <a:spLocks noChangeAspect="1"/>
          </p:cNvSpPr>
          <p:nvPr/>
        </p:nvSpPr>
        <p:spPr bwMode="auto">
          <a:xfrm>
            <a:off x="5222089" y="2904540"/>
            <a:ext cx="1651632" cy="10587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 name="Title 1"/>
          <p:cNvSpPr>
            <a:spLocks noGrp="1"/>
          </p:cNvSpPr>
          <p:nvPr>
            <p:ph type="title"/>
          </p:nvPr>
        </p:nvSpPr>
        <p:spPr>
          <a:xfrm>
            <a:off x="274638" y="112778"/>
            <a:ext cx="11642721" cy="1316945"/>
          </a:xfrm>
        </p:spPr>
        <p:txBody>
          <a:bodyPr>
            <a:normAutofit/>
          </a:bodyPr>
          <a:lstStyle/>
          <a:p>
            <a:r>
              <a:rPr lang="en-US" sz="3200" cap="all" spc="500" dirty="0">
                <a:ln w="3175">
                  <a:noFill/>
                </a:ln>
                <a:solidFill>
                  <a:srgbClr val="0078D7"/>
                </a:solidFill>
                <a:latin typeface="Segoe UI Semilight" charset="0"/>
                <a:ea typeface="+mn-ea"/>
                <a:cs typeface="Segoe UI Semilight" charset="0"/>
              </a:rPr>
              <a:t>Threat and anomaly detection</a:t>
            </a:r>
            <a:br>
              <a:rPr lang="en-US" sz="4800" dirty="0"/>
            </a:br>
            <a:r>
              <a:rPr lang="en-US" sz="2400" cap="all" dirty="0">
                <a:solidFill>
                  <a:srgbClr val="0078D7"/>
                </a:solidFill>
              </a:rPr>
              <a:t>Advanced security and compliance</a:t>
            </a:r>
          </a:p>
        </p:txBody>
      </p:sp>
      <p:sp>
        <p:nvSpPr>
          <p:cNvPr id="4" name="Content Placeholder 2"/>
          <p:cNvSpPr>
            <a:spLocks noGrp="1"/>
          </p:cNvSpPr>
          <p:nvPr>
            <p:ph type="body" sz="quarter" idx="10"/>
          </p:nvPr>
        </p:nvSpPr>
        <p:spPr>
          <a:xfrm>
            <a:off x="274638" y="2357133"/>
            <a:ext cx="4512762" cy="3434786"/>
          </a:xfrm>
        </p:spPr>
        <p:txBody>
          <a:bodyPr/>
          <a:lstStyle/>
          <a:p>
            <a:r>
              <a:rPr lang="en-US" sz="1800" dirty="0"/>
              <a:t>Intelligent threat detection</a:t>
            </a:r>
          </a:p>
          <a:p>
            <a:r>
              <a:rPr lang="en-US" sz="1800" dirty="0"/>
              <a:t>Built-in behavioral analysis</a:t>
            </a:r>
          </a:p>
          <a:p>
            <a:r>
              <a:rPr lang="en-US" sz="1800" dirty="0"/>
              <a:t>Real-time alerts</a:t>
            </a:r>
          </a:p>
          <a:p>
            <a:r>
              <a:rPr lang="en-US" sz="1800" dirty="0"/>
              <a:t>Explorable audit log</a:t>
            </a:r>
          </a:p>
          <a:p>
            <a:r>
              <a:rPr lang="en-US" sz="1800" dirty="0"/>
              <a:t>Unusual patterns are detected and fixed</a:t>
            </a:r>
          </a:p>
          <a:p>
            <a:r>
              <a:rPr lang="en-US" sz="1800" dirty="0"/>
              <a:t>Discover, track and remediate vulnerabilities</a:t>
            </a:r>
          </a:p>
        </p:txBody>
      </p:sp>
      <p:sp>
        <p:nvSpPr>
          <p:cNvPr id="39" name="TextBox 38"/>
          <p:cNvSpPr txBox="1"/>
          <p:nvPr/>
        </p:nvSpPr>
        <p:spPr>
          <a:xfrm>
            <a:off x="5242273" y="3596542"/>
            <a:ext cx="1611554"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SQL Threat Detection</a:t>
            </a:r>
          </a:p>
        </p:txBody>
      </p:sp>
      <p:sp>
        <p:nvSpPr>
          <p:cNvPr id="40" name="TextBox 39"/>
          <p:cNvSpPr txBox="1"/>
          <p:nvPr/>
        </p:nvSpPr>
        <p:spPr>
          <a:xfrm>
            <a:off x="7018696" y="4898125"/>
            <a:ext cx="1284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t>
            </a:r>
            <a:r>
              <a:rPr kumimoji="0" lang="en-US" sz="1200" b="0" i="0" u="none" strike="noStrike" kern="1200" cap="none" spc="0" normalizeH="0" baseline="0" noProof="0">
                <a:ln>
                  <a:noFill/>
                </a:ln>
                <a:solidFill>
                  <a:srgbClr val="FFFFFF"/>
                </a:solidFill>
                <a:effectLst/>
                <a:uLnTx/>
                <a:uFillTx/>
                <a:latin typeface="Segoe UI"/>
                <a:ea typeface="+mn-ea"/>
                <a:cs typeface="+mn-cs"/>
              </a:rPr>
              <a:t>SQL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Database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34"/>
          <p:cNvSpPr/>
          <p:nvPr/>
        </p:nvSpPr>
        <p:spPr bwMode="auto">
          <a:xfrm>
            <a:off x="8702471" y="4212545"/>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543615" y="4898125"/>
            <a:ext cx="1008260"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Web app</a:t>
            </a:r>
          </a:p>
        </p:txBody>
      </p:sp>
      <p:cxnSp>
        <p:nvCxnSpPr>
          <p:cNvPr id="46" name="Straight Connector 45"/>
          <p:cNvCxnSpPr/>
          <p:nvPr/>
        </p:nvCxnSpPr>
        <p:spPr>
          <a:xfrm>
            <a:off x="8036147" y="4564184"/>
            <a:ext cx="494004" cy="0"/>
          </a:xfrm>
          <a:prstGeom prst="line">
            <a:avLst/>
          </a:prstGeom>
          <a:ln w="19050">
            <a:solidFill>
              <a:schemeClr val="bg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74660" y="6193083"/>
            <a:ext cx="1806191"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solidFill>
                <a:effectLst/>
                <a:uLnTx/>
                <a:uFillTx/>
                <a:latin typeface="Segoe UI"/>
                <a:ea typeface="+mn-ea"/>
                <a:cs typeface="+mn-cs"/>
              </a:rPr>
              <a:t>External attacker / malicious insider </a:t>
            </a:r>
          </a:p>
        </p:txBody>
      </p:sp>
      <p:sp>
        <p:nvSpPr>
          <p:cNvPr id="67" name="TextBox 66"/>
          <p:cNvSpPr txBox="1"/>
          <p:nvPr/>
        </p:nvSpPr>
        <p:spPr>
          <a:xfrm>
            <a:off x="8268061" y="6193083"/>
            <a:ext cx="196317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End user experiencing errors &amp; issues</a:t>
            </a:r>
          </a:p>
        </p:txBody>
      </p:sp>
      <p:grpSp>
        <p:nvGrpSpPr>
          <p:cNvPr id="8" name="Group 7"/>
          <p:cNvGrpSpPr/>
          <p:nvPr/>
        </p:nvGrpSpPr>
        <p:grpSpPr>
          <a:xfrm>
            <a:off x="5822333" y="3150405"/>
            <a:ext cx="409720" cy="461226"/>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sp>
        <p:nvSpPr>
          <p:cNvPr id="34" name="Freeform 33"/>
          <p:cNvSpPr/>
          <p:nvPr/>
        </p:nvSpPr>
        <p:spPr bwMode="auto">
          <a:xfrm>
            <a:off x="7391766" y="4205811"/>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8438067" y="2433826"/>
            <a:ext cx="995884" cy="590931"/>
          </a:xfrm>
          <a:prstGeom prst="rect">
            <a:avLst/>
          </a:prstGeom>
          <a:noFill/>
        </p:spPr>
        <p:txBody>
          <a:bodyPr wrap="square" lIns="91440" tIns="45720" rIns="91440" bIns="45720" rtlCol="0">
            <a:spAutoFit/>
          </a:bodyPr>
          <a:lstStyle/>
          <a:p>
            <a:pPr marL="0" marR="0" lvl="0" indent="0" algn="l"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Real-time threat alerts to admins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38" name="Freeform 37"/>
          <p:cNvSpPr/>
          <p:nvPr/>
        </p:nvSpPr>
        <p:spPr>
          <a:xfrm>
            <a:off x="7855008" y="239570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48" name="TextBox 47"/>
          <p:cNvSpPr txBox="1"/>
          <p:nvPr/>
        </p:nvSpPr>
        <p:spPr>
          <a:xfrm>
            <a:off x="10228056" y="4802563"/>
            <a:ext cx="1373394" cy="424732"/>
          </a:xfrm>
          <a:prstGeom prst="rect">
            <a:avLst/>
          </a:prstGeom>
          <a:noFill/>
        </p:spPr>
        <p:txBody>
          <a:bodyPr wrap="square" lIns="91440" tIns="45720" rIns="91440" bIns="4572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a:ea typeface="+mn-ea"/>
                <a:cs typeface="+mn-cs"/>
              </a:rPr>
              <a:t>Real-time alerts </a:t>
            </a:r>
            <a:r>
              <a:rPr kumimoji="0" lang="en-US" sz="1200" b="0" i="0" u="none" strike="noStrike" kern="0" cap="none" spc="0" normalizeH="0" baseline="0" noProof="0" dirty="0">
                <a:ln>
                  <a:noFill/>
                </a:ln>
                <a:solidFill>
                  <a:srgbClr val="0078D7"/>
                </a:solidFill>
                <a:effectLst/>
                <a:uLnTx/>
                <a:uFillTx/>
                <a:latin typeface="Segoe UI"/>
                <a:ea typeface="+mn-ea"/>
                <a:cs typeface="+mn-cs"/>
              </a:rPr>
              <a:t>to developers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51" name="Freeform 5"/>
          <p:cNvSpPr>
            <a:spLocks noEditPoints="1"/>
          </p:cNvSpPr>
          <p:nvPr/>
        </p:nvSpPr>
        <p:spPr bwMode="auto">
          <a:xfrm>
            <a:off x="7700355" y="2609133"/>
            <a:ext cx="257082" cy="21282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204"/>
          <p:cNvSpPr/>
          <p:nvPr/>
        </p:nvSpPr>
        <p:spPr>
          <a:xfrm>
            <a:off x="8936009" y="5504354"/>
            <a:ext cx="653356" cy="632156"/>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Shape 70"/>
          <p:cNvSpPr/>
          <p:nvPr/>
        </p:nvSpPr>
        <p:spPr bwMode="auto">
          <a:xfrm>
            <a:off x="6984876" y="5537056"/>
            <a:ext cx="585758" cy="566752"/>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p:cNvGrpSpPr/>
          <p:nvPr/>
        </p:nvGrpSpPr>
        <p:grpSpPr>
          <a:xfrm>
            <a:off x="10295770" y="3636158"/>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Machine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2" name="TextBox 41"/>
          <p:cNvSpPr txBox="1"/>
          <p:nvPr/>
        </p:nvSpPr>
        <p:spPr>
          <a:xfrm>
            <a:off x="10148303" y="4102565"/>
            <a:ext cx="1532901"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Anomaly detection</a:t>
            </a:r>
          </a:p>
        </p:txBody>
      </p:sp>
      <p:cxnSp>
        <p:nvCxnSpPr>
          <p:cNvPr id="10" name="Straight Arrow Connector 9">
            <a:extLst>
              <a:ext uri="{FF2B5EF4-FFF2-40B4-BE49-F238E27FC236}">
                <a16:creationId xmlns:a16="http://schemas.microsoft.com/office/drawing/2014/main" id="{7E6D67DC-26F6-4DDD-B436-8CEC403125CF}"/>
              </a:ext>
            </a:extLst>
          </p:cNvPr>
          <p:cNvCxnSpPr>
            <a:cxnSpLocks/>
          </p:cNvCxnSpPr>
          <p:nvPr/>
        </p:nvCxnSpPr>
        <p:spPr>
          <a:xfrm flipV="1">
            <a:off x="8247738" y="3063345"/>
            <a:ext cx="0" cy="245865"/>
          </a:xfrm>
          <a:prstGeom prst="straightConnector1">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D5E4EE2-F8DC-4D98-99EB-BD01B0F9BAB4}"/>
              </a:ext>
            </a:extLst>
          </p:cNvPr>
          <p:cNvCxnSpPr/>
          <p:nvPr/>
        </p:nvCxnSpPr>
        <p:spPr>
          <a:xfrm flipV="1">
            <a:off x="7593589" y="5473094"/>
            <a:ext cx="508505" cy="383420"/>
          </a:xfrm>
          <a:prstGeom prst="bentConnector3">
            <a:avLst>
              <a:gd name="adj1" fmla="val 999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1A16D7B-38E1-4C25-B456-AEC9F9FA210F}"/>
              </a:ext>
            </a:extLst>
          </p:cNvPr>
          <p:cNvCxnSpPr>
            <a:cxnSpLocks/>
          </p:cNvCxnSpPr>
          <p:nvPr/>
        </p:nvCxnSpPr>
        <p:spPr>
          <a:xfrm flipH="1" flipV="1">
            <a:off x="8343579" y="5473094"/>
            <a:ext cx="508505" cy="383420"/>
          </a:xfrm>
          <a:prstGeom prst="bentConnector3">
            <a:avLst>
              <a:gd name="adj1" fmla="val 99950"/>
            </a:avLst>
          </a:prstGeom>
          <a:ln w="19050">
            <a:solidFill>
              <a:srgbClr val="0078D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50" name="Rectangle 49"/>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54" name="Pentagon 53"/>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19"/>
          <p:cNvSpPr/>
          <p:nvPr/>
        </p:nvSpPr>
        <p:spPr>
          <a:xfrm>
            <a:off x="9062357" y="3837214"/>
            <a:ext cx="1233413" cy="31024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55"/>
          <p:cNvSpPr/>
          <p:nvPr/>
        </p:nvSpPr>
        <p:spPr>
          <a:xfrm flipH="1">
            <a:off x="6882491" y="3608832"/>
            <a:ext cx="64986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6"/>
          <p:cNvSpPr/>
          <p:nvPr/>
        </p:nvSpPr>
        <p:spPr>
          <a:xfrm>
            <a:off x="7761050" y="3608832"/>
            <a:ext cx="240420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57"/>
          <p:cNvSpPr/>
          <p:nvPr/>
        </p:nvSpPr>
        <p:spPr>
          <a:xfrm rot="10800000">
            <a:off x="9470569" y="4440926"/>
            <a:ext cx="1354909" cy="253351"/>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9666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6598"/>
            <a:ext cx="11642721" cy="1316945"/>
          </a:xfrm>
        </p:spPr>
        <p:txBody>
          <a:bodyPr>
            <a:normAutofit/>
          </a:bodyPr>
          <a:lstStyle/>
          <a:p>
            <a:r>
              <a:rPr lang="en-US" sz="3200" cap="all" spc="500" dirty="0">
                <a:ln w="3175">
                  <a:noFill/>
                </a:ln>
                <a:solidFill>
                  <a:srgbClr val="0078D7"/>
                </a:solidFill>
                <a:latin typeface="Segoe UI Semilight" charset="0"/>
                <a:ea typeface="+mn-ea"/>
                <a:cs typeface="Segoe UI Semilight" charset="0"/>
              </a:rPr>
              <a:t>Self-tuning performance</a:t>
            </a:r>
            <a:br>
              <a:rPr lang="en-US" sz="3200" cap="all" spc="500" dirty="0">
                <a:ln w="3175">
                  <a:noFill/>
                </a:ln>
                <a:solidFill>
                  <a:srgbClr val="0078D7"/>
                </a:solidFill>
                <a:latin typeface="Segoe UI Semilight" charset="0"/>
                <a:ea typeface="+mn-ea"/>
                <a:cs typeface="Segoe UI Semilight" charset="0"/>
              </a:rPr>
            </a:br>
            <a:r>
              <a:rPr lang="en-US" sz="2400" cap="all" dirty="0">
                <a:solidFill>
                  <a:srgbClr val="0078D7"/>
                </a:solidFill>
              </a:rPr>
              <a:t>Database Advisor and adaptive query processing</a:t>
            </a:r>
          </a:p>
        </p:txBody>
      </p:sp>
      <p:sp>
        <p:nvSpPr>
          <p:cNvPr id="4" name="Content Placeholder 2"/>
          <p:cNvSpPr>
            <a:spLocks noGrp="1"/>
          </p:cNvSpPr>
          <p:nvPr>
            <p:ph type="body" sz="quarter" idx="10"/>
          </p:nvPr>
        </p:nvSpPr>
        <p:spPr/>
        <p:txBody>
          <a:bodyPr/>
          <a:lstStyle/>
          <a:p>
            <a:r>
              <a:rPr lang="en-US" sz="1800" dirty="0"/>
              <a:t>Manages indexes, tailored to the specific workload</a:t>
            </a:r>
          </a:p>
          <a:p>
            <a:r>
              <a:rPr lang="en-US" sz="1800" dirty="0"/>
              <a:t>Tests and validates actions, reverts if impact negative</a:t>
            </a:r>
          </a:p>
          <a:p>
            <a:r>
              <a:rPr lang="en-US" sz="1800" dirty="0"/>
              <a:t>Runs in full auto-mode, or in recommend/review mode</a:t>
            </a:r>
          </a:p>
          <a:p>
            <a:r>
              <a:rPr lang="en-US" sz="1800" dirty="0"/>
              <a:t>Continuously monitors query patterns and performance</a:t>
            </a:r>
          </a:p>
        </p:txBody>
      </p:sp>
      <p:sp>
        <p:nvSpPr>
          <p:cNvPr id="5" name="Freeform 4"/>
          <p:cNvSpPr>
            <a:spLocks noChangeAspect="1"/>
          </p:cNvSpPr>
          <p:nvPr/>
        </p:nvSpPr>
        <p:spPr bwMode="auto">
          <a:xfrm flipH="1">
            <a:off x="8671418" y="2358525"/>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128"/>
          <p:cNvSpPr>
            <a:spLocks noChangeAspect="1"/>
          </p:cNvSpPr>
          <p:nvPr/>
        </p:nvSpPr>
        <p:spPr bwMode="auto">
          <a:xfrm flipH="1">
            <a:off x="6091650" y="2433333"/>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sp>
        <p:nvSpPr>
          <p:cNvPr id="15" name="TextBox 14"/>
          <p:cNvSpPr txBox="1"/>
          <p:nvPr/>
        </p:nvSpPr>
        <p:spPr>
          <a:xfrm>
            <a:off x="9647233" y="2761552"/>
            <a:ext cx="1054186"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Tuning algorithms</a:t>
            </a:r>
          </a:p>
        </p:txBody>
      </p:sp>
      <p:sp>
        <p:nvSpPr>
          <p:cNvPr id="8" name="TextBox 7"/>
          <p:cNvSpPr txBox="1">
            <a:spLocks noChangeAspect="1"/>
          </p:cNvSpPr>
          <p:nvPr/>
        </p:nvSpPr>
        <p:spPr>
          <a:xfrm>
            <a:off x="6402196" y="3936506"/>
            <a:ext cx="129599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SQL Database</a:t>
            </a:r>
          </a:p>
        </p:txBody>
      </p:sp>
      <p:grpSp>
        <p:nvGrpSpPr>
          <p:cNvPr id="23" name="Group 22"/>
          <p:cNvGrpSpPr/>
          <p:nvPr/>
        </p:nvGrpSpPr>
        <p:grpSpPr>
          <a:xfrm>
            <a:off x="7864755" y="3284772"/>
            <a:ext cx="1335852" cy="931932"/>
            <a:chOff x="2572116" y="2647406"/>
            <a:chExt cx="1335852" cy="931932"/>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72116" y="3302339"/>
              <a:ext cx="133585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Database advisor</a:t>
              </a:r>
            </a:p>
          </p:txBody>
        </p:sp>
      </p:grpSp>
      <p:cxnSp>
        <p:nvCxnSpPr>
          <p:cNvPr id="31" name="Straight Connector 30"/>
          <p:cNvCxnSpPr/>
          <p:nvPr/>
        </p:nvCxnSpPr>
        <p:spPr>
          <a:xfrm>
            <a:off x="7280179" y="3675007"/>
            <a:ext cx="836023" cy="0"/>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775486" y="317415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6007052" y="5956758"/>
            <a:ext cx="1536867"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Developer</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no admin skills</a:t>
            </a:r>
            <a:endParaRPr kumimoji="0" lang="en-US" sz="1000" b="0" i="0" u="none" strike="noStrike" kern="0" cap="none" spc="0" normalizeH="0" baseline="0" noProof="0" dirty="0">
              <a:ln>
                <a:noFill/>
              </a:ln>
              <a:solidFill>
                <a:srgbClr val="0078D7"/>
              </a:solidFill>
              <a:effectLst/>
              <a:uLnTx/>
              <a:uFillTx/>
              <a:latin typeface="Segoe UI"/>
              <a:ea typeface="+mn-ea"/>
              <a:cs typeface="+mn-cs"/>
            </a:endParaRPr>
          </a:p>
        </p:txBody>
      </p:sp>
      <p:sp>
        <p:nvSpPr>
          <p:cNvPr id="24" name="Freeform 23"/>
          <p:cNvSpPr/>
          <p:nvPr/>
        </p:nvSpPr>
        <p:spPr>
          <a:xfrm flipH="1">
            <a:off x="6402721"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26" name="TextBox 25"/>
          <p:cNvSpPr txBox="1"/>
          <p:nvPr/>
        </p:nvSpPr>
        <p:spPr>
          <a:xfrm>
            <a:off x="9451421" y="5956758"/>
            <a:ext cx="1639460"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DBA of</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many databases</a:t>
            </a:r>
          </a:p>
        </p:txBody>
      </p:sp>
      <p:sp>
        <p:nvSpPr>
          <p:cNvPr id="27" name="Freeform 26"/>
          <p:cNvSpPr/>
          <p:nvPr/>
        </p:nvSpPr>
        <p:spPr>
          <a:xfrm>
            <a:off x="9738019"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3" name="Rectangle 2"/>
          <p:cNvSpPr/>
          <p:nvPr/>
        </p:nvSpPr>
        <p:spPr bwMode="auto">
          <a:xfrm>
            <a:off x="5141747" y="4420563"/>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5888" marR="0" lvl="0" indent="-115888"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“My app gets auto-tuned”</a:t>
            </a:r>
          </a:p>
        </p:txBody>
      </p:sp>
      <p:sp>
        <p:nvSpPr>
          <p:cNvPr id="30" name="Rectangle 29"/>
          <p:cNvSpPr/>
          <p:nvPr/>
        </p:nvSpPr>
        <p:spPr bwMode="auto">
          <a:xfrm>
            <a:off x="8772118" y="4651951"/>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“I can do more in less time”</a:t>
            </a:r>
          </a:p>
        </p:txBody>
      </p:sp>
      <p:cxnSp>
        <p:nvCxnSpPr>
          <p:cNvPr id="10" name="Connector: Elbow 9">
            <a:extLst>
              <a:ext uri="{FF2B5EF4-FFF2-40B4-BE49-F238E27FC236}">
                <a16:creationId xmlns:a16="http://schemas.microsoft.com/office/drawing/2014/main" id="{134F4A88-44B2-46CA-AF45-794CA5A36A36}"/>
              </a:ext>
            </a:extLst>
          </p:cNvPr>
          <p:cNvCxnSpPr>
            <a:cxnSpLocks/>
            <a:stCxn id="15" idx="2"/>
          </p:cNvCxnSpPr>
          <p:nvPr/>
        </p:nvCxnSpPr>
        <p:spPr>
          <a:xfrm rot="5400000">
            <a:off x="9411062" y="2966910"/>
            <a:ext cx="445402" cy="1081126"/>
          </a:xfrm>
          <a:prstGeom prst="bentConnector2">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25687B-DF2C-4768-9338-6BFB7D9A20E6}"/>
              </a:ext>
            </a:extLst>
          </p:cNvPr>
          <p:cNvCxnSpPr>
            <a:cxnSpLocks/>
            <a:endCxn id="15" idx="1"/>
          </p:cNvCxnSpPr>
          <p:nvPr/>
        </p:nvCxnSpPr>
        <p:spPr>
          <a:xfrm flipV="1">
            <a:off x="8599714" y="3023162"/>
            <a:ext cx="1047519" cy="191752"/>
          </a:xfrm>
          <a:prstGeom prst="bentConnector3">
            <a:avLst>
              <a:gd name="adj1" fmla="val 119"/>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37" name="Rectangle 3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38" name="Pentagon 3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Freeform 5"/>
          <p:cNvSpPr/>
          <p:nvPr/>
        </p:nvSpPr>
        <p:spPr>
          <a:xfrm>
            <a:off x="5270617" y="4730399"/>
            <a:ext cx="989428"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428" h="595532">
                <a:moveTo>
                  <a:pt x="0" y="407963"/>
                </a:moveTo>
                <a:lnTo>
                  <a:pt x="595533" y="407963"/>
                </a:lnTo>
                <a:lnTo>
                  <a:pt x="783102" y="595532"/>
                </a:lnTo>
                <a:lnTo>
                  <a:pt x="783102" y="407963"/>
                </a:lnTo>
                <a:lnTo>
                  <a:pt x="989428" y="407963"/>
                </a:lnTo>
                <a:lnTo>
                  <a:pt x="989428"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a:off x="8824970" y="4960718"/>
            <a:ext cx="1117019"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 name="connsiteX0" fmla="*/ 0 w 1117019"/>
              <a:gd name="connsiteY0" fmla="*/ 407963 h 595532"/>
              <a:gd name="connsiteX1" fmla="*/ 723124 w 1117019"/>
              <a:gd name="connsiteY1" fmla="*/ 407963 h 595532"/>
              <a:gd name="connsiteX2" fmla="*/ 910693 w 1117019"/>
              <a:gd name="connsiteY2" fmla="*/ 595532 h 595532"/>
              <a:gd name="connsiteX3" fmla="*/ 910693 w 1117019"/>
              <a:gd name="connsiteY3" fmla="*/ 407963 h 595532"/>
              <a:gd name="connsiteX4" fmla="*/ 1117019 w 1117019"/>
              <a:gd name="connsiteY4" fmla="*/ 407963 h 595532"/>
              <a:gd name="connsiteX5" fmla="*/ 1117019 w 1117019"/>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19" h="595532">
                <a:moveTo>
                  <a:pt x="0" y="407963"/>
                </a:moveTo>
                <a:lnTo>
                  <a:pt x="723124" y="407963"/>
                </a:lnTo>
                <a:lnTo>
                  <a:pt x="910693" y="595532"/>
                </a:lnTo>
                <a:lnTo>
                  <a:pt x="910693" y="407963"/>
                </a:lnTo>
                <a:lnTo>
                  <a:pt x="1117019" y="407963"/>
                </a:lnTo>
                <a:lnTo>
                  <a:pt x="1117019"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12428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53455"/>
            <a:ext cx="11642721" cy="1316945"/>
          </a:xfrm>
        </p:spPr>
        <p:txBody>
          <a:bodyPr>
            <a:normAutofit/>
          </a:bodyPr>
          <a:lstStyle/>
          <a:p>
            <a:r>
              <a:rPr lang="en-US" sz="3200" cap="all" spc="500" dirty="0">
                <a:ln w="3175">
                  <a:noFill/>
                </a:ln>
                <a:solidFill>
                  <a:srgbClr val="0078D7"/>
                </a:solidFill>
                <a:latin typeface="Segoe UI Semilight" charset="0"/>
                <a:ea typeface="+mn-ea"/>
                <a:cs typeface="Segoe UI Semilight" charset="0"/>
              </a:rPr>
              <a:t>On-the-fly scale</a:t>
            </a:r>
            <a:br>
              <a:rPr lang="en-US" sz="4800" dirty="0"/>
            </a:br>
            <a:r>
              <a:rPr lang="en-US" sz="2400" cap="all" dirty="0">
                <a:solidFill>
                  <a:srgbClr val="0078D7"/>
                </a:solidFill>
              </a:rPr>
              <a:t>Scale up or down with minimal app downtime</a:t>
            </a:r>
          </a:p>
        </p:txBody>
      </p:sp>
      <p:sp>
        <p:nvSpPr>
          <p:cNvPr id="297" name="Text Placeholder 3"/>
          <p:cNvSpPr>
            <a:spLocks noGrp="1"/>
          </p:cNvSpPr>
          <p:nvPr>
            <p:ph type="body" sz="quarter" idx="10"/>
          </p:nvPr>
        </p:nvSpPr>
        <p:spPr>
          <a:xfrm>
            <a:off x="274637" y="2357133"/>
            <a:ext cx="4170363" cy="3434786"/>
          </a:xfrm>
        </p:spPr>
        <p:txBody>
          <a:bodyPr/>
          <a:lstStyle/>
          <a:p>
            <a:r>
              <a:rPr lang="en-US" sz="1800" dirty="0"/>
              <a:t>Scale up with one click or a </a:t>
            </a:r>
            <a:br>
              <a:rPr lang="en-US" sz="1800" dirty="0"/>
            </a:br>
            <a:r>
              <a:rPr lang="en-US" sz="1800" dirty="0"/>
              <a:t>single API call </a:t>
            </a:r>
          </a:p>
          <a:p>
            <a:r>
              <a:rPr lang="en-US" sz="1800" dirty="0"/>
              <a:t>Accommodate growth and peak workloads</a:t>
            </a:r>
          </a:p>
          <a:p>
            <a:r>
              <a:rPr lang="en-US" sz="1800" dirty="0"/>
              <a:t>Remove the guess work and pay for what you need, when you need it</a:t>
            </a:r>
          </a:p>
          <a:p>
            <a:r>
              <a:rPr lang="en-US" sz="1800" dirty="0"/>
              <a:t>New Standard tiers for CPU-intensive workloads</a:t>
            </a:r>
            <a:r>
              <a:rPr lang="en-US" sz="1800" baseline="30000" dirty="0"/>
              <a:t>*</a:t>
            </a:r>
          </a:p>
        </p:txBody>
      </p:sp>
      <p:graphicFrame>
        <p:nvGraphicFramePr>
          <p:cNvPr id="12" name="Table 11"/>
          <p:cNvGraphicFramePr>
            <a:graphicFrameLocks noGrp="1"/>
          </p:cNvGraphicFramePr>
          <p:nvPr>
            <p:extLst/>
          </p:nvPr>
        </p:nvGraphicFramePr>
        <p:xfrm>
          <a:off x="6553439" y="4909531"/>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200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800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3,000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594647120"/>
                  </a:ext>
                </a:extLst>
              </a:tr>
            </a:tbl>
          </a:graphicData>
        </a:graphic>
      </p:graphicFrame>
      <p:sp>
        <p:nvSpPr>
          <p:cNvPr id="22" name="Rectangle 21"/>
          <p:cNvSpPr/>
          <p:nvPr/>
        </p:nvSpPr>
        <p:spPr>
          <a:xfrm>
            <a:off x="8620766" y="5835596"/>
            <a:ext cx="3008498"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Database transaction units (DTUs)</a:t>
            </a:r>
          </a:p>
        </p:txBody>
      </p:sp>
      <p:sp>
        <p:nvSpPr>
          <p:cNvPr id="80" name="Freeform 182">
            <a:extLst>
              <a:ext uri="{FF2B5EF4-FFF2-40B4-BE49-F238E27FC236}">
                <a16:creationId xmlns:a16="http://schemas.microsoft.com/office/drawing/2014/main" id="{F51A0B3F-5B21-4E68-8ADC-113DEFCE9181}"/>
              </a:ext>
            </a:extLst>
          </p:cNvPr>
          <p:cNvSpPr/>
          <p:nvPr/>
        </p:nvSpPr>
        <p:spPr bwMode="auto">
          <a:xfrm>
            <a:off x="6917760" y="3913891"/>
            <a:ext cx="275438" cy="3532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182">
            <a:extLst>
              <a:ext uri="{FF2B5EF4-FFF2-40B4-BE49-F238E27FC236}">
                <a16:creationId xmlns:a16="http://schemas.microsoft.com/office/drawing/2014/main" id="{B14B3404-6E8A-474A-AE73-C38CFEAF727E}"/>
              </a:ext>
            </a:extLst>
          </p:cNvPr>
          <p:cNvSpPr/>
          <p:nvPr/>
        </p:nvSpPr>
        <p:spPr bwMode="auto">
          <a:xfrm>
            <a:off x="7809951" y="3728396"/>
            <a:ext cx="426942" cy="5475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82">
            <a:extLst>
              <a:ext uri="{FF2B5EF4-FFF2-40B4-BE49-F238E27FC236}">
                <a16:creationId xmlns:a16="http://schemas.microsoft.com/office/drawing/2014/main" id="{B654B66E-A556-44CA-9211-C9881AD41033}"/>
              </a:ext>
            </a:extLst>
          </p:cNvPr>
          <p:cNvSpPr/>
          <p:nvPr/>
        </p:nvSpPr>
        <p:spPr bwMode="auto">
          <a:xfrm>
            <a:off x="8748381" y="3591778"/>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a:spLocks noChangeAspect="1"/>
          </p:cNvSpPr>
          <p:nvPr/>
        </p:nvSpPr>
        <p:spPr bwMode="auto">
          <a:xfrm>
            <a:off x="883234" y="6311589"/>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Scales on the fly</a:t>
            </a:r>
          </a:p>
        </p:txBody>
      </p:sp>
      <p:sp>
        <p:nvSpPr>
          <p:cNvPr id="65" name="Freeform 64"/>
          <p:cNvSpPr/>
          <p:nvPr/>
        </p:nvSpPr>
        <p:spPr>
          <a:xfrm>
            <a:off x="385884" y="6311589"/>
            <a:ext cx="567776" cy="359574"/>
          </a:xfrm>
          <a:custGeom>
            <a:avLst/>
            <a:gdLst>
              <a:gd name="connsiteX0" fmla="*/ 4419506 w 8133512"/>
              <a:gd name="connsiteY0" fmla="*/ 2801 h 5150985"/>
              <a:gd name="connsiteX1" fmla="*/ 4872800 w 8133512"/>
              <a:gd name="connsiteY1" fmla="*/ 26646 h 5150985"/>
              <a:gd name="connsiteX2" fmla="*/ 6973208 w 8133512"/>
              <a:gd name="connsiteY2" fmla="*/ 2694193 h 5150985"/>
              <a:gd name="connsiteX3" fmla="*/ 8133504 w 8133512"/>
              <a:gd name="connsiteY3" fmla="*/ 3917476 h 5150985"/>
              <a:gd name="connsiteX4" fmla="*/ 6923596 w 8133512"/>
              <a:gd name="connsiteY4" fmla="*/ 5150972 h 5150985"/>
              <a:gd name="connsiteX5" fmla="*/ 1764063 w 8133512"/>
              <a:gd name="connsiteY5" fmla="*/ 5150972 h 5150985"/>
              <a:gd name="connsiteX6" fmla="*/ 387 w 8133512"/>
              <a:gd name="connsiteY6" fmla="*/ 3352912 h 5150985"/>
              <a:gd name="connsiteX7" fmla="*/ 2262680 w 8133512"/>
              <a:gd name="connsiteY7" fmla="*/ 1636697 h 5150985"/>
              <a:gd name="connsiteX8" fmla="*/ 4419506 w 8133512"/>
              <a:gd name="connsiteY8" fmla="*/ 2801 h 5150985"/>
              <a:gd name="connsiteX9" fmla="*/ 5179892 w 8133512"/>
              <a:gd name="connsiteY9" fmla="*/ 1699213 h 5150985"/>
              <a:gd name="connsiteX10" fmla="*/ 4212779 w 8133512"/>
              <a:gd name="connsiteY10" fmla="*/ 1997072 h 5150985"/>
              <a:gd name="connsiteX11" fmla="*/ 4531286 w 8133512"/>
              <a:gd name="connsiteY11" fmla="*/ 2138683 h 5150985"/>
              <a:gd name="connsiteX12" fmla="*/ 1712867 w 8133512"/>
              <a:gd name="connsiteY12" fmla="*/ 3603125 h 5150985"/>
              <a:gd name="connsiteX13" fmla="*/ 5169689 w 8133512"/>
              <a:gd name="connsiteY13" fmla="*/ 2422519 h 5150985"/>
              <a:gd name="connsiteX14" fmla="*/ 5488196 w 8133512"/>
              <a:gd name="connsiteY14" fmla="*/ 2564130 h 5150985"/>
              <a:gd name="connsiteX15" fmla="*/ 5179892 w 8133512"/>
              <a:gd name="connsiteY15" fmla="*/ 1699213 h 5150985"/>
              <a:gd name="connsiteX16" fmla="*/ 1366939 w 8133512"/>
              <a:gd name="connsiteY16" fmla="*/ 3921497 h 5150985"/>
              <a:gd name="connsiteX17" fmla="*/ 1366939 w 8133512"/>
              <a:gd name="connsiteY17" fmla="*/ 4348309 h 5150985"/>
              <a:gd name="connsiteX18" fmla="*/ 1470489 w 8133512"/>
              <a:gd name="connsiteY18" fmla="*/ 4348309 h 5150985"/>
              <a:gd name="connsiteX19" fmla="*/ 1470489 w 8133512"/>
              <a:gd name="connsiteY19" fmla="*/ 3921497 h 5150985"/>
              <a:gd name="connsiteX20" fmla="*/ 1366939 w 8133512"/>
              <a:gd name="connsiteY20" fmla="*/ 3921497 h 5150985"/>
              <a:gd name="connsiteX21" fmla="*/ 2700997 w 8133512"/>
              <a:gd name="connsiteY21" fmla="*/ 3921497 h 5150985"/>
              <a:gd name="connsiteX22" fmla="*/ 2700997 w 8133512"/>
              <a:gd name="connsiteY22" fmla="*/ 4348309 h 5150985"/>
              <a:gd name="connsiteX23" fmla="*/ 2804547 w 8133512"/>
              <a:gd name="connsiteY23" fmla="*/ 4348309 h 5150985"/>
              <a:gd name="connsiteX24" fmla="*/ 2804547 w 8133512"/>
              <a:gd name="connsiteY24" fmla="*/ 3921497 h 5150985"/>
              <a:gd name="connsiteX25" fmla="*/ 2700997 w 8133512"/>
              <a:gd name="connsiteY25" fmla="*/ 3921497 h 5150985"/>
              <a:gd name="connsiteX26" fmla="*/ 4035055 w 8133512"/>
              <a:gd name="connsiteY26" fmla="*/ 3921497 h 5150985"/>
              <a:gd name="connsiteX27" fmla="*/ 4035055 w 8133512"/>
              <a:gd name="connsiteY27" fmla="*/ 4348309 h 5150985"/>
              <a:gd name="connsiteX28" fmla="*/ 4138605 w 8133512"/>
              <a:gd name="connsiteY28" fmla="*/ 4348309 h 5150985"/>
              <a:gd name="connsiteX29" fmla="*/ 4138605 w 8133512"/>
              <a:gd name="connsiteY29" fmla="*/ 3921497 h 5150985"/>
              <a:gd name="connsiteX30" fmla="*/ 4035055 w 8133512"/>
              <a:gd name="connsiteY30" fmla="*/ 3921497 h 5150985"/>
              <a:gd name="connsiteX31" fmla="*/ 5369113 w 8133512"/>
              <a:gd name="connsiteY31" fmla="*/ 3921497 h 5150985"/>
              <a:gd name="connsiteX32" fmla="*/ 5369113 w 8133512"/>
              <a:gd name="connsiteY32" fmla="*/ 4348309 h 5150985"/>
              <a:gd name="connsiteX33" fmla="*/ 5472663 w 8133512"/>
              <a:gd name="connsiteY33" fmla="*/ 4348309 h 5150985"/>
              <a:gd name="connsiteX34" fmla="*/ 5472663 w 8133512"/>
              <a:gd name="connsiteY34" fmla="*/ 3921497 h 5150985"/>
              <a:gd name="connsiteX35" fmla="*/ 5369113 w 8133512"/>
              <a:gd name="connsiteY35" fmla="*/ 3921497 h 5150985"/>
              <a:gd name="connsiteX36" fmla="*/ 6703169 w 8133512"/>
              <a:gd name="connsiteY36" fmla="*/ 3921497 h 5150985"/>
              <a:gd name="connsiteX37" fmla="*/ 6703169 w 8133512"/>
              <a:gd name="connsiteY37" fmla="*/ 4348309 h 5150985"/>
              <a:gd name="connsiteX38" fmla="*/ 6806719 w 8133512"/>
              <a:gd name="connsiteY38" fmla="*/ 4348309 h 5150985"/>
              <a:gd name="connsiteX39" fmla="*/ 6806719 w 8133512"/>
              <a:gd name="connsiteY39" fmla="*/ 3921497 h 5150985"/>
              <a:gd name="connsiteX40" fmla="*/ 6703169 w 8133512"/>
              <a:gd name="connsiteY40" fmla="*/ 3921497 h 515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3512" h="5150985">
                <a:moveTo>
                  <a:pt x="4419506" y="2801"/>
                </a:moveTo>
                <a:cubicBezTo>
                  <a:pt x="4568170" y="-4661"/>
                  <a:pt x="4719785" y="2617"/>
                  <a:pt x="4872800" y="26646"/>
                </a:cubicBezTo>
                <a:cubicBezTo>
                  <a:pt x="6147238" y="226775"/>
                  <a:pt x="7151483" y="1439768"/>
                  <a:pt x="6973208" y="2694193"/>
                </a:cubicBezTo>
                <a:cubicBezTo>
                  <a:pt x="7891061" y="2823418"/>
                  <a:pt x="8131847" y="3547028"/>
                  <a:pt x="8133504" y="3917476"/>
                </a:cubicBezTo>
                <a:cubicBezTo>
                  <a:pt x="8135690" y="4404820"/>
                  <a:pt x="7721889" y="5154682"/>
                  <a:pt x="6923596" y="5150972"/>
                </a:cubicBezTo>
                <a:lnTo>
                  <a:pt x="1764063" y="5150972"/>
                </a:lnTo>
                <a:cubicBezTo>
                  <a:pt x="714187" y="5144695"/>
                  <a:pt x="20999" y="4207126"/>
                  <a:pt x="387" y="3352912"/>
                </a:cubicBezTo>
                <a:cubicBezTo>
                  <a:pt x="-20225" y="2498699"/>
                  <a:pt x="782106" y="1166044"/>
                  <a:pt x="2262680" y="1636697"/>
                </a:cubicBezTo>
                <a:cubicBezTo>
                  <a:pt x="2482766" y="829523"/>
                  <a:pt x="3378856" y="55033"/>
                  <a:pt x="4419506" y="2801"/>
                </a:cubicBezTo>
                <a:close/>
                <a:moveTo>
                  <a:pt x="5179892" y="1699213"/>
                </a:moveTo>
                <a:lnTo>
                  <a:pt x="4212779" y="1997072"/>
                </a:lnTo>
                <a:lnTo>
                  <a:pt x="4531286" y="2138683"/>
                </a:lnTo>
                <a:cubicBezTo>
                  <a:pt x="4090064" y="3022616"/>
                  <a:pt x="2808743" y="3465182"/>
                  <a:pt x="1712867" y="3603125"/>
                </a:cubicBezTo>
                <a:cubicBezTo>
                  <a:pt x="2982526" y="3681560"/>
                  <a:pt x="4476646" y="3333607"/>
                  <a:pt x="5169689" y="2422519"/>
                </a:cubicBezTo>
                <a:lnTo>
                  <a:pt x="5488196" y="2564130"/>
                </a:lnTo>
                <a:lnTo>
                  <a:pt x="5179892" y="1699213"/>
                </a:lnTo>
                <a:close/>
                <a:moveTo>
                  <a:pt x="1366939" y="3921497"/>
                </a:moveTo>
                <a:lnTo>
                  <a:pt x="1366939" y="4348309"/>
                </a:lnTo>
                <a:lnTo>
                  <a:pt x="1470489" y="4348309"/>
                </a:lnTo>
                <a:lnTo>
                  <a:pt x="1470489" y="3921497"/>
                </a:lnTo>
                <a:lnTo>
                  <a:pt x="1366939" y="3921497"/>
                </a:lnTo>
                <a:close/>
                <a:moveTo>
                  <a:pt x="2700997" y="3921497"/>
                </a:moveTo>
                <a:lnTo>
                  <a:pt x="2700997" y="4348309"/>
                </a:lnTo>
                <a:lnTo>
                  <a:pt x="2804547" y="4348309"/>
                </a:lnTo>
                <a:lnTo>
                  <a:pt x="2804547" y="3921497"/>
                </a:lnTo>
                <a:lnTo>
                  <a:pt x="2700997" y="3921497"/>
                </a:lnTo>
                <a:close/>
                <a:moveTo>
                  <a:pt x="4035055" y="3921497"/>
                </a:moveTo>
                <a:lnTo>
                  <a:pt x="4035055" y="4348309"/>
                </a:lnTo>
                <a:lnTo>
                  <a:pt x="4138605" y="4348309"/>
                </a:lnTo>
                <a:lnTo>
                  <a:pt x="4138605" y="3921497"/>
                </a:lnTo>
                <a:lnTo>
                  <a:pt x="4035055" y="3921497"/>
                </a:lnTo>
                <a:close/>
                <a:moveTo>
                  <a:pt x="5369113" y="3921497"/>
                </a:moveTo>
                <a:lnTo>
                  <a:pt x="5369113" y="4348309"/>
                </a:lnTo>
                <a:lnTo>
                  <a:pt x="5472663" y="4348309"/>
                </a:lnTo>
                <a:lnTo>
                  <a:pt x="5472663" y="3921497"/>
                </a:lnTo>
                <a:lnTo>
                  <a:pt x="5369113" y="3921497"/>
                </a:lnTo>
                <a:close/>
                <a:moveTo>
                  <a:pt x="6703169" y="3921497"/>
                </a:moveTo>
                <a:lnTo>
                  <a:pt x="6703169" y="4348309"/>
                </a:lnTo>
                <a:lnTo>
                  <a:pt x="6806719" y="4348309"/>
                </a:lnTo>
                <a:lnTo>
                  <a:pt x="6806719" y="3921497"/>
                </a:lnTo>
                <a:lnTo>
                  <a:pt x="6703169" y="39214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Pentagon 71"/>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Arc 5"/>
          <p:cNvSpPr/>
          <p:nvPr/>
        </p:nvSpPr>
        <p:spPr>
          <a:xfrm rot="10578403">
            <a:off x="3156528" y="1381187"/>
            <a:ext cx="8073339" cy="2376708"/>
          </a:xfrm>
          <a:prstGeom prst="arc">
            <a:avLst>
              <a:gd name="adj1" fmla="val 10970397"/>
              <a:gd name="adj2" fmla="val 17079055"/>
            </a:avLst>
          </a:prstGeom>
          <a:ln w="19050" cap="flat">
            <a:solidFill>
              <a:srgbClr val="0078D7"/>
            </a:solidFill>
            <a:prstDash val="sysDash"/>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2">
            <a:extLst>
              <a:ext uri="{FF2B5EF4-FFF2-40B4-BE49-F238E27FC236}">
                <a16:creationId xmlns:a16="http://schemas.microsoft.com/office/drawing/2014/main" id="{13CC4779-EA85-49A7-B22A-9A9B5A34BECA}"/>
              </a:ext>
            </a:extLst>
          </p:cNvPr>
          <p:cNvSpPr/>
          <p:nvPr/>
        </p:nvSpPr>
        <p:spPr bwMode="auto">
          <a:xfrm>
            <a:off x="9728274" y="360001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82">
            <a:extLst>
              <a:ext uri="{FF2B5EF4-FFF2-40B4-BE49-F238E27FC236}">
                <a16:creationId xmlns:a16="http://schemas.microsoft.com/office/drawing/2014/main" id="{8FF6082E-4A29-4F90-994D-80D4727098BA}"/>
              </a:ext>
            </a:extLst>
          </p:cNvPr>
          <p:cNvSpPr/>
          <p:nvPr/>
        </p:nvSpPr>
        <p:spPr bwMode="auto">
          <a:xfrm>
            <a:off x="9728274" y="335996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D4224B1B-D3BF-4242-9EEE-09D695F71204}"/>
              </a:ext>
            </a:extLst>
          </p:cNvPr>
          <p:cNvSpPr/>
          <p:nvPr/>
        </p:nvSpPr>
        <p:spPr bwMode="auto">
          <a:xfrm>
            <a:off x="10737534" y="3431255"/>
            <a:ext cx="540560" cy="8552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82">
            <a:extLst>
              <a:ext uri="{FF2B5EF4-FFF2-40B4-BE49-F238E27FC236}">
                <a16:creationId xmlns:a16="http://schemas.microsoft.com/office/drawing/2014/main" id="{3287115D-B1B3-4241-8809-A7C97A77B9A6}"/>
              </a:ext>
            </a:extLst>
          </p:cNvPr>
          <p:cNvSpPr/>
          <p:nvPr/>
        </p:nvSpPr>
        <p:spPr bwMode="auto">
          <a:xfrm>
            <a:off x="10737534" y="2975373"/>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5FE3F6FF-4DFD-4E99-AC73-5656A01407D5}"/>
              </a:ext>
            </a:extLst>
          </p:cNvPr>
          <p:cNvSpPr/>
          <p:nvPr/>
        </p:nvSpPr>
        <p:spPr>
          <a:xfrm>
            <a:off x="5239296" y="4905959"/>
            <a:ext cx="11673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7"/>
                </a:solidFill>
                <a:effectLst/>
                <a:uLnTx/>
                <a:uFillTx/>
                <a:latin typeface="Segoe UI"/>
                <a:ea typeface="+mn-ea"/>
                <a:cs typeface="+mn-cs"/>
              </a:rPr>
              <a:t>Standard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30" name="Table 29">
            <a:extLst>
              <a:ext uri="{FF2B5EF4-FFF2-40B4-BE49-F238E27FC236}">
                <a16:creationId xmlns:a16="http://schemas.microsoft.com/office/drawing/2014/main" id="{845A5BFE-FEF4-436C-8B8C-D3915B4AD689}"/>
              </a:ext>
            </a:extLst>
          </p:cNvPr>
          <p:cNvGraphicFramePr>
            <a:graphicFrameLocks noGrp="1"/>
          </p:cNvGraphicFramePr>
          <p:nvPr>
            <p:extLst/>
          </p:nvPr>
        </p:nvGraphicFramePr>
        <p:xfrm>
          <a:off x="6553439" y="5426159"/>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4,000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sp>
        <p:nvSpPr>
          <p:cNvPr id="4" name="Rectangle 3">
            <a:extLst>
              <a:ext uri="{FF2B5EF4-FFF2-40B4-BE49-F238E27FC236}">
                <a16:creationId xmlns:a16="http://schemas.microsoft.com/office/drawing/2014/main" id="{96338DD3-05A6-4655-8C81-C53F37E6CC1A}"/>
              </a:ext>
            </a:extLst>
          </p:cNvPr>
          <p:cNvSpPr/>
          <p:nvPr/>
        </p:nvSpPr>
        <p:spPr>
          <a:xfrm>
            <a:off x="5236090" y="5391984"/>
            <a:ext cx="11705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7C10"/>
                </a:solidFill>
                <a:effectLst/>
                <a:uLnTx/>
                <a:uFillTx/>
                <a:latin typeface="Segoe UI"/>
                <a:ea typeface="+mn-ea"/>
                <a:cs typeface="+mn-cs"/>
              </a:rPr>
              <a:t>Premium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7585408" y="5329775"/>
            <a:ext cx="942334" cy="558528"/>
            <a:chOff x="5485162" y="5752002"/>
            <a:chExt cx="693772" cy="882944"/>
          </a:xfrm>
        </p:grpSpPr>
        <p:sp>
          <p:nvSpPr>
            <p:cNvPr id="19" name="Rectangle 18"/>
            <p:cNvSpPr/>
            <p:nvPr/>
          </p:nvSpPr>
          <p:spPr bwMode="auto">
            <a:xfrm>
              <a:off x="5485162" y="6386229"/>
              <a:ext cx="693772" cy="24871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882944"/>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25659"/>
              <a:ext cx="55009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7" name="Table 36">
            <a:extLst>
              <a:ext uri="{FF2B5EF4-FFF2-40B4-BE49-F238E27FC236}">
                <a16:creationId xmlns:a16="http://schemas.microsoft.com/office/drawing/2014/main" id="{03F655BC-FC1B-4C7B-899B-6589B3F0D712}"/>
              </a:ext>
            </a:extLst>
          </p:cNvPr>
          <p:cNvGraphicFramePr>
            <a:graphicFrameLocks noGrp="1"/>
          </p:cNvGraphicFramePr>
          <p:nvPr>
            <p:extLst/>
          </p:nvPr>
        </p:nvGraphicFramePr>
        <p:xfrm>
          <a:off x="6547279" y="4402947"/>
          <a:ext cx="995642"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tblGrid>
              <a:tr h="355295">
                <a:tc>
                  <a:txBody>
                    <a:bodyPr/>
                    <a:lstStyle/>
                    <a:p>
                      <a:pPr algn="ctr"/>
                      <a:r>
                        <a:rPr lang="en-US" b="1" dirty="0">
                          <a:solidFill>
                            <a:srgbClr val="FFFFFF"/>
                          </a:solidFill>
                          <a:latin typeface="+mn-lt"/>
                        </a:rPr>
                        <a:t>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94647120"/>
                  </a:ext>
                </a:extLst>
              </a:tr>
            </a:tbl>
          </a:graphicData>
        </a:graphic>
      </p:graphicFrame>
      <p:sp>
        <p:nvSpPr>
          <p:cNvPr id="5" name="Rectangle 4">
            <a:extLst>
              <a:ext uri="{FF2B5EF4-FFF2-40B4-BE49-F238E27FC236}">
                <a16:creationId xmlns:a16="http://schemas.microsoft.com/office/drawing/2014/main" id="{070DA43E-53CA-4A75-8C53-EA5323D067A4}"/>
              </a:ext>
            </a:extLst>
          </p:cNvPr>
          <p:cNvSpPr/>
          <p:nvPr/>
        </p:nvSpPr>
        <p:spPr>
          <a:xfrm>
            <a:off x="5237001" y="4413107"/>
            <a:ext cx="7328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lumMod val="50000"/>
                  </a:srgbClr>
                </a:solidFill>
                <a:effectLst/>
                <a:uLnTx/>
                <a:uFillTx/>
                <a:latin typeface="Segoe UI"/>
                <a:ea typeface="+mn-ea"/>
                <a:cs typeface="+mn-cs"/>
              </a:rPr>
              <a:t>Basic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A0BF1C4-90EC-4D7E-9BD4-339431381217}"/>
              </a:ext>
            </a:extLst>
          </p:cNvPr>
          <p:cNvSpPr/>
          <p:nvPr/>
        </p:nvSpPr>
        <p:spPr>
          <a:xfrm>
            <a:off x="7372350" y="6540393"/>
            <a:ext cx="4352923"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*Higher DTU S4, S6, S7, S9, S12 Standard tiers in preview</a:t>
            </a:r>
          </a:p>
        </p:txBody>
      </p:sp>
    </p:spTree>
    <p:extLst>
      <p:ext uri="{BB962C8B-B14F-4D97-AF65-F5344CB8AC3E}">
        <p14:creationId xmlns:p14="http://schemas.microsoft.com/office/powerpoint/2010/main" val="1747860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5098"/>
            <a:ext cx="11642721" cy="1316945"/>
          </a:xfrm>
        </p:spPr>
        <p:txBody>
          <a:bodyPr>
            <a:normAutofit/>
          </a:bodyPr>
          <a:lstStyle/>
          <a:p>
            <a:r>
              <a:rPr lang="en-US" sz="3200" cap="all" spc="500" dirty="0">
                <a:ln w="3175">
                  <a:noFill/>
                </a:ln>
                <a:solidFill>
                  <a:srgbClr val="0078D7"/>
                </a:solidFill>
                <a:latin typeface="Segoe UI Semilight" charset="0"/>
                <a:ea typeface="+mn-ea"/>
                <a:cs typeface="Segoe UI Semilight" charset="0"/>
              </a:rPr>
              <a:t>Resource and tenant administration </a:t>
            </a:r>
            <a:br>
              <a:rPr lang="en-US" sz="4800" dirty="0"/>
            </a:br>
            <a:r>
              <a:rPr lang="en-US" sz="2400" cap="all" dirty="0">
                <a:solidFill>
                  <a:srgbClr val="0078D7"/>
                </a:solidFill>
              </a:rPr>
              <a:t>Elastic database pools </a:t>
            </a:r>
          </a:p>
        </p:txBody>
      </p:sp>
      <p:sp>
        <p:nvSpPr>
          <p:cNvPr id="4" name="Content Placeholder 2"/>
          <p:cNvSpPr>
            <a:spLocks noGrp="1"/>
          </p:cNvSpPr>
          <p:nvPr>
            <p:ph type="body" sz="quarter" idx="10"/>
          </p:nvPr>
        </p:nvSpPr>
        <p:spPr>
          <a:xfrm>
            <a:off x="274638" y="2357133"/>
            <a:ext cx="3973758" cy="3434786"/>
          </a:xfrm>
        </p:spPr>
        <p:txBody>
          <a:bodyPr/>
          <a:lstStyle/>
          <a:p>
            <a:r>
              <a:rPr lang="en-US" sz="1800" dirty="0"/>
              <a:t>Gain automatic management and administration of compute and storage across unlimited databases </a:t>
            </a:r>
          </a:p>
          <a:p>
            <a:r>
              <a:rPr lang="en-US" sz="1800" dirty="0"/>
              <a:t>Cap your spending and maximize utilization </a:t>
            </a:r>
          </a:p>
          <a:p>
            <a:r>
              <a:rPr lang="en-US" sz="1800" dirty="0"/>
              <a:t>Scale customers in multi-tenant apps or manage LOB databases effectively </a:t>
            </a:r>
          </a:p>
          <a:p>
            <a:r>
              <a:rPr lang="en-US" sz="1800" dirty="0"/>
              <a:t>Gain database-level data and </a:t>
            </a:r>
            <a:br>
              <a:rPr lang="en-US" sz="1800" dirty="0"/>
            </a:br>
            <a:r>
              <a:rPr lang="en-US" sz="1800" dirty="0"/>
              <a:t>tenant isolation </a:t>
            </a:r>
          </a:p>
        </p:txBody>
      </p:sp>
      <p:graphicFrame>
        <p:nvGraphicFramePr>
          <p:cNvPr id="7" name="Table 6"/>
          <p:cNvGraphicFramePr>
            <a:graphicFrameLocks noGrp="1"/>
          </p:cNvGraphicFramePr>
          <p:nvPr>
            <p:extLst/>
          </p:nvPr>
        </p:nvGraphicFramePr>
        <p:xfrm>
          <a:off x="6013566" y="5221984"/>
          <a:ext cx="5188857" cy="371895"/>
        </p:xfrm>
        <a:graphic>
          <a:graphicData uri="http://schemas.openxmlformats.org/drawingml/2006/table">
            <a:tbl>
              <a:tblPr>
                <a:tableStyleId>{5C22544A-7EE6-4342-B048-85BDC9FD1C3A}</a:tableStyleId>
              </a:tblPr>
              <a:tblGrid>
                <a:gridCol w="1594003">
                  <a:extLst>
                    <a:ext uri="{9D8B030D-6E8A-4147-A177-3AD203B41FA5}">
                      <a16:colId xmlns:a16="http://schemas.microsoft.com/office/drawing/2014/main" val="2036244271"/>
                    </a:ext>
                  </a:extLst>
                </a:gridCol>
                <a:gridCol w="2023321">
                  <a:extLst>
                    <a:ext uri="{9D8B030D-6E8A-4147-A177-3AD203B41FA5}">
                      <a16:colId xmlns:a16="http://schemas.microsoft.com/office/drawing/2014/main" val="2806863412"/>
                    </a:ext>
                  </a:extLst>
                </a:gridCol>
                <a:gridCol w="1571533">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Basic</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75000"/>
                      </a:schemeClr>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Standard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Premium</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extLst>
                  <a:ext uri="{0D108BD9-81ED-4DB2-BD59-A6C34878D82A}">
                    <a16:rowId xmlns:a16="http://schemas.microsoft.com/office/drawing/2014/main" val="594647120"/>
                  </a:ext>
                </a:extLst>
              </a:tr>
            </a:tbl>
          </a:graphicData>
        </a:graphic>
      </p:graphicFrame>
      <p:graphicFrame>
        <p:nvGraphicFramePr>
          <p:cNvPr id="8" name="Table 7"/>
          <p:cNvGraphicFramePr>
            <a:graphicFrameLocks noGrp="1"/>
          </p:cNvGraphicFramePr>
          <p:nvPr>
            <p:extLst/>
          </p:nvPr>
        </p:nvGraphicFramePr>
        <p:xfrm>
          <a:off x="6006965" y="6173864"/>
          <a:ext cx="5202059" cy="371895"/>
        </p:xfrm>
        <a:graphic>
          <a:graphicData uri="http://schemas.openxmlformats.org/drawingml/2006/table">
            <a:tbl>
              <a:tblPr>
                <a:tableStyleId>{5C22544A-7EE6-4342-B048-85BDC9FD1C3A}</a:tableStyleId>
              </a:tblPr>
              <a:tblGrid>
                <a:gridCol w="730713">
                  <a:extLst>
                    <a:ext uri="{9D8B030D-6E8A-4147-A177-3AD203B41FA5}">
                      <a16:colId xmlns:a16="http://schemas.microsoft.com/office/drawing/2014/main" val="2036244271"/>
                    </a:ext>
                  </a:extLst>
                </a:gridCol>
                <a:gridCol w="867346">
                  <a:extLst>
                    <a:ext uri="{9D8B030D-6E8A-4147-A177-3AD203B41FA5}">
                      <a16:colId xmlns:a16="http://schemas.microsoft.com/office/drawing/2014/main" val="67562925"/>
                    </a:ext>
                  </a:extLst>
                </a:gridCol>
                <a:gridCol w="965271">
                  <a:extLst>
                    <a:ext uri="{9D8B030D-6E8A-4147-A177-3AD203B41FA5}">
                      <a16:colId xmlns:a16="http://schemas.microsoft.com/office/drawing/2014/main" val="2806863412"/>
                    </a:ext>
                  </a:extLst>
                </a:gridCol>
                <a:gridCol w="1063198">
                  <a:extLst>
                    <a:ext uri="{9D8B030D-6E8A-4147-A177-3AD203B41FA5}">
                      <a16:colId xmlns:a16="http://schemas.microsoft.com/office/drawing/2014/main" val="1475134852"/>
                    </a:ext>
                  </a:extLst>
                </a:gridCol>
                <a:gridCol w="1575531">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200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400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94647120"/>
                  </a:ext>
                </a:extLst>
              </a:tr>
            </a:tbl>
          </a:graphicData>
        </a:graphic>
      </p:graphicFrame>
      <p:sp>
        <p:nvSpPr>
          <p:cNvPr id="10" name="Rectangle 9"/>
          <p:cNvSpPr/>
          <p:nvPr/>
        </p:nvSpPr>
        <p:spPr bwMode="auto">
          <a:xfrm>
            <a:off x="11000654" y="5102254"/>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309"/>
          <p:cNvGrpSpPr/>
          <p:nvPr/>
        </p:nvGrpSpPr>
        <p:grpSpPr>
          <a:xfrm>
            <a:off x="6663920" y="6064527"/>
            <a:ext cx="3035048" cy="602496"/>
            <a:chOff x="1645606" y="5917570"/>
            <a:chExt cx="3035048" cy="602496"/>
          </a:xfrm>
        </p:grpSpPr>
        <p:sp>
          <p:nvSpPr>
            <p:cNvPr id="11" name="Rectangle 10"/>
            <p:cNvSpPr/>
            <p:nvPr/>
          </p:nvSpPr>
          <p:spPr bwMode="auto">
            <a:xfrm>
              <a:off x="1645606"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4512168"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p:cNvSpPr/>
          <p:nvPr/>
        </p:nvSpPr>
        <p:spPr>
          <a:xfrm>
            <a:off x="6234115" y="5724854"/>
            <a:ext cx="4747758" cy="2862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Min/max DTUs per second per DB</a:t>
            </a:r>
          </a:p>
        </p:txBody>
      </p:sp>
      <p:grpSp>
        <p:nvGrpSpPr>
          <p:cNvPr id="61" name="Group 60"/>
          <p:cNvGrpSpPr/>
          <p:nvPr/>
        </p:nvGrpSpPr>
        <p:grpSpPr>
          <a:xfrm>
            <a:off x="6809791" y="2423696"/>
            <a:ext cx="3479386" cy="2072070"/>
            <a:chOff x="1657076" y="2483903"/>
            <a:chExt cx="3748188" cy="2232149"/>
          </a:xfrm>
        </p:grpSpPr>
        <p:grpSp>
          <p:nvGrpSpPr>
            <p:cNvPr id="273" name="Group 272"/>
            <p:cNvGrpSpPr/>
            <p:nvPr/>
          </p:nvGrpSpPr>
          <p:grpSpPr>
            <a:xfrm>
              <a:off x="1657076" y="3139185"/>
              <a:ext cx="1178707" cy="1576867"/>
              <a:chOff x="432378" y="3187550"/>
              <a:chExt cx="1178707" cy="1576867"/>
            </a:xfrm>
          </p:grpSpPr>
          <p:grpSp>
            <p:nvGrpSpPr>
              <p:cNvPr id="274" name="Group 273"/>
              <p:cNvGrpSpPr/>
              <p:nvPr/>
            </p:nvGrpSpPr>
            <p:grpSpPr>
              <a:xfrm>
                <a:off x="432378" y="3490271"/>
                <a:ext cx="1178707" cy="609439"/>
                <a:chOff x="1329597" y="3742168"/>
                <a:chExt cx="1129205" cy="609439"/>
              </a:xfrm>
            </p:grpSpPr>
            <p:sp>
              <p:nvSpPr>
                <p:cNvPr id="27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75" name="Freeform 274"/>
              <p:cNvSpPr/>
              <p:nvPr/>
            </p:nvSpPr>
            <p:spPr bwMode="auto">
              <a:xfrm>
                <a:off x="463975"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1</a:t>
                </a:r>
              </a:p>
            </p:txBody>
          </p:sp>
          <p:sp>
            <p:nvSpPr>
              <p:cNvPr id="276" name="Freeform 275"/>
              <p:cNvSpPr/>
              <p:nvPr/>
            </p:nvSpPr>
            <p:spPr bwMode="auto">
              <a:xfrm>
                <a:off x="463975" y="3187550"/>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0" name="Group 279"/>
            <p:cNvGrpSpPr/>
            <p:nvPr/>
          </p:nvGrpSpPr>
          <p:grpSpPr>
            <a:xfrm>
              <a:off x="4224422" y="2911096"/>
              <a:ext cx="1180842" cy="1804956"/>
              <a:chOff x="1758300" y="2959461"/>
              <a:chExt cx="1180842" cy="1804956"/>
            </a:xfrm>
          </p:grpSpPr>
          <p:grpSp>
            <p:nvGrpSpPr>
              <p:cNvPr id="281" name="Group 280"/>
              <p:cNvGrpSpPr/>
              <p:nvPr/>
            </p:nvGrpSpPr>
            <p:grpSpPr>
              <a:xfrm>
                <a:off x="1760435" y="3490271"/>
                <a:ext cx="1178707" cy="609439"/>
                <a:chOff x="1329597" y="3742168"/>
                <a:chExt cx="1129205" cy="609439"/>
              </a:xfrm>
            </p:grpSpPr>
            <p:sp>
              <p:nvSpPr>
                <p:cNvPr id="28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2" name="Freeform 281"/>
              <p:cNvSpPr/>
              <p:nvPr/>
            </p:nvSpPr>
            <p:spPr bwMode="auto">
              <a:xfrm>
                <a:off x="1792032"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N</a:t>
                </a:r>
              </a:p>
            </p:txBody>
          </p:sp>
          <p:grpSp>
            <p:nvGrpSpPr>
              <p:cNvPr id="283" name="Group 282"/>
              <p:cNvGrpSpPr/>
              <p:nvPr/>
            </p:nvGrpSpPr>
            <p:grpSpPr>
              <a:xfrm>
                <a:off x="1758300" y="3272438"/>
                <a:ext cx="1178707" cy="609439"/>
                <a:chOff x="1329597" y="3742168"/>
                <a:chExt cx="1129205" cy="609439"/>
              </a:xfrm>
            </p:grpSpPr>
            <p:sp>
              <p:nvSpPr>
                <p:cNvPr id="28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4" name="Freeform 283"/>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p:cNvGrpSpPr/>
            <p:nvPr/>
          </p:nvGrpSpPr>
          <p:grpSpPr>
            <a:xfrm>
              <a:off x="2936845" y="2483903"/>
              <a:ext cx="1186515" cy="2232149"/>
              <a:chOff x="4436501" y="2566568"/>
              <a:chExt cx="1186515" cy="2232149"/>
            </a:xfrm>
          </p:grpSpPr>
          <p:grpSp>
            <p:nvGrpSpPr>
              <p:cNvPr id="292" name="Group 291"/>
              <p:cNvGrpSpPr/>
              <p:nvPr/>
            </p:nvGrpSpPr>
            <p:grpSpPr>
              <a:xfrm>
                <a:off x="4444309" y="3524571"/>
                <a:ext cx="1178707" cy="609439"/>
                <a:chOff x="1329597" y="3742168"/>
                <a:chExt cx="1129205" cy="609439"/>
              </a:xfrm>
            </p:grpSpPr>
            <p:sp>
              <p:nvSpPr>
                <p:cNvPr id="30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3" name="Freeform 292"/>
              <p:cNvSpPr/>
              <p:nvPr/>
            </p:nvSpPr>
            <p:spPr bwMode="auto">
              <a:xfrm>
                <a:off x="4475906" y="39025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2</a:t>
                </a:r>
              </a:p>
            </p:txBody>
          </p:sp>
          <p:grpSp>
            <p:nvGrpSpPr>
              <p:cNvPr id="294" name="Group 293"/>
              <p:cNvGrpSpPr/>
              <p:nvPr/>
            </p:nvGrpSpPr>
            <p:grpSpPr>
              <a:xfrm>
                <a:off x="4442174" y="3306738"/>
                <a:ext cx="1178707" cy="609439"/>
                <a:chOff x="1329597" y="3742168"/>
                <a:chExt cx="1129205" cy="609439"/>
              </a:xfrm>
            </p:grpSpPr>
            <p:sp>
              <p:nvSpPr>
                <p:cNvPr id="304"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5"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5" name="Group 294"/>
              <p:cNvGrpSpPr/>
              <p:nvPr/>
            </p:nvGrpSpPr>
            <p:grpSpPr>
              <a:xfrm>
                <a:off x="4438636" y="3095620"/>
                <a:ext cx="1178707" cy="609439"/>
                <a:chOff x="1329597" y="3742168"/>
                <a:chExt cx="1129205" cy="609439"/>
              </a:xfrm>
            </p:grpSpPr>
            <p:sp>
              <p:nvSpPr>
                <p:cNvPr id="301"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3"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6" name="Group 295"/>
              <p:cNvGrpSpPr/>
              <p:nvPr/>
            </p:nvGrpSpPr>
            <p:grpSpPr>
              <a:xfrm>
                <a:off x="4436501" y="2882770"/>
                <a:ext cx="1178707" cy="609439"/>
                <a:chOff x="1329597" y="3742168"/>
                <a:chExt cx="1129205" cy="609439"/>
              </a:xfrm>
            </p:grpSpPr>
            <p:sp>
              <p:nvSpPr>
                <p:cNvPr id="29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7" name="Freeform 296"/>
              <p:cNvSpPr/>
              <p:nvPr/>
            </p:nvSpPr>
            <p:spPr bwMode="auto">
              <a:xfrm>
                <a:off x="4475906" y="2566568"/>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p:cNvGrpSpPr/>
          <p:nvPr/>
        </p:nvGrpSpPr>
        <p:grpSpPr>
          <a:xfrm>
            <a:off x="11058093" y="5385795"/>
            <a:ext cx="212569" cy="340110"/>
            <a:chOff x="4527638" y="1798313"/>
            <a:chExt cx="882308" cy="1411693"/>
          </a:xfrm>
        </p:grpSpPr>
        <p:sp>
          <p:nvSpPr>
            <p:cNvPr id="51" name="Freeform 50"/>
            <p:cNvSpPr/>
            <p:nvPr/>
          </p:nvSpPr>
          <p:spPr bwMode="auto">
            <a:xfrm>
              <a:off x="4563541" y="1820908"/>
              <a:ext cx="756308" cy="1353911"/>
            </a:xfrm>
            <a:custGeom>
              <a:avLst/>
              <a:gdLst>
                <a:gd name="connsiteX0" fmla="*/ 8708 w 735874"/>
                <a:gd name="connsiteY0" fmla="*/ 0 h 1328057"/>
                <a:gd name="connsiteX1" fmla="*/ 0 w 735874"/>
                <a:gd name="connsiteY1" fmla="*/ 1040674 h 1328057"/>
                <a:gd name="connsiteX2" fmla="*/ 265611 w 735874"/>
                <a:gd name="connsiteY2" fmla="*/ 836023 h 1328057"/>
                <a:gd name="connsiteX3" fmla="*/ 531223 w 735874"/>
                <a:gd name="connsiteY3" fmla="*/ 1328057 h 1328057"/>
                <a:gd name="connsiteX4" fmla="*/ 670560 w 735874"/>
                <a:gd name="connsiteY4" fmla="*/ 1301931 h 1328057"/>
                <a:gd name="connsiteX5" fmla="*/ 705394 w 735874"/>
                <a:gd name="connsiteY5" fmla="*/ 1227908 h 1328057"/>
                <a:gd name="connsiteX6" fmla="*/ 492034 w 735874"/>
                <a:gd name="connsiteY6" fmla="*/ 744583 h 1328057"/>
                <a:gd name="connsiteX7" fmla="*/ 735874 w 735874"/>
                <a:gd name="connsiteY7" fmla="*/ 705394 h 1328057"/>
                <a:gd name="connsiteX8" fmla="*/ 8708 w 735874"/>
                <a:gd name="connsiteY8" fmla="*/ 0 h 1328057"/>
                <a:gd name="connsiteX0" fmla="*/ 566 w 739979"/>
                <a:gd name="connsiteY0" fmla="*/ 0 h 1362075"/>
                <a:gd name="connsiteX1" fmla="*/ 4105 w 739979"/>
                <a:gd name="connsiteY1" fmla="*/ 1074692 h 1362075"/>
                <a:gd name="connsiteX2" fmla="*/ 269716 w 739979"/>
                <a:gd name="connsiteY2" fmla="*/ 870041 h 1362075"/>
                <a:gd name="connsiteX3" fmla="*/ 535328 w 739979"/>
                <a:gd name="connsiteY3" fmla="*/ 1362075 h 1362075"/>
                <a:gd name="connsiteX4" fmla="*/ 674665 w 739979"/>
                <a:gd name="connsiteY4" fmla="*/ 1335949 h 1362075"/>
                <a:gd name="connsiteX5" fmla="*/ 709499 w 739979"/>
                <a:gd name="connsiteY5" fmla="*/ 1261926 h 1362075"/>
                <a:gd name="connsiteX6" fmla="*/ 496139 w 739979"/>
                <a:gd name="connsiteY6" fmla="*/ 778601 h 1362075"/>
                <a:gd name="connsiteX7" fmla="*/ 739979 w 739979"/>
                <a:gd name="connsiteY7" fmla="*/ 739412 h 1362075"/>
                <a:gd name="connsiteX8" fmla="*/ 566 w 739979"/>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6139 w 756308"/>
                <a:gd name="connsiteY6" fmla="*/ 778601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674120 w 756308"/>
                <a:gd name="connsiteY5" fmla="*/ 127961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53911"/>
                <a:gd name="connsiteX1" fmla="*/ 4105 w 756308"/>
                <a:gd name="connsiteY1" fmla="*/ 1074692 h 1353911"/>
                <a:gd name="connsiteX2" fmla="*/ 269716 w 756308"/>
                <a:gd name="connsiteY2" fmla="*/ 870041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84684 w 756308"/>
                <a:gd name="connsiteY2" fmla="*/ 864598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77880 w 756308"/>
                <a:gd name="connsiteY2" fmla="*/ 872762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08" h="1353911">
                  <a:moveTo>
                    <a:pt x="566" y="0"/>
                  </a:moveTo>
                  <a:cubicBezTo>
                    <a:pt x="-2337" y="346891"/>
                    <a:pt x="7008" y="727801"/>
                    <a:pt x="4105" y="1074692"/>
                  </a:cubicBezTo>
                  <a:lnTo>
                    <a:pt x="277880" y="872762"/>
                  </a:lnTo>
                  <a:lnTo>
                    <a:pt x="521721" y="1353911"/>
                  </a:lnTo>
                  <a:lnTo>
                    <a:pt x="674665" y="1335949"/>
                  </a:lnTo>
                  <a:cubicBezTo>
                    <a:pt x="674483" y="1317171"/>
                    <a:pt x="674302" y="1298394"/>
                    <a:pt x="674120" y="1279616"/>
                  </a:cubicBezTo>
                  <a:lnTo>
                    <a:pt x="490696" y="755469"/>
                  </a:lnTo>
                  <a:lnTo>
                    <a:pt x="756308" y="763905"/>
                  </a:lnTo>
                  <a:lnTo>
                    <a:pt x="566"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52" name="Picture 51"/>
            <p:cNvPicPr>
              <a:picLocks noChangeAspect="1"/>
            </p:cNvPicPr>
            <p:nvPr/>
          </p:nvPicPr>
          <p:blipFill>
            <a:blip r:embed="rId3">
              <a:lum contrast="-40000"/>
            </a:blip>
            <a:stretch>
              <a:fillRect/>
            </a:stretch>
          </p:blipFill>
          <p:spPr>
            <a:xfrm>
              <a:off x="4527638" y="1798313"/>
              <a:ext cx="882308" cy="1411693"/>
            </a:xfrm>
            <a:prstGeom prst="rect">
              <a:avLst/>
            </a:prstGeom>
          </p:spPr>
        </p:pic>
      </p:grpSp>
      <p:sp>
        <p:nvSpPr>
          <p:cNvPr id="53" name="TextBox 52"/>
          <p:cNvSpPr txBox="1"/>
          <p:nvPr/>
        </p:nvSpPr>
        <p:spPr>
          <a:xfrm>
            <a:off x="7207095" y="4569845"/>
            <a:ext cx="2675069" cy="3785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Elastic Database Pools</a:t>
            </a:r>
          </a:p>
        </p:txBody>
      </p:sp>
      <p:sp>
        <p:nvSpPr>
          <p:cNvPr id="54" name="Rectangle 53"/>
          <p:cNvSpPr/>
          <p:nvPr/>
        </p:nvSpPr>
        <p:spPr bwMode="auto">
          <a:xfrm>
            <a:off x="6022517" y="2255445"/>
            <a:ext cx="5179906" cy="2716822"/>
          </a:xfrm>
          <a:prstGeom prst="rect">
            <a:avLst/>
          </a:prstGeom>
          <a:noFill/>
          <a:ln w="1905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434251" y="6263580"/>
            <a:ext cx="270058" cy="412792"/>
            <a:chOff x="1758300" y="2959461"/>
            <a:chExt cx="1180842" cy="1804957"/>
          </a:xfrm>
        </p:grpSpPr>
        <p:grpSp>
          <p:nvGrpSpPr>
            <p:cNvPr id="57" name="Group 56"/>
            <p:cNvGrpSpPr/>
            <p:nvPr/>
          </p:nvGrpSpPr>
          <p:grpSpPr>
            <a:xfrm>
              <a:off x="1760435" y="3490271"/>
              <a:ext cx="1178707" cy="609439"/>
              <a:chOff x="1329597" y="3742168"/>
              <a:chExt cx="1129205" cy="609439"/>
            </a:xfrm>
          </p:grpSpPr>
          <p:sp>
            <p:nvSpPr>
              <p:cNvPr id="6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8" name="Freeform 62"/>
            <p:cNvSpPr/>
            <p:nvPr/>
          </p:nvSpPr>
          <p:spPr bwMode="auto">
            <a:xfrm>
              <a:off x="1792032" y="3868290"/>
              <a:ext cx="1111888"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59" name="Group 58"/>
            <p:cNvGrpSpPr/>
            <p:nvPr/>
          </p:nvGrpSpPr>
          <p:grpSpPr>
            <a:xfrm>
              <a:off x="1758300" y="3272438"/>
              <a:ext cx="1178707" cy="609439"/>
              <a:chOff x="1329597" y="3742168"/>
              <a:chExt cx="1129205" cy="609439"/>
            </a:xfrm>
          </p:grpSpPr>
          <p:sp>
            <p:nvSpPr>
              <p:cNvPr id="62" name="Freeform 61"/>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60" name="Freeform 64"/>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p:cNvSpPr>
            <a:spLocks noChangeAspect="1"/>
          </p:cNvSpPr>
          <p:nvPr/>
        </p:nvSpPr>
        <p:spPr bwMode="auto">
          <a:xfrm>
            <a:off x="739925" y="629528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Redefines multi-tenancy</a:t>
            </a:r>
          </a:p>
        </p:txBody>
      </p:sp>
      <p:sp>
        <p:nvSpPr>
          <p:cNvPr id="69" name="Pentagon 68"/>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92487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9935-655B-4F7A-B96A-00A98BB325AE}"/>
              </a:ext>
            </a:extLst>
          </p:cNvPr>
          <p:cNvSpPr>
            <a:spLocks noGrp="1"/>
          </p:cNvSpPr>
          <p:nvPr>
            <p:ph type="title"/>
          </p:nvPr>
        </p:nvSpPr>
        <p:spPr>
          <a:xfrm>
            <a:off x="274639" y="201565"/>
            <a:ext cx="11642721" cy="1316945"/>
          </a:xfrm>
        </p:spPr>
        <p:txBody>
          <a:bodyPr>
            <a:normAutofit/>
          </a:bodyPr>
          <a:lstStyle/>
          <a:p>
            <a:r>
              <a:rPr lang="en-US" sz="3200" cap="all" spc="500" dirty="0">
                <a:ln w="3175">
                  <a:noFill/>
                </a:ln>
                <a:solidFill>
                  <a:srgbClr val="0078D7"/>
                </a:solidFill>
                <a:latin typeface="Segoe UI Semilight" charset="0"/>
                <a:ea typeface="+mn-ea"/>
                <a:cs typeface="Segoe UI Semilight" charset="0"/>
              </a:rPr>
              <a:t>Mission critical availability </a:t>
            </a:r>
            <a:br>
              <a:rPr lang="en-US" sz="4800" dirty="0"/>
            </a:br>
            <a:r>
              <a:rPr lang="en-US" sz="2400" cap="all" dirty="0">
                <a:solidFill>
                  <a:srgbClr val="0078D7"/>
                </a:solidFill>
              </a:rPr>
              <a:t>High availability at global scale</a:t>
            </a:r>
          </a:p>
        </p:txBody>
      </p:sp>
      <p:sp>
        <p:nvSpPr>
          <p:cNvPr id="62" name="Text Placeholder 61">
            <a:extLst>
              <a:ext uri="{FF2B5EF4-FFF2-40B4-BE49-F238E27FC236}">
                <a16:creationId xmlns:a16="http://schemas.microsoft.com/office/drawing/2014/main" id="{356C16F2-69AB-4DD1-BC5D-EFF34E34FB3C}"/>
              </a:ext>
            </a:extLst>
          </p:cNvPr>
          <p:cNvSpPr>
            <a:spLocks noGrp="1"/>
          </p:cNvSpPr>
          <p:nvPr>
            <p:ph type="body" sz="quarter" idx="10"/>
          </p:nvPr>
        </p:nvSpPr>
        <p:spPr>
          <a:xfrm>
            <a:off x="274638" y="2357133"/>
            <a:ext cx="4409352" cy="3434786"/>
          </a:xfrm>
        </p:spPr>
        <p:txBody>
          <a:bodyPr/>
          <a:lstStyle/>
          <a:p>
            <a:r>
              <a:rPr lang="en-US" sz="1800" dirty="0"/>
              <a:t>Industry-leading 99.99% availability SLA</a:t>
            </a:r>
          </a:p>
          <a:p>
            <a:r>
              <a:rPr lang="en-US" sz="1800" dirty="0"/>
              <a:t>Automatic backups</a:t>
            </a:r>
          </a:p>
          <a:p>
            <a:r>
              <a:rPr lang="en-US" sz="1800" dirty="0"/>
              <a:t>Point in time restore with up to 35 days retention </a:t>
            </a:r>
          </a:p>
          <a:p>
            <a:r>
              <a:rPr lang="en-US" sz="1800" dirty="0"/>
              <a:t>Active geo-replication and failover groups support RPO &lt;5s</a:t>
            </a:r>
          </a:p>
        </p:txBody>
      </p:sp>
      <p:sp>
        <p:nvSpPr>
          <p:cNvPr id="64" name="TextBox 338">
            <a:extLst>
              <a:ext uri="{FF2B5EF4-FFF2-40B4-BE49-F238E27FC236}">
                <a16:creationId xmlns:a16="http://schemas.microsoft.com/office/drawing/2014/main" id="{48D48BA5-8E64-4BDF-A8DE-0AE7AF34F604}"/>
              </a:ext>
            </a:extLst>
          </p:cNvPr>
          <p:cNvSpPr txBox="1"/>
          <p:nvPr/>
        </p:nvSpPr>
        <p:spPr>
          <a:xfrm>
            <a:off x="5242628" y="2357133"/>
            <a:ext cx="33904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Up to </a:t>
            </a:r>
            <a:r>
              <a:rPr kumimoji="0" lang="en-US" sz="20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4</a:t>
            </a: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 readable secondaries</a:t>
            </a:r>
          </a:p>
        </p:txBody>
      </p:sp>
      <p:pic>
        <p:nvPicPr>
          <p:cNvPr id="65" name="Picture 64">
            <a:extLst>
              <a:ext uri="{FF2B5EF4-FFF2-40B4-BE49-F238E27FC236}">
                <a16:creationId xmlns:a16="http://schemas.microsoft.com/office/drawing/2014/main" id="{824EDD42-AA9B-4758-8BC6-DFC43A49AEBE}"/>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568"/>
          <a:stretch/>
        </p:blipFill>
        <p:spPr>
          <a:xfrm>
            <a:off x="5296829" y="2929597"/>
            <a:ext cx="6620531" cy="3257012"/>
          </a:xfrm>
          <a:prstGeom prst="rect">
            <a:avLst/>
          </a:prstGeom>
        </p:spPr>
      </p:pic>
      <p:grpSp>
        <p:nvGrpSpPr>
          <p:cNvPr id="66" name="Group 65">
            <a:extLst>
              <a:ext uri="{FF2B5EF4-FFF2-40B4-BE49-F238E27FC236}">
                <a16:creationId xmlns:a16="http://schemas.microsoft.com/office/drawing/2014/main" id="{169FB048-9DD6-40E1-977B-E7143FF8416B}"/>
              </a:ext>
            </a:extLst>
          </p:cNvPr>
          <p:cNvGrpSpPr/>
          <p:nvPr/>
        </p:nvGrpSpPr>
        <p:grpSpPr>
          <a:xfrm>
            <a:off x="6060114" y="4168702"/>
            <a:ext cx="258036" cy="258036"/>
            <a:chOff x="5298510" y="3607496"/>
            <a:chExt cx="288099" cy="288099"/>
          </a:xfrm>
        </p:grpSpPr>
        <p:sp>
          <p:nvSpPr>
            <p:cNvPr id="67" name="Oval 6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000A2B1F-9E0A-4BA9-838E-F3C502AB5D92}"/>
              </a:ext>
            </a:extLst>
          </p:cNvPr>
          <p:cNvGrpSpPr/>
          <p:nvPr/>
        </p:nvGrpSpPr>
        <p:grpSpPr>
          <a:xfrm>
            <a:off x="8270189" y="3386452"/>
            <a:ext cx="1047421" cy="1047421"/>
            <a:chOff x="5321459" y="3630988"/>
            <a:chExt cx="236552" cy="236552"/>
          </a:xfrm>
        </p:grpSpPr>
        <p:sp>
          <p:nvSpPr>
            <p:cNvPr id="79" name="Oval 78">
              <a:extLst>
                <a:ext uri="{FF2B5EF4-FFF2-40B4-BE49-F238E27FC236}">
                  <a16:creationId xmlns:a16="http://schemas.microsoft.com/office/drawing/2014/main" id="{F05E2178-5343-4249-B1C6-B8B30AB2C852}"/>
                </a:ext>
              </a:extLst>
            </p:cNvPr>
            <p:cNvSpPr/>
            <p:nvPr/>
          </p:nvSpPr>
          <p:spPr bwMode="auto">
            <a:xfrm>
              <a:off x="5321459" y="3630988"/>
              <a:ext cx="236552" cy="236552"/>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CFF7B5E-F5B7-4496-B1E4-2FBE7C47CE03}"/>
                </a:ext>
              </a:extLst>
            </p:cNvPr>
            <p:cNvSpPr/>
            <p:nvPr/>
          </p:nvSpPr>
          <p:spPr bwMode="auto">
            <a:xfrm>
              <a:off x="5350057" y="3656762"/>
              <a:ext cx="185004" cy="185004"/>
            </a:xfrm>
            <a:prstGeom prst="ellipse">
              <a:avLst/>
            </a:prstGeom>
            <a:solidFill>
              <a:srgbClr val="89C40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D8748970-5879-447E-8701-199043D0C683}"/>
              </a:ext>
            </a:extLst>
          </p:cNvPr>
          <p:cNvGrpSpPr/>
          <p:nvPr/>
        </p:nvGrpSpPr>
        <p:grpSpPr>
          <a:xfrm>
            <a:off x="8633077" y="3826524"/>
            <a:ext cx="258036" cy="258036"/>
            <a:chOff x="5298510" y="3607496"/>
            <a:chExt cx="288099" cy="288099"/>
          </a:xfrm>
        </p:grpSpPr>
        <p:sp>
          <p:nvSpPr>
            <p:cNvPr id="82" name="Oval 81">
              <a:extLst>
                <a:ext uri="{FF2B5EF4-FFF2-40B4-BE49-F238E27FC236}">
                  <a16:creationId xmlns:a16="http://schemas.microsoft.com/office/drawing/2014/main" id="{94B8D0DE-8512-4B5C-B555-77720F10273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14392B75-656C-4327-8BDA-DE06B5DD1DE0}"/>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EF689405-BD86-4850-B086-C739F5E46D3B}"/>
              </a:ext>
            </a:extLst>
          </p:cNvPr>
          <p:cNvGrpSpPr/>
          <p:nvPr/>
        </p:nvGrpSpPr>
        <p:grpSpPr>
          <a:xfrm>
            <a:off x="10946045" y="5623422"/>
            <a:ext cx="258036" cy="258036"/>
            <a:chOff x="5298510" y="3607496"/>
            <a:chExt cx="288099" cy="288099"/>
          </a:xfrm>
        </p:grpSpPr>
        <p:sp>
          <p:nvSpPr>
            <p:cNvPr id="85" name="Oval 84">
              <a:extLst>
                <a:ext uri="{FF2B5EF4-FFF2-40B4-BE49-F238E27FC236}">
                  <a16:creationId xmlns:a16="http://schemas.microsoft.com/office/drawing/2014/main" id="{D3A29147-18C2-4BFA-B8D4-FF94DAB5C98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22B1AFF-EE64-45D6-A630-42AB93F3E34D}"/>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11" name="Straight Connector 110">
            <a:extLst>
              <a:ext uri="{FF2B5EF4-FFF2-40B4-BE49-F238E27FC236}">
                <a16:creationId xmlns:a16="http://schemas.microsoft.com/office/drawing/2014/main" id="{76600C47-4BCD-4154-BDBE-E33ECB4AF9CF}"/>
              </a:ext>
            </a:extLst>
          </p:cNvPr>
          <p:cNvCxnSpPr/>
          <p:nvPr/>
        </p:nvCxnSpPr>
        <p:spPr>
          <a:xfrm>
            <a:off x="8778263" y="3962550"/>
            <a:ext cx="1510713" cy="684368"/>
          </a:xfrm>
          <a:prstGeom prst="line">
            <a:avLst/>
          </a:prstGeom>
          <a:noFill/>
          <a:ln w="28575" cap="flat" cmpd="sng" algn="ctr">
            <a:solidFill>
              <a:srgbClr val="0078D7"/>
            </a:solidFill>
            <a:prstDash val="sysDash"/>
            <a:headEnd type="none"/>
            <a:tailEnd type="none"/>
          </a:ln>
          <a:effectLst/>
        </p:spPr>
      </p:cxnSp>
      <p:cxnSp>
        <p:nvCxnSpPr>
          <p:cNvPr id="112" name="Straight Connector 111">
            <a:extLst>
              <a:ext uri="{FF2B5EF4-FFF2-40B4-BE49-F238E27FC236}">
                <a16:creationId xmlns:a16="http://schemas.microsoft.com/office/drawing/2014/main" id="{5A66FEEF-3BE5-4055-8996-E20760E02C71}"/>
              </a:ext>
            </a:extLst>
          </p:cNvPr>
          <p:cNvCxnSpPr/>
          <p:nvPr/>
        </p:nvCxnSpPr>
        <p:spPr>
          <a:xfrm>
            <a:off x="8823331" y="3978445"/>
            <a:ext cx="2224744" cy="1732606"/>
          </a:xfrm>
          <a:prstGeom prst="line">
            <a:avLst/>
          </a:prstGeom>
          <a:noFill/>
          <a:ln w="28575" cap="flat" cmpd="sng" algn="ctr">
            <a:solidFill>
              <a:srgbClr val="0078D7"/>
            </a:solidFill>
            <a:prstDash val="sysDash"/>
            <a:headEnd type="none"/>
            <a:tailEnd type="none"/>
          </a:ln>
          <a:effectLst/>
        </p:spPr>
      </p:cxnSp>
      <p:cxnSp>
        <p:nvCxnSpPr>
          <p:cNvPr id="113" name="Straight Connector 112">
            <a:extLst>
              <a:ext uri="{FF2B5EF4-FFF2-40B4-BE49-F238E27FC236}">
                <a16:creationId xmlns:a16="http://schemas.microsoft.com/office/drawing/2014/main" id="{F945F0BF-3735-4D35-A803-AE1DE564FA7D}"/>
              </a:ext>
            </a:extLst>
          </p:cNvPr>
          <p:cNvCxnSpPr/>
          <p:nvPr/>
        </p:nvCxnSpPr>
        <p:spPr>
          <a:xfrm>
            <a:off x="8810923" y="3996967"/>
            <a:ext cx="2352384" cy="416561"/>
          </a:xfrm>
          <a:prstGeom prst="line">
            <a:avLst/>
          </a:prstGeom>
          <a:noFill/>
          <a:ln w="28575" cap="flat" cmpd="sng" algn="ctr">
            <a:solidFill>
              <a:srgbClr val="0078D7"/>
            </a:solidFill>
            <a:prstDash val="sysDash"/>
            <a:headEnd type="none"/>
            <a:tailEnd type="none"/>
          </a:ln>
          <a:effectLst/>
        </p:spPr>
      </p:cxnSp>
      <p:cxnSp>
        <p:nvCxnSpPr>
          <p:cNvPr id="114" name="Straight Connector 113">
            <a:extLst>
              <a:ext uri="{FF2B5EF4-FFF2-40B4-BE49-F238E27FC236}">
                <a16:creationId xmlns:a16="http://schemas.microsoft.com/office/drawing/2014/main" id="{72DC7BBF-5A33-44E1-B969-41E6AB1AF357}"/>
              </a:ext>
            </a:extLst>
          </p:cNvPr>
          <p:cNvCxnSpPr>
            <a:endCxn id="128" idx="13"/>
          </p:cNvCxnSpPr>
          <p:nvPr/>
        </p:nvCxnSpPr>
        <p:spPr>
          <a:xfrm flipV="1">
            <a:off x="8778263" y="3587175"/>
            <a:ext cx="2294094" cy="387017"/>
          </a:xfrm>
          <a:prstGeom prst="line">
            <a:avLst/>
          </a:prstGeom>
          <a:noFill/>
          <a:ln w="28575" cap="flat" cmpd="sng" algn="ctr">
            <a:solidFill>
              <a:srgbClr val="0078D7"/>
            </a:solidFill>
            <a:prstDash val="sysDash"/>
            <a:headEnd type="none"/>
            <a:tailEnd type="none"/>
          </a:ln>
          <a:effectLst/>
        </p:spPr>
      </p:cxnSp>
      <p:grpSp>
        <p:nvGrpSpPr>
          <p:cNvPr id="115" name="Group 114">
            <a:extLst>
              <a:ext uri="{FF2B5EF4-FFF2-40B4-BE49-F238E27FC236}">
                <a16:creationId xmlns:a16="http://schemas.microsoft.com/office/drawing/2014/main" id="{60B1A2DE-3429-424E-95B6-7B622A0BCE6B}"/>
              </a:ext>
            </a:extLst>
          </p:cNvPr>
          <p:cNvGrpSpPr/>
          <p:nvPr/>
        </p:nvGrpSpPr>
        <p:grpSpPr>
          <a:xfrm>
            <a:off x="8361047" y="3650058"/>
            <a:ext cx="843218" cy="533975"/>
            <a:chOff x="1029392" y="2747554"/>
            <a:chExt cx="843218" cy="533975"/>
          </a:xfrm>
        </p:grpSpPr>
        <p:sp>
          <p:nvSpPr>
            <p:cNvPr id="116" name="Freeform 118">
              <a:extLst>
                <a:ext uri="{FF2B5EF4-FFF2-40B4-BE49-F238E27FC236}">
                  <a16:creationId xmlns:a16="http://schemas.microsoft.com/office/drawing/2014/main" id="{4BA74A4D-D968-4CC7-9B7E-6A5A1C39B668}"/>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Freeform 119">
              <a:extLst>
                <a:ext uri="{FF2B5EF4-FFF2-40B4-BE49-F238E27FC236}">
                  <a16:creationId xmlns:a16="http://schemas.microsoft.com/office/drawing/2014/main" id="{11B3BE43-88FE-4649-A2E9-C178CDAF7CC0}"/>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8" name="Group 117">
            <a:extLst>
              <a:ext uri="{FF2B5EF4-FFF2-40B4-BE49-F238E27FC236}">
                <a16:creationId xmlns:a16="http://schemas.microsoft.com/office/drawing/2014/main" id="{86AE5E93-498E-4E65-8E65-47C14592096F}"/>
              </a:ext>
            </a:extLst>
          </p:cNvPr>
          <p:cNvGrpSpPr/>
          <p:nvPr/>
        </p:nvGrpSpPr>
        <p:grpSpPr>
          <a:xfrm>
            <a:off x="10841094" y="5619601"/>
            <a:ext cx="590411" cy="373883"/>
            <a:chOff x="1029392" y="2747554"/>
            <a:chExt cx="843218" cy="533975"/>
          </a:xfrm>
        </p:grpSpPr>
        <p:sp>
          <p:nvSpPr>
            <p:cNvPr id="119" name="Freeform 122">
              <a:extLst>
                <a:ext uri="{FF2B5EF4-FFF2-40B4-BE49-F238E27FC236}">
                  <a16:creationId xmlns:a16="http://schemas.microsoft.com/office/drawing/2014/main" id="{A2966349-CD92-4B9C-AF53-B2592EBDA167}"/>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23">
              <a:extLst>
                <a:ext uri="{FF2B5EF4-FFF2-40B4-BE49-F238E27FC236}">
                  <a16:creationId xmlns:a16="http://schemas.microsoft.com/office/drawing/2014/main" id="{BF574A8F-5282-4E99-BCC4-23891E3A306F}"/>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094DADDF-D3A3-44DD-AAB2-86E8112B5634}"/>
              </a:ext>
            </a:extLst>
          </p:cNvPr>
          <p:cNvGrpSpPr/>
          <p:nvPr/>
        </p:nvGrpSpPr>
        <p:grpSpPr>
          <a:xfrm>
            <a:off x="10037883" y="4506818"/>
            <a:ext cx="590411" cy="373883"/>
            <a:chOff x="1029392" y="2747554"/>
            <a:chExt cx="843218" cy="533975"/>
          </a:xfrm>
        </p:grpSpPr>
        <p:sp>
          <p:nvSpPr>
            <p:cNvPr id="122" name="Freeform 134">
              <a:extLst>
                <a:ext uri="{FF2B5EF4-FFF2-40B4-BE49-F238E27FC236}">
                  <a16:creationId xmlns:a16="http://schemas.microsoft.com/office/drawing/2014/main" id="{069B70C5-DEBE-4721-9FF9-D4F946C5B225}"/>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3" name="Freeform 135">
              <a:extLst>
                <a:ext uri="{FF2B5EF4-FFF2-40B4-BE49-F238E27FC236}">
                  <a16:creationId xmlns:a16="http://schemas.microsoft.com/office/drawing/2014/main" id="{5C2E419A-C85E-4943-8E38-D5B92161B373}"/>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96018CBB-A85D-43CC-AF54-B7EDFB556265}"/>
              </a:ext>
            </a:extLst>
          </p:cNvPr>
          <p:cNvGrpSpPr/>
          <p:nvPr/>
        </p:nvGrpSpPr>
        <p:grpSpPr>
          <a:xfrm>
            <a:off x="11015336" y="4150867"/>
            <a:ext cx="590411" cy="373883"/>
            <a:chOff x="1029392" y="2747554"/>
            <a:chExt cx="843218" cy="533975"/>
          </a:xfrm>
        </p:grpSpPr>
        <p:sp>
          <p:nvSpPr>
            <p:cNvPr id="125" name="Freeform 137">
              <a:extLst>
                <a:ext uri="{FF2B5EF4-FFF2-40B4-BE49-F238E27FC236}">
                  <a16:creationId xmlns:a16="http://schemas.microsoft.com/office/drawing/2014/main" id="{A2985416-14E5-4E4D-A7CA-A64B59C1F7CF}"/>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Freeform 138">
              <a:extLst>
                <a:ext uri="{FF2B5EF4-FFF2-40B4-BE49-F238E27FC236}">
                  <a16:creationId xmlns:a16="http://schemas.microsoft.com/office/drawing/2014/main" id="{12334C40-BF62-41EF-AFBA-07BE5E3B654D}"/>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488FFE63-B9F7-43FF-B74E-0DA86A0C8534}"/>
              </a:ext>
            </a:extLst>
          </p:cNvPr>
          <p:cNvGrpSpPr/>
          <p:nvPr/>
        </p:nvGrpSpPr>
        <p:grpSpPr>
          <a:xfrm>
            <a:off x="11072357" y="3343820"/>
            <a:ext cx="590411" cy="373883"/>
            <a:chOff x="1029392" y="2747554"/>
            <a:chExt cx="843218" cy="533975"/>
          </a:xfrm>
        </p:grpSpPr>
        <p:sp>
          <p:nvSpPr>
            <p:cNvPr id="128" name="Freeform 140">
              <a:extLst>
                <a:ext uri="{FF2B5EF4-FFF2-40B4-BE49-F238E27FC236}">
                  <a16:creationId xmlns:a16="http://schemas.microsoft.com/office/drawing/2014/main" id="{3DB06D6D-EBC1-4923-9A0A-1B08E06872C9}"/>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Freeform 141">
              <a:extLst>
                <a:ext uri="{FF2B5EF4-FFF2-40B4-BE49-F238E27FC236}">
                  <a16:creationId xmlns:a16="http://schemas.microsoft.com/office/drawing/2014/main" id="{8A7994E2-FCA2-4364-866A-DC2946ED1748}"/>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0" name="Group 129"/>
          <p:cNvGrpSpPr/>
          <p:nvPr/>
        </p:nvGrpSpPr>
        <p:grpSpPr>
          <a:xfrm>
            <a:off x="396763" y="6307147"/>
            <a:ext cx="345034" cy="409611"/>
            <a:chOff x="10467703" y="-2406750"/>
            <a:chExt cx="798347" cy="947769"/>
          </a:xfrm>
        </p:grpSpPr>
        <p:sp>
          <p:nvSpPr>
            <p:cNvPr id="131"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Rectangle 132"/>
          <p:cNvSpPr>
            <a:spLocks noChangeAspect="1"/>
          </p:cNvSpPr>
          <p:nvPr/>
        </p:nvSpPr>
        <p:spPr bwMode="auto">
          <a:xfrm>
            <a:off x="739925" y="6292859"/>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Secures &amp; protects</a:t>
            </a:r>
          </a:p>
        </p:txBody>
      </p:sp>
      <p:sp>
        <p:nvSpPr>
          <p:cNvPr id="134" name="Pentagon 133"/>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169FB048-9DD6-40E1-977B-E7143FF8416B}"/>
              </a:ext>
            </a:extLst>
          </p:cNvPr>
          <p:cNvGrpSpPr/>
          <p:nvPr/>
        </p:nvGrpSpPr>
        <p:grpSpPr>
          <a:xfrm>
            <a:off x="6423581" y="4358485"/>
            <a:ext cx="258036" cy="258036"/>
            <a:chOff x="5298510" y="3607496"/>
            <a:chExt cx="288099" cy="288099"/>
          </a:xfrm>
        </p:grpSpPr>
        <p:sp>
          <p:nvSpPr>
            <p:cNvPr id="136" name="Oval 13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169FB048-9DD6-40E1-977B-E7143FF8416B}"/>
              </a:ext>
            </a:extLst>
          </p:cNvPr>
          <p:cNvGrpSpPr/>
          <p:nvPr/>
        </p:nvGrpSpPr>
        <p:grpSpPr>
          <a:xfrm>
            <a:off x="6784291" y="3910665"/>
            <a:ext cx="258036" cy="258036"/>
            <a:chOff x="5298510" y="3607496"/>
            <a:chExt cx="288099" cy="288099"/>
          </a:xfrm>
        </p:grpSpPr>
        <p:sp>
          <p:nvSpPr>
            <p:cNvPr id="139" name="Oval 138">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169FB048-9DD6-40E1-977B-E7143FF8416B}"/>
              </a:ext>
            </a:extLst>
          </p:cNvPr>
          <p:cNvGrpSpPr/>
          <p:nvPr/>
        </p:nvGrpSpPr>
        <p:grpSpPr>
          <a:xfrm>
            <a:off x="6931847" y="4142002"/>
            <a:ext cx="258036" cy="258036"/>
            <a:chOff x="5298510" y="3607496"/>
            <a:chExt cx="288099" cy="288099"/>
          </a:xfrm>
        </p:grpSpPr>
        <p:sp>
          <p:nvSpPr>
            <p:cNvPr id="142" name="Oval 141">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169FB048-9DD6-40E1-977B-E7143FF8416B}"/>
              </a:ext>
            </a:extLst>
          </p:cNvPr>
          <p:cNvGrpSpPr/>
          <p:nvPr/>
        </p:nvGrpSpPr>
        <p:grpSpPr>
          <a:xfrm>
            <a:off x="7352696" y="5188132"/>
            <a:ext cx="258036" cy="258036"/>
            <a:chOff x="5298510" y="3607496"/>
            <a:chExt cx="288099" cy="288099"/>
          </a:xfrm>
        </p:grpSpPr>
        <p:sp>
          <p:nvSpPr>
            <p:cNvPr id="145" name="Oval 144">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169FB048-9DD6-40E1-977B-E7143FF8416B}"/>
              </a:ext>
            </a:extLst>
          </p:cNvPr>
          <p:cNvGrpSpPr/>
          <p:nvPr/>
        </p:nvGrpSpPr>
        <p:grpSpPr>
          <a:xfrm>
            <a:off x="10834152" y="5290775"/>
            <a:ext cx="258036" cy="258036"/>
            <a:chOff x="5298510" y="3607496"/>
            <a:chExt cx="288099" cy="288099"/>
          </a:xfrm>
        </p:grpSpPr>
        <p:sp>
          <p:nvSpPr>
            <p:cNvPr id="148" name="Oval 147">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9FB048-9DD6-40E1-977B-E7143FF8416B}"/>
              </a:ext>
            </a:extLst>
          </p:cNvPr>
          <p:cNvGrpSpPr/>
          <p:nvPr/>
        </p:nvGrpSpPr>
        <p:grpSpPr>
          <a:xfrm>
            <a:off x="10307487" y="5022578"/>
            <a:ext cx="258036" cy="258036"/>
            <a:chOff x="5298510" y="3607496"/>
            <a:chExt cx="288099" cy="288099"/>
          </a:xfrm>
        </p:grpSpPr>
        <p:sp>
          <p:nvSpPr>
            <p:cNvPr id="151" name="Oval 150">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169FB048-9DD6-40E1-977B-E7143FF8416B}"/>
              </a:ext>
            </a:extLst>
          </p:cNvPr>
          <p:cNvGrpSpPr/>
          <p:nvPr/>
        </p:nvGrpSpPr>
        <p:grpSpPr>
          <a:xfrm>
            <a:off x="10713187" y="4367523"/>
            <a:ext cx="258036" cy="258036"/>
            <a:chOff x="5298510" y="3607496"/>
            <a:chExt cx="288099" cy="288099"/>
          </a:xfrm>
        </p:grpSpPr>
        <p:sp>
          <p:nvSpPr>
            <p:cNvPr id="154" name="Oval 153">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169FB048-9DD6-40E1-977B-E7143FF8416B}"/>
              </a:ext>
            </a:extLst>
          </p:cNvPr>
          <p:cNvGrpSpPr/>
          <p:nvPr/>
        </p:nvGrpSpPr>
        <p:grpSpPr>
          <a:xfrm>
            <a:off x="10314019" y="3974192"/>
            <a:ext cx="258036" cy="258036"/>
            <a:chOff x="5298510" y="3607496"/>
            <a:chExt cx="288099" cy="288099"/>
          </a:xfrm>
        </p:grpSpPr>
        <p:sp>
          <p:nvSpPr>
            <p:cNvPr id="157" name="Oval 15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9" name="Group 158">
            <a:extLst>
              <a:ext uri="{FF2B5EF4-FFF2-40B4-BE49-F238E27FC236}">
                <a16:creationId xmlns:a16="http://schemas.microsoft.com/office/drawing/2014/main" id="{169FB048-9DD6-40E1-977B-E7143FF8416B}"/>
              </a:ext>
            </a:extLst>
          </p:cNvPr>
          <p:cNvGrpSpPr/>
          <p:nvPr/>
        </p:nvGrpSpPr>
        <p:grpSpPr>
          <a:xfrm>
            <a:off x="10486399" y="3702234"/>
            <a:ext cx="258036" cy="258036"/>
            <a:chOff x="5298510" y="3607496"/>
            <a:chExt cx="288099" cy="288099"/>
          </a:xfrm>
        </p:grpSpPr>
        <p:sp>
          <p:nvSpPr>
            <p:cNvPr id="160" name="Oval 159">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169FB048-9DD6-40E1-977B-E7143FF8416B}"/>
              </a:ext>
            </a:extLst>
          </p:cNvPr>
          <p:cNvGrpSpPr/>
          <p:nvPr/>
        </p:nvGrpSpPr>
        <p:grpSpPr>
          <a:xfrm>
            <a:off x="10779055" y="3847301"/>
            <a:ext cx="258036" cy="258036"/>
            <a:chOff x="5298510" y="3607496"/>
            <a:chExt cx="288099" cy="288099"/>
          </a:xfrm>
        </p:grpSpPr>
        <p:sp>
          <p:nvSpPr>
            <p:cNvPr id="163" name="Oval 162">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169FB048-9DD6-40E1-977B-E7143FF8416B}"/>
              </a:ext>
            </a:extLst>
          </p:cNvPr>
          <p:cNvGrpSpPr/>
          <p:nvPr/>
        </p:nvGrpSpPr>
        <p:grpSpPr>
          <a:xfrm>
            <a:off x="11204081" y="3823338"/>
            <a:ext cx="258036" cy="258036"/>
            <a:chOff x="5298510" y="3607496"/>
            <a:chExt cx="288099" cy="288099"/>
          </a:xfrm>
        </p:grpSpPr>
        <p:sp>
          <p:nvSpPr>
            <p:cNvPr id="166" name="Oval 16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192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816742" cy="4111895"/>
          </a:xfrm>
        </p:spPr>
        <p:txBody>
          <a:bodyPr/>
          <a:lstStyle/>
          <a:p>
            <a:pPr lvl="0">
              <a:spcAft>
                <a:spcPts val="1200"/>
              </a:spcAft>
            </a:pPr>
            <a:r>
              <a:rPr lang="en-US" sz="2400" u="sng" dirty="0"/>
              <a:t>Login to Azure….</a:t>
            </a:r>
          </a:p>
          <a:p>
            <a:pPr>
              <a:spcAft>
                <a:spcPts val="1200"/>
              </a:spcAft>
            </a:pPr>
            <a:r>
              <a:rPr lang="en-US" sz="2400" dirty="0"/>
              <a:t> Open your browser to </a:t>
            </a:r>
            <a:r>
              <a:rPr lang="en-US" sz="2400" u="sng" dirty="0">
                <a:hlinkClick r:id="rId3"/>
              </a:rPr>
              <a:t>https://aka.ms/appmodernization</a:t>
            </a:r>
            <a:endParaRPr lang="en-US" sz="2400" dirty="0"/>
          </a:p>
          <a:p>
            <a:pPr lvl="0">
              <a:spcAft>
                <a:spcPts val="1200"/>
              </a:spcAft>
            </a:pPr>
            <a:r>
              <a:rPr lang="en-US" sz="2400" u="sng" dirty="0"/>
              <a:t>Press the Deploy to Azure Button </a:t>
            </a:r>
            <a:endParaRPr lang="en-US" sz="2400" dirty="0"/>
          </a:p>
          <a:p>
            <a:pPr lvl="0">
              <a:spcAft>
                <a:spcPts val="1200"/>
              </a:spcAft>
            </a:pPr>
            <a:r>
              <a:rPr lang="en-US" sz="2400" dirty="0"/>
              <a:t>Make sure to create a new Resource Group for your Team!!</a:t>
            </a:r>
          </a:p>
          <a:p>
            <a:pPr lvl="0">
              <a:spcAft>
                <a:spcPts val="1200"/>
              </a:spcAft>
            </a:pPr>
            <a:r>
              <a:rPr lang="en-US" sz="2400" dirty="0"/>
              <a:t>Accept the other defaults and agree to “purchase”</a:t>
            </a:r>
          </a:p>
          <a:p>
            <a:pPr lvl="0">
              <a:spcAft>
                <a:spcPts val="1200"/>
              </a:spcAft>
            </a:pPr>
            <a:endParaRPr lang="en-US" sz="2400" dirty="0"/>
          </a:p>
          <a:p>
            <a:pPr marL="0" lvl="0" indent="0">
              <a:spcAft>
                <a:spcPts val="1200"/>
              </a:spcAft>
              <a:buNone/>
            </a:pPr>
            <a:r>
              <a:rPr lang="en-US" sz="2400" b="1" dirty="0"/>
              <a:t>IT will take 30 mins or so to set up the environment</a:t>
            </a:r>
          </a:p>
        </p:txBody>
      </p:sp>
      <p:sp>
        <p:nvSpPr>
          <p:cNvPr id="3" name="Title 2"/>
          <p:cNvSpPr>
            <a:spLocks noGrp="1"/>
          </p:cNvSpPr>
          <p:nvPr>
            <p:ph type="title"/>
          </p:nvPr>
        </p:nvSpPr>
        <p:spPr/>
        <p:txBody>
          <a:bodyPr/>
          <a:lstStyle/>
          <a:p>
            <a:r>
              <a:rPr lang="en-US" dirty="0">
                <a:solidFill>
                  <a:schemeClr val="tx1"/>
                </a:solidFill>
              </a:rPr>
              <a:t>Challenge #0</a:t>
            </a:r>
            <a:br>
              <a:rPr lang="en-US" dirty="0">
                <a:solidFill>
                  <a:schemeClr val="tx1"/>
                </a:solidFill>
              </a:rPr>
            </a:br>
            <a:r>
              <a:rPr lang="en-US" sz="3600" dirty="0">
                <a:solidFill>
                  <a:schemeClr val="tx1"/>
                </a:solidFill>
              </a:rPr>
              <a:t>Get your “on premise” environment ready….</a:t>
            </a:r>
            <a:endParaRPr lang="en-US" dirty="0">
              <a:solidFill>
                <a:schemeClr val="tx1"/>
              </a:solidFill>
            </a:endParaRPr>
          </a:p>
        </p:txBody>
      </p:sp>
      <p:pic>
        <p:nvPicPr>
          <p:cNvPr id="4" name="Picture 3">
            <a:extLst>
              <a:ext uri="{FF2B5EF4-FFF2-40B4-BE49-F238E27FC236}">
                <a16:creationId xmlns:a16="http://schemas.microsoft.com/office/drawing/2014/main" id="{B69F9386-0A75-4C4A-9A75-BACE428A357D}"/>
              </a:ext>
            </a:extLst>
          </p:cNvPr>
          <p:cNvPicPr>
            <a:picLocks noChangeAspect="1"/>
          </p:cNvPicPr>
          <p:nvPr/>
        </p:nvPicPr>
        <p:blipFill>
          <a:blip r:embed="rId4"/>
          <a:stretch>
            <a:fillRect/>
          </a:stretch>
        </p:blipFill>
        <p:spPr>
          <a:xfrm>
            <a:off x="4964468" y="2997200"/>
            <a:ext cx="2044700" cy="431800"/>
          </a:xfrm>
          <a:prstGeom prst="rect">
            <a:avLst/>
          </a:prstGeom>
        </p:spPr>
      </p:pic>
    </p:spTree>
    <p:extLst>
      <p:ext uri="{BB962C8B-B14F-4D97-AF65-F5344CB8AC3E}">
        <p14:creationId xmlns:p14="http://schemas.microsoft.com/office/powerpoint/2010/main" val="398914336"/>
      </p:ext>
    </p:extLst>
  </p:cSld>
  <p:clrMapOvr>
    <a:masterClrMapping/>
  </p:clrMapOvr>
  <mc:AlternateContent xmlns:mc="http://schemas.openxmlformats.org/markup-compatibility/2006" xmlns:p14="http://schemas.microsoft.com/office/powerpoint/2010/main">
    <mc:Choice Requires="p14">
      <p:transition p14:dur="100" advClick="0" advTm="10000">
        <p:cut/>
      </p:transition>
    </mc:Choice>
    <mc:Fallback xmlns="">
      <p:transition advClick="0" advTm="10000">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28986"/>
            <a:ext cx="10515600" cy="1325563"/>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Challenge 5: Optimize &amp; Protect Data</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61274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Enable logging, monitoring, scaling of database.</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730E0394-DAB9-CC44-B34B-CE13B2318946}"/>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4805B16F-47EE-7D44-9784-F7076311CF61}"/>
              </a:ext>
            </a:extLst>
          </p:cNvPr>
          <p:cNvSpPr/>
          <p:nvPr/>
        </p:nvSpPr>
        <p:spPr>
          <a:xfrm>
            <a:off x="340285" y="3231980"/>
            <a:ext cx="7247965" cy="3970318"/>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https://docs.microsoft.com/en-us/azure/sql-database/</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dirty="0">
                <a:hlinkClick r:id="rId4"/>
              </a:rPr>
              <a:t>https://docs.microsoft.com/en-us/sql/relational-databases/security/encryption/transparent-data-encryption-azure-sql?view=azuresqldb-current</a:t>
            </a:r>
            <a:endParaRPr lang="en-US" dirty="0"/>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5"/>
              </a:rPr>
              <a:t>https://docs.microsoft.com/en-us/azure/sql-database/sql-advanced-threat-protection</a:t>
            </a:r>
            <a:endParaRPr lang="en-US" u="sng" dirty="0"/>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6"/>
              </a:rPr>
              <a:t>https://</a:t>
            </a:r>
            <a:r>
              <a:rPr lang="en-US" u="sng" dirty="0" err="1">
                <a:hlinkClick r:id="rId6"/>
              </a:rPr>
              <a:t>docs.microsoft.com</a:t>
            </a:r>
            <a:r>
              <a:rPr lang="en-US" u="sng" dirty="0">
                <a:hlinkClick r:id="rId6"/>
              </a:rPr>
              <a:t>/</a:t>
            </a:r>
            <a:r>
              <a:rPr lang="en-US" u="sng" dirty="0" err="1">
                <a:hlinkClick r:id="rId6"/>
              </a:rPr>
              <a:t>en</a:t>
            </a:r>
            <a:r>
              <a:rPr lang="en-US" u="sng" dirty="0">
                <a:hlinkClick r:id="rId6"/>
              </a:rPr>
              <a:t>-us/azure/</a:t>
            </a:r>
            <a:r>
              <a:rPr lang="en-US" u="sng" dirty="0" err="1">
                <a:hlinkClick r:id="rId6"/>
              </a:rPr>
              <a:t>sql</a:t>
            </a:r>
            <a:r>
              <a:rPr lang="en-US" u="sng" dirty="0">
                <a:hlinkClick r:id="rId6"/>
              </a:rPr>
              <a:t>-database/</a:t>
            </a:r>
            <a:r>
              <a:rPr lang="en-US" u="sng" dirty="0" err="1">
                <a:hlinkClick r:id="rId6"/>
              </a:rPr>
              <a:t>sql</a:t>
            </a:r>
            <a:r>
              <a:rPr lang="en-US" u="sng" dirty="0">
                <a:hlinkClick r:id="rId6"/>
              </a:rPr>
              <a:t>-database-what-is-a-</a:t>
            </a:r>
            <a:r>
              <a:rPr lang="en-US" u="sng" dirty="0" err="1">
                <a:hlinkClick r:id="rId6"/>
              </a:rPr>
              <a:t>dtu</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730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12">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6" name="Rectangle 1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p:cNvSpPr>
            <a:spLocks noGrp="1"/>
          </p:cNvSpPr>
          <p:nvPr>
            <p:ph type="title"/>
          </p:nvPr>
        </p:nvSpPr>
        <p:spPr>
          <a:xfrm>
            <a:off x="1524000" y="2776538"/>
            <a:ext cx="9144000" cy="1381188"/>
          </a:xfr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4000" kern="1200">
                <a:solidFill>
                  <a:schemeClr val="bg2"/>
                </a:solidFill>
                <a:latin typeface="+mj-lt"/>
                <a:ea typeface="+mj-ea"/>
                <a:cs typeface="+mj-cs"/>
              </a:rPr>
              <a:t>Azure Content Delivery Network (CDN)</a:t>
            </a:r>
            <a:br>
              <a:rPr lang="en-US" sz="4000" kern="1200">
                <a:solidFill>
                  <a:schemeClr val="bg2"/>
                </a:solidFill>
                <a:latin typeface="+mj-lt"/>
                <a:ea typeface="+mj-ea"/>
                <a:cs typeface="+mj-cs"/>
              </a:rPr>
            </a:br>
            <a:endParaRPr lang="en-US" sz="4000" kern="1200">
              <a:solidFill>
                <a:schemeClr val="bg2"/>
              </a:solidFill>
              <a:latin typeface="+mj-lt"/>
              <a:ea typeface="+mj-ea"/>
              <a:cs typeface="+mj-cs"/>
            </a:endParaRPr>
          </a:p>
        </p:txBody>
      </p:sp>
    </p:spTree>
    <p:extLst>
      <p:ext uri="{BB962C8B-B14F-4D97-AF65-F5344CB8AC3E}">
        <p14:creationId xmlns:p14="http://schemas.microsoft.com/office/powerpoint/2010/main" val="21277480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63029" y="1012004"/>
            <a:ext cx="3416158" cy="4795408"/>
          </a:xfr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r>
              <a:rPr lang="en-US" sz="4400">
                <a:solidFill>
                  <a:srgbClr val="FFFFFF"/>
                </a:solidFill>
                <a:latin typeface="+mj-lt"/>
                <a:ea typeface="+mj-ea"/>
                <a:cs typeface="+mj-cs"/>
              </a:rPr>
              <a:t>Why is Azure CDN Important?</a:t>
            </a:r>
          </a:p>
        </p:txBody>
      </p:sp>
      <p:graphicFrame>
        <p:nvGraphicFramePr>
          <p:cNvPr id="5" name="Text Placeholder 1">
            <a:extLst>
              <a:ext uri="{FF2B5EF4-FFF2-40B4-BE49-F238E27FC236}">
                <a16:creationId xmlns:a16="http://schemas.microsoft.com/office/drawing/2014/main" id="{C3D8B228-982E-406C-B41E-36B69B195F6B}"/>
              </a:ext>
            </a:extLst>
          </p:cNvPr>
          <p:cNvGraphicFramePr/>
          <p:nvPr>
            <p:extLst>
              <p:ext uri="{D42A27DB-BD31-4B8C-83A1-F6EECF244321}">
                <p14:modId xmlns:p14="http://schemas.microsoft.com/office/powerpoint/2010/main" val="9349091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69611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E674CA9-F116-164A-9F8A-CEB6AEEBD130}"/>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a:solidFill>
                  <a:srgbClr val="FFFFFF"/>
                </a:solidFill>
                <a:latin typeface="+mj-lt"/>
                <a:ea typeface="+mj-ea"/>
                <a:cs typeface="+mj-cs"/>
              </a:rPr>
              <a:t>Why Azure alone might not be enough</a:t>
            </a:r>
          </a:p>
        </p:txBody>
      </p:sp>
      <p:sp>
        <p:nvSpPr>
          <p:cNvPr id="5" name="Text Placeholder 4">
            <a:extLst>
              <a:ext uri="{FF2B5EF4-FFF2-40B4-BE49-F238E27FC236}">
                <a16:creationId xmlns:a16="http://schemas.microsoft.com/office/drawing/2014/main" id="{2D83B87A-8919-164B-9BDB-6972D0BE5EB6}"/>
              </a:ext>
            </a:extLst>
          </p:cNvPr>
          <p:cNvSpPr>
            <a:spLocks noGrp="1"/>
          </p:cNvSpPr>
          <p:nvPr>
            <p:ph type="body" sz="quarter" idx="10"/>
          </p:nvPr>
        </p:nvSpPr>
        <p:spPr>
          <a:xfrm>
            <a:off x="6090574" y="801866"/>
            <a:ext cx="5306084" cy="5230634"/>
          </a:xfrm>
        </p:spPr>
        <p:txBody>
          <a:bodyPr vert="horz" lIns="91440" tIns="45720" rIns="91440" bIns="45720" rtlCol="0" anchor="ctr">
            <a:normAutofit/>
          </a:bodyPr>
          <a:lstStyle/>
          <a:p>
            <a:r>
              <a:rPr lang="en-US" sz="2000" dirty="0">
                <a:solidFill>
                  <a:srgbClr val="000000"/>
                </a:solidFill>
              </a:rPr>
              <a:t>Internet does not optimize for performance</a:t>
            </a:r>
          </a:p>
          <a:p>
            <a:pPr lvl="1"/>
            <a:r>
              <a:rPr lang="en-US" sz="2000" dirty="0">
                <a:solidFill>
                  <a:srgbClr val="000000"/>
                </a:solidFill>
              </a:rPr>
              <a:t>Azure Data Centers globally rely on the Internet to deliver content to edge devices</a:t>
            </a:r>
          </a:p>
          <a:p>
            <a:pPr lvl="1"/>
            <a:r>
              <a:rPr lang="en-US" sz="2000" dirty="0">
                <a:solidFill>
                  <a:srgbClr val="000000"/>
                </a:solidFill>
              </a:rPr>
              <a:t>Without a CDN, delivery of content suffers yielding poor customer experience</a:t>
            </a:r>
          </a:p>
          <a:p>
            <a:pPr lvl="2"/>
            <a:r>
              <a:rPr lang="en-US" dirty="0">
                <a:solidFill>
                  <a:srgbClr val="000000"/>
                </a:solidFill>
              </a:rPr>
              <a:t>Routing complications, traffic and congestion, and security flaws</a:t>
            </a:r>
          </a:p>
          <a:p>
            <a:pPr lvl="2"/>
            <a:r>
              <a:rPr lang="en-US" dirty="0">
                <a:solidFill>
                  <a:srgbClr val="000000"/>
                </a:solidFill>
              </a:rPr>
              <a:t>Explosion of devices, network types</a:t>
            </a:r>
          </a:p>
          <a:p>
            <a:pPr lvl="2"/>
            <a:r>
              <a:rPr lang="en-US" dirty="0">
                <a:solidFill>
                  <a:srgbClr val="000000"/>
                </a:solidFill>
              </a:rPr>
              <a:t>Richer, more sophisticated content</a:t>
            </a:r>
          </a:p>
          <a:p>
            <a:pPr lvl="2"/>
            <a:r>
              <a:rPr lang="en-US" dirty="0">
                <a:solidFill>
                  <a:srgbClr val="000000"/>
                </a:solidFill>
              </a:rPr>
              <a:t>Evolving protocols and formats</a:t>
            </a:r>
          </a:p>
          <a:p>
            <a:pPr lvl="2"/>
            <a:r>
              <a:rPr lang="en-US" dirty="0">
                <a:solidFill>
                  <a:srgbClr val="000000"/>
                </a:solidFill>
              </a:rPr>
              <a:t>Attacks, increasing in scale, sophistication</a:t>
            </a:r>
          </a:p>
        </p:txBody>
      </p:sp>
    </p:spTree>
    <p:extLst>
      <p:ext uri="{BB962C8B-B14F-4D97-AF65-F5344CB8AC3E}">
        <p14:creationId xmlns:p14="http://schemas.microsoft.com/office/powerpoint/2010/main" val="22033792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827" y="292316"/>
            <a:ext cx="9138536" cy="742246"/>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42" eaLnBrk="1" fontAlgn="auto" latinLnBrk="0" hangingPunct="1">
              <a:lnSpc>
                <a:spcPct val="90000"/>
              </a:lnSpc>
              <a:spcBef>
                <a:spcPts val="0"/>
              </a:spcBef>
              <a:spcAft>
                <a:spcPts val="0"/>
              </a:spcAft>
              <a:buClrTx/>
              <a:buSzTx/>
              <a:buFontTx/>
              <a:buNone/>
              <a:tabLst/>
              <a:defRPr/>
            </a:pPr>
            <a:r>
              <a:rPr kumimoji="0" lang="en-US" sz="4705" b="0" i="0" u="none" strike="noStrike" kern="0" cap="none" spc="0" normalizeH="0" baseline="0" noProof="0" dirty="0">
                <a:ln w="3175">
                  <a:noFill/>
                </a:ln>
                <a:gradFill>
                  <a:gsLst>
                    <a:gs pos="7143">
                      <a:schemeClr val="tx1"/>
                    </a:gs>
                    <a:gs pos="20536">
                      <a:schemeClr val="tx1"/>
                    </a:gs>
                  </a:gsLst>
                  <a:lin ang="5400000" scaled="0"/>
                </a:gradFill>
                <a:effectLst/>
                <a:uLnTx/>
                <a:uFillTx/>
                <a:latin typeface="+mj-lt"/>
                <a:cs typeface="Segoe UI Semilight" panose="020B0402040204020203" pitchFamily="34" charset="0"/>
              </a:rPr>
              <a:t>Why should you care about CDN ?</a:t>
            </a:r>
          </a:p>
        </p:txBody>
      </p:sp>
      <p:grpSp>
        <p:nvGrpSpPr>
          <p:cNvPr id="8" name="Group 7">
            <a:extLst>
              <a:ext uri="{FF2B5EF4-FFF2-40B4-BE49-F238E27FC236}">
                <a16:creationId xmlns:a16="http://schemas.microsoft.com/office/drawing/2014/main" id="{48130FEA-60CF-459A-AD88-248BF71BF38C}"/>
              </a:ext>
            </a:extLst>
          </p:cNvPr>
          <p:cNvGrpSpPr/>
          <p:nvPr/>
        </p:nvGrpSpPr>
        <p:grpSpPr>
          <a:xfrm>
            <a:off x="969920" y="1262640"/>
            <a:ext cx="10115725" cy="2779420"/>
            <a:chOff x="989369" y="1439862"/>
            <a:chExt cx="10318566" cy="2835153"/>
          </a:xfrm>
        </p:grpSpPr>
        <p:grpSp>
          <p:nvGrpSpPr>
            <p:cNvPr id="6" name="Group 5"/>
            <p:cNvGrpSpPr/>
            <p:nvPr/>
          </p:nvGrpSpPr>
          <p:grpSpPr>
            <a:xfrm>
              <a:off x="989369" y="1439862"/>
              <a:ext cx="3186136" cy="2835153"/>
              <a:chOff x="989369" y="1728909"/>
              <a:chExt cx="3186136" cy="2835153"/>
            </a:xfrm>
          </p:grpSpPr>
          <p:sp>
            <p:nvSpPr>
              <p:cNvPr id="52" name="1_Text"/>
              <p:cNvSpPr/>
              <p:nvPr/>
            </p:nvSpPr>
            <p:spPr>
              <a:xfrm>
                <a:off x="989369" y="3545820"/>
                <a:ext cx="3186136" cy="1018242"/>
              </a:xfrm>
              <a:prstGeom prst="rect">
                <a:avLst/>
              </a:prstGeom>
              <a:noFill/>
              <a:ln w="25400" cap="flat" cmpd="sng" algn="ctr">
                <a:solidFill>
                  <a:schemeClr val="accent4">
                    <a:lumMod val="20000"/>
                    <a:lumOff val="80000"/>
                  </a:schemeClr>
                </a:solid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527" eaLnBrk="1" fontAlgn="auto" latinLnBrk="0" hangingPunct="1">
                  <a:lnSpc>
                    <a:spcPct val="100000"/>
                  </a:lnSpc>
                  <a:spcBef>
                    <a:spcPts val="754"/>
                  </a:spcBef>
                  <a:spcAft>
                    <a:spcPts val="0"/>
                  </a:spcAft>
                  <a:buClrTx/>
                  <a:buSzTx/>
                  <a:buFontTx/>
                  <a:buNone/>
                  <a:tabLst/>
                  <a:defRPr/>
                </a:pPr>
                <a:r>
                  <a:rPr kumimoji="0" lang="en-US" sz="2307" b="1" i="0" u="none" strike="noStrike" kern="0" cap="none" spc="0" normalizeH="0" baseline="0" noProof="0" dirty="0">
                    <a:ln>
                      <a:noFill/>
                    </a:ln>
                    <a:gradFill>
                      <a:gsLst>
                        <a:gs pos="1250">
                          <a:schemeClr val="tx2"/>
                        </a:gs>
                        <a:gs pos="100000">
                          <a:schemeClr val="tx2"/>
                        </a:gs>
                      </a:gsLst>
                      <a:lin ang="5400000" scaled="0"/>
                    </a:gradFill>
                    <a:effectLst/>
                    <a:uLnTx/>
                    <a:uFillTx/>
                    <a:latin typeface="Segoe UI Light"/>
                    <a:ea typeface="MS PGothic" panose="020B0600070205080204" pitchFamily="34" charset="-128"/>
                    <a:cs typeface="Segoe UI Semibold" panose="020B0702040204020203" pitchFamily="34" charset="0"/>
                  </a:rPr>
                  <a:t>57% Abandon</a:t>
                </a:r>
                <a:br>
                  <a:rPr kumimoji="0" lang="en-US" sz="2307" b="0" i="0" u="none" strike="noStrike" kern="0" cap="none" spc="0" normalizeH="0" baseline="0" noProof="0" dirty="0">
                    <a:ln>
                      <a:noFill/>
                    </a:ln>
                    <a:solidFill>
                      <a:schemeClr val="accent3"/>
                    </a:solidFill>
                    <a:effectLst/>
                    <a:uLnTx/>
                    <a:uFillTx/>
                    <a:latin typeface="Segoe UI Light"/>
                    <a:ea typeface="MS PGothic" panose="020B0600070205080204" pitchFamily="34" charset="-128"/>
                    <a:cs typeface="Segoe UI Semibold" panose="020B0702040204020203" pitchFamily="34" charset="0"/>
                  </a:rPr>
                </a:b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cs typeface="Segoe UI Semilight" panose="020B0402040204020203" pitchFamily="34" charset="0"/>
                  </a:rPr>
                  <a:t>a website that takes more than 3 secs to load(1)</a:t>
                </a:r>
              </a:p>
              <a:p>
                <a:pPr marL="0" marR="0" lvl="0" indent="0" algn="ctr" defTabSz="878527" eaLnBrk="1" fontAlgn="auto" latinLnBrk="0" hangingPunct="1">
                  <a:lnSpc>
                    <a:spcPct val="100000"/>
                  </a:lnSpc>
                  <a:spcBef>
                    <a:spcPts val="754"/>
                  </a:spcBef>
                  <a:spcAft>
                    <a:spcPts val="0"/>
                  </a:spcAft>
                  <a:buClrTx/>
                  <a:buSzTx/>
                  <a:buFontTx/>
                  <a:buNone/>
                  <a:tabLst/>
                  <a:defRPr/>
                </a:pPr>
                <a:endParaRPr kumimoji="0" lang="en-US" sz="2307" b="0" i="0" u="none" strike="noStrike" kern="0" cap="none" spc="0" normalizeH="0" baseline="0" noProof="0" dirty="0">
                  <a:ln>
                    <a:noFill/>
                  </a:ln>
                  <a:solidFill>
                    <a:schemeClr val="accent3"/>
                  </a:solidFill>
                  <a:effectLst/>
                  <a:uLnTx/>
                  <a:uFillTx/>
                  <a:latin typeface="Segoe UI Light"/>
                  <a:ea typeface="MS PGothic" panose="020B0600070205080204" pitchFamily="34" charset="-128"/>
                  <a:cs typeface="Segoe UI Semibold" panose="020B0702040204020203" pitchFamily="34" charset="0"/>
                </a:endParaRPr>
              </a:p>
            </p:txBody>
          </p:sp>
          <p:sp>
            <p:nvSpPr>
              <p:cNvPr id="55" name="Oval 54"/>
              <p:cNvSpPr/>
              <p:nvPr/>
            </p:nvSpPr>
            <p:spPr bwMode="auto">
              <a:xfrm>
                <a:off x="1795738" y="1728909"/>
                <a:ext cx="1573398" cy="1573398"/>
              </a:xfrm>
              <a:prstGeom prst="ellipse">
                <a:avLst/>
              </a:prstGeom>
              <a:solidFill>
                <a:schemeClr val="accent1"/>
              </a:solidFill>
              <a:ln w="38100" cap="flat" cmpd="sng" algn="ctr">
                <a:solidFill>
                  <a:schemeClr val="accent4">
                    <a:lumMod val="20000"/>
                    <a:lumOff val="80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0" name="Group 49"/>
            <p:cNvGrpSpPr>
              <a:grpSpLocks noChangeAspect="1"/>
            </p:cNvGrpSpPr>
            <p:nvPr/>
          </p:nvGrpSpPr>
          <p:grpSpPr bwMode="auto">
            <a:xfrm>
              <a:off x="2190725" y="1964907"/>
              <a:ext cx="783424" cy="448118"/>
              <a:chOff x="-2" y="7"/>
              <a:chExt cx="250" cy="143"/>
            </a:xfrm>
          </p:grpSpPr>
          <p:sp>
            <p:nvSpPr>
              <p:cNvPr id="51" name="Line 6"/>
              <p:cNvSpPr>
                <a:spLocks noChangeShapeType="1"/>
              </p:cNvSpPr>
              <p:nvPr/>
            </p:nvSpPr>
            <p:spPr bwMode="auto">
              <a:xfrm>
                <a:off x="-2" y="150"/>
                <a:ext cx="250" cy="0"/>
              </a:xfrm>
              <a:prstGeom prst="line">
                <a:avLst/>
              </a:prstGeom>
              <a:noFill/>
              <a:ln w="38100" cap="flat">
                <a:solidFill>
                  <a:schemeClr val="accent4">
                    <a:lumMod val="20000"/>
                    <a:lumOff val="8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endParaRPr>
              </a:p>
            </p:txBody>
          </p:sp>
          <p:sp>
            <p:nvSpPr>
              <p:cNvPr id="56" name="Freeform 7"/>
              <p:cNvSpPr>
                <a:spLocks/>
              </p:cNvSpPr>
              <p:nvPr/>
            </p:nvSpPr>
            <p:spPr bwMode="auto">
              <a:xfrm>
                <a:off x="193" y="7"/>
                <a:ext cx="47" cy="48"/>
              </a:xfrm>
              <a:custGeom>
                <a:avLst/>
                <a:gdLst>
                  <a:gd name="T0" fmla="*/ 0 w 47"/>
                  <a:gd name="T1" fmla="*/ 0 h 48"/>
                  <a:gd name="T2" fmla="*/ 47 w 47"/>
                  <a:gd name="T3" fmla="*/ 0 h 48"/>
                  <a:gd name="T4" fmla="*/ 47 w 47"/>
                  <a:gd name="T5" fmla="*/ 48 h 48"/>
                </a:gdLst>
                <a:ahLst/>
                <a:cxnLst>
                  <a:cxn ang="0">
                    <a:pos x="T0" y="T1"/>
                  </a:cxn>
                  <a:cxn ang="0">
                    <a:pos x="T2" y="T3"/>
                  </a:cxn>
                  <a:cxn ang="0">
                    <a:pos x="T4" y="T5"/>
                  </a:cxn>
                </a:cxnLst>
                <a:rect l="0" t="0" r="r" b="b"/>
                <a:pathLst>
                  <a:path w="47" h="48">
                    <a:moveTo>
                      <a:pt x="0" y="0"/>
                    </a:moveTo>
                    <a:lnTo>
                      <a:pt x="47" y="0"/>
                    </a:lnTo>
                    <a:lnTo>
                      <a:pt x="47" y="48"/>
                    </a:lnTo>
                  </a:path>
                </a:pathLst>
              </a:custGeom>
              <a:noFill/>
              <a:ln w="38100" cap="flat">
                <a:solidFill>
                  <a:schemeClr val="accent4">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57" name="Line 8"/>
              <p:cNvSpPr>
                <a:spLocks noChangeShapeType="1"/>
              </p:cNvSpPr>
              <p:nvPr/>
            </p:nvSpPr>
            <p:spPr bwMode="auto">
              <a:xfrm flipH="1">
                <a:off x="45" y="118"/>
                <a:ext cx="31" cy="0"/>
              </a:xfrm>
              <a:prstGeom prst="line">
                <a:avLst/>
              </a:prstGeom>
              <a:noFill/>
              <a:ln w="38100" cap="flat">
                <a:solidFill>
                  <a:schemeClr val="accent4">
                    <a:lumMod val="20000"/>
                    <a:lumOff val="8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58" name="Line 9"/>
              <p:cNvSpPr>
                <a:spLocks noChangeShapeType="1"/>
              </p:cNvSpPr>
              <p:nvPr/>
            </p:nvSpPr>
            <p:spPr bwMode="auto">
              <a:xfrm flipH="1">
                <a:off x="-2" y="118"/>
                <a:ext cx="31" cy="0"/>
              </a:xfrm>
              <a:prstGeom prst="line">
                <a:avLst/>
              </a:prstGeom>
              <a:noFill/>
              <a:ln w="38100" cap="flat">
                <a:solidFill>
                  <a:schemeClr val="accent4">
                    <a:lumMod val="20000"/>
                    <a:lumOff val="8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59" name="Freeform 10"/>
              <p:cNvSpPr>
                <a:spLocks/>
              </p:cNvSpPr>
              <p:nvPr/>
            </p:nvSpPr>
            <p:spPr bwMode="auto">
              <a:xfrm>
                <a:off x="92" y="7"/>
                <a:ext cx="148" cy="111"/>
              </a:xfrm>
              <a:custGeom>
                <a:avLst/>
                <a:gdLst>
                  <a:gd name="T0" fmla="*/ 148 w 148"/>
                  <a:gd name="T1" fmla="*/ 0 h 111"/>
                  <a:gd name="T2" fmla="*/ 39 w 148"/>
                  <a:gd name="T3" fmla="*/ 111 h 111"/>
                  <a:gd name="T4" fmla="*/ 0 w 148"/>
                  <a:gd name="T5" fmla="*/ 111 h 111"/>
                </a:gdLst>
                <a:ahLst/>
                <a:cxnLst>
                  <a:cxn ang="0">
                    <a:pos x="T0" y="T1"/>
                  </a:cxn>
                  <a:cxn ang="0">
                    <a:pos x="T2" y="T3"/>
                  </a:cxn>
                  <a:cxn ang="0">
                    <a:pos x="T4" y="T5"/>
                  </a:cxn>
                </a:cxnLst>
                <a:rect l="0" t="0" r="r" b="b"/>
                <a:pathLst>
                  <a:path w="148" h="111">
                    <a:moveTo>
                      <a:pt x="148" y="0"/>
                    </a:moveTo>
                    <a:lnTo>
                      <a:pt x="39" y="111"/>
                    </a:lnTo>
                    <a:lnTo>
                      <a:pt x="0" y="111"/>
                    </a:lnTo>
                  </a:path>
                </a:pathLst>
              </a:custGeom>
              <a:noFill/>
              <a:ln w="38100" cap="flat">
                <a:solidFill>
                  <a:schemeClr val="accent4">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endParaRPr>
              </a:p>
            </p:txBody>
          </p:sp>
        </p:grpSp>
        <p:grpSp>
          <p:nvGrpSpPr>
            <p:cNvPr id="5" name="Group 4"/>
            <p:cNvGrpSpPr/>
            <p:nvPr/>
          </p:nvGrpSpPr>
          <p:grpSpPr>
            <a:xfrm>
              <a:off x="4445815" y="1439862"/>
              <a:ext cx="3896734" cy="2835153"/>
              <a:chOff x="4416449" y="1728909"/>
              <a:chExt cx="3896734" cy="2835153"/>
            </a:xfrm>
          </p:grpSpPr>
          <p:sp>
            <p:nvSpPr>
              <p:cNvPr id="31" name="2_Text"/>
              <p:cNvSpPr/>
              <p:nvPr/>
            </p:nvSpPr>
            <p:spPr>
              <a:xfrm>
                <a:off x="4416449" y="3545820"/>
                <a:ext cx="3896734" cy="1018242"/>
              </a:xfrm>
              <a:prstGeom prst="rect">
                <a:avLst/>
              </a:prstGeom>
              <a:noFill/>
              <a:ln w="25400" cap="flat" cmpd="sng" algn="ctr">
                <a:solidFill>
                  <a:schemeClr val="accent4">
                    <a:lumMod val="20000"/>
                    <a:lumOff val="80000"/>
                  </a:schemeClr>
                </a:solid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527" eaLnBrk="1" fontAlgn="auto" latinLnBrk="0" hangingPunct="1">
                  <a:lnSpc>
                    <a:spcPct val="100000"/>
                  </a:lnSpc>
                  <a:spcBef>
                    <a:spcPts val="754"/>
                  </a:spcBef>
                  <a:spcAft>
                    <a:spcPts val="0"/>
                  </a:spcAft>
                  <a:buClrTx/>
                  <a:buSzTx/>
                  <a:buFontTx/>
                  <a:buNone/>
                  <a:tabLst/>
                  <a:defRPr/>
                </a:pPr>
                <a:r>
                  <a:rPr kumimoji="0" lang="en-US" sz="2307" b="1" i="0" u="none" strike="noStrike" kern="0" cap="none" spc="0" normalizeH="0" baseline="0" noProof="0" dirty="0">
                    <a:ln>
                      <a:noFill/>
                    </a:ln>
                    <a:gradFill>
                      <a:gsLst>
                        <a:gs pos="1250">
                          <a:schemeClr val="tx2"/>
                        </a:gs>
                        <a:gs pos="100000">
                          <a:schemeClr val="tx2"/>
                        </a:gs>
                      </a:gsLst>
                    </a:gradFill>
                    <a:effectLst/>
                    <a:uLnTx/>
                    <a:uFillTx/>
                    <a:latin typeface="Segoe UI Light"/>
                    <a:ea typeface="MS PGothic" panose="020B0600070205080204" pitchFamily="34" charset="-128"/>
                    <a:cs typeface="Segoe UI Semibold" panose="020B0702040204020203" pitchFamily="34" charset="0"/>
                  </a:rPr>
                  <a:t>87% Stop Watching Video</a:t>
                </a:r>
                <a:br>
                  <a:rPr kumimoji="0" lang="en-US" sz="2307" b="0" i="0" u="none" strike="noStrike" kern="0" cap="none" spc="0" normalizeH="0" baseline="0" noProof="0" dirty="0">
                    <a:ln>
                      <a:noFill/>
                    </a:ln>
                    <a:gradFill>
                      <a:gsLst>
                        <a:gs pos="1250">
                          <a:schemeClr val="tx2"/>
                        </a:gs>
                        <a:gs pos="100000">
                          <a:schemeClr val="tx2"/>
                        </a:gs>
                      </a:gsLst>
                    </a:gradFill>
                    <a:effectLst/>
                    <a:uLnTx/>
                    <a:uFillTx/>
                    <a:latin typeface="Segoe UI Light"/>
                    <a:ea typeface="MS PGothic" panose="020B0600070205080204" pitchFamily="34" charset="-128"/>
                    <a:cs typeface="Segoe UI Semibold" panose="020B0702040204020203" pitchFamily="34" charset="0"/>
                  </a:rPr>
                </a:b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cs typeface="Segoe UI Semilight" panose="020B0402040204020203" pitchFamily="34" charset="0"/>
                  </a:rPr>
                  <a:t>if video takes more than 7 secs to buffer (2)</a:t>
                </a:r>
              </a:p>
              <a:p>
                <a:pPr marL="0" marR="0" lvl="0" indent="0" algn="ctr" defTabSz="878527" eaLnBrk="1" fontAlgn="auto" latinLnBrk="0" hangingPunct="1">
                  <a:lnSpc>
                    <a:spcPct val="100000"/>
                  </a:lnSpc>
                  <a:spcBef>
                    <a:spcPts val="754"/>
                  </a:spcBef>
                  <a:spcAft>
                    <a:spcPts val="0"/>
                  </a:spcAft>
                  <a:buClrTx/>
                  <a:buSzTx/>
                  <a:buFontTx/>
                  <a:buNone/>
                  <a:tabLst/>
                  <a:defRPr/>
                </a:pPr>
                <a:endPar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cs typeface="Segoe UI Semilight" panose="020B0402040204020203" pitchFamily="34" charset="0"/>
                </a:endParaRPr>
              </a:p>
            </p:txBody>
          </p:sp>
          <p:grpSp>
            <p:nvGrpSpPr>
              <p:cNvPr id="4" name="Group 3"/>
              <p:cNvGrpSpPr/>
              <p:nvPr/>
            </p:nvGrpSpPr>
            <p:grpSpPr>
              <a:xfrm>
                <a:off x="5578117" y="1728909"/>
                <a:ext cx="1573398" cy="1573398"/>
                <a:chOff x="5435105" y="3861859"/>
                <a:chExt cx="1573398" cy="1573398"/>
              </a:xfrm>
            </p:grpSpPr>
            <p:sp>
              <p:nvSpPr>
                <p:cNvPr id="38" name="Oval 37"/>
                <p:cNvSpPr/>
                <p:nvPr/>
              </p:nvSpPr>
              <p:spPr bwMode="auto">
                <a:xfrm>
                  <a:off x="5435105" y="3861859"/>
                  <a:ext cx="1573398" cy="1573398"/>
                </a:xfrm>
                <a:prstGeom prst="ellipse">
                  <a:avLst/>
                </a:prstGeom>
                <a:solidFill>
                  <a:schemeClr val="accent1"/>
                </a:solidFill>
                <a:ln w="38100" cap="flat" cmpd="sng" algn="ctr">
                  <a:solidFill>
                    <a:schemeClr val="accent4">
                      <a:lumMod val="20000"/>
                      <a:lumOff val="80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97" name="Group 30"/>
                <p:cNvGrpSpPr>
                  <a:grpSpLocks noChangeAspect="1"/>
                </p:cNvGrpSpPr>
                <p:nvPr/>
              </p:nvGrpSpPr>
              <p:grpSpPr bwMode="auto">
                <a:xfrm>
                  <a:off x="5776490" y="4397849"/>
                  <a:ext cx="890628" cy="501418"/>
                  <a:chOff x="-2" y="2"/>
                  <a:chExt cx="254" cy="143"/>
                </a:xfrm>
                <a:solidFill>
                  <a:schemeClr val="bg1"/>
                </a:solidFill>
              </p:grpSpPr>
              <p:sp>
                <p:nvSpPr>
                  <p:cNvPr id="98" name="Oval 31"/>
                  <p:cNvSpPr>
                    <a:spLocks noChangeArrowheads="1"/>
                  </p:cNvSpPr>
                  <p:nvPr/>
                </p:nvSpPr>
                <p:spPr bwMode="auto">
                  <a:xfrm>
                    <a:off x="109" y="58"/>
                    <a:ext cx="32" cy="31"/>
                  </a:xfrm>
                  <a:prstGeom prst="ellipse">
                    <a:avLst/>
                  </a:prstGeom>
                  <a:solidFill>
                    <a:schemeClr val="tx1"/>
                  </a:solidFill>
                  <a:ln w="9525">
                    <a:solidFill>
                      <a:schemeClr val="accent4">
                        <a:lumMod val="20000"/>
                        <a:lumOff val="80000"/>
                      </a:schemeClr>
                    </a:solidFill>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9" name="Freeform 32"/>
                  <p:cNvSpPr>
                    <a:spLocks noEditPoints="1"/>
                  </p:cNvSpPr>
                  <p:nvPr/>
                </p:nvSpPr>
                <p:spPr bwMode="auto">
                  <a:xfrm>
                    <a:off x="-2" y="2"/>
                    <a:ext cx="254" cy="143"/>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solidFill>
                    <a:schemeClr val="tx1"/>
                  </a:solidFill>
                  <a:ln w="9525">
                    <a:solidFill>
                      <a:schemeClr val="accent4">
                        <a:lumMod val="20000"/>
                        <a:lumOff val="80000"/>
                      </a:schemeClr>
                    </a:solidFill>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grpSp>
        <p:grpSp>
          <p:nvGrpSpPr>
            <p:cNvPr id="3" name="Group 2"/>
            <p:cNvGrpSpPr/>
            <p:nvPr/>
          </p:nvGrpSpPr>
          <p:grpSpPr>
            <a:xfrm>
              <a:off x="8612859" y="1439862"/>
              <a:ext cx="2695076" cy="2835153"/>
              <a:chOff x="8612859" y="1728909"/>
              <a:chExt cx="2695076" cy="2835153"/>
            </a:xfrm>
          </p:grpSpPr>
          <p:sp>
            <p:nvSpPr>
              <p:cNvPr id="41" name="2_Text"/>
              <p:cNvSpPr/>
              <p:nvPr/>
            </p:nvSpPr>
            <p:spPr>
              <a:xfrm>
                <a:off x="8612859" y="3545820"/>
                <a:ext cx="2695076" cy="1018242"/>
              </a:xfrm>
              <a:prstGeom prst="rect">
                <a:avLst/>
              </a:prstGeom>
              <a:noFill/>
              <a:ln w="25400" cap="flat" cmpd="sng" algn="ctr">
                <a:solidFill>
                  <a:schemeClr val="accent4">
                    <a:lumMod val="20000"/>
                    <a:lumOff val="80000"/>
                  </a:schemeClr>
                </a:solid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defTabSz="878527">
                  <a:spcBef>
                    <a:spcPts val="754"/>
                  </a:spcBef>
                  <a:defRPr/>
                </a:pPr>
                <a:r>
                  <a:rPr kumimoji="0" lang="en-US" sz="2307" b="1" i="0" u="none" strike="noStrike" kern="0" cap="none" spc="0" normalizeH="0" baseline="0" noProof="0" dirty="0">
                    <a:ln>
                      <a:noFill/>
                    </a:ln>
                    <a:gradFill>
                      <a:gsLst>
                        <a:gs pos="1250">
                          <a:schemeClr val="tx2"/>
                        </a:gs>
                        <a:gs pos="100000">
                          <a:schemeClr val="tx2"/>
                        </a:gs>
                      </a:gsLst>
                    </a:gradFill>
                    <a:effectLst/>
                    <a:uLnTx/>
                    <a:uFillTx/>
                    <a:latin typeface="Segoe UI Light"/>
                    <a:ea typeface="MS PGothic" panose="020B0600070205080204" pitchFamily="34" charset="-128"/>
                    <a:cs typeface="Segoe UI Semibold" panose="020B0702040204020203" pitchFamily="34" charset="0"/>
                  </a:rPr>
                  <a:t>1% Drop in revenue</a:t>
                </a:r>
                <a:br>
                  <a:rPr kumimoji="0" lang="en-US" sz="2307" b="0" i="0" u="none" strike="noStrike" kern="0" cap="none" spc="0" normalizeH="0" baseline="0" noProof="0" dirty="0">
                    <a:ln>
                      <a:noFill/>
                    </a:ln>
                    <a:gradFill>
                      <a:gsLst>
                        <a:gs pos="1250">
                          <a:schemeClr val="tx2"/>
                        </a:gs>
                        <a:gs pos="100000">
                          <a:schemeClr val="tx2"/>
                        </a:gs>
                      </a:gsLst>
                    </a:gradFill>
                    <a:effectLst/>
                    <a:uLnTx/>
                    <a:uFillTx/>
                    <a:latin typeface="Segoe UI Light"/>
                    <a:ea typeface="MS PGothic" panose="020B0600070205080204" pitchFamily="34" charset="-128"/>
                    <a:cs typeface="Segoe UI Semibold" panose="020B0702040204020203" pitchFamily="34" charset="0"/>
                  </a:rPr>
                </a:br>
                <a:r>
                  <a:rPr lang="en-US" sz="1730" dirty="0">
                    <a:gradFill>
                      <a:gsLst>
                        <a:gs pos="2917">
                          <a:schemeClr val="tx1"/>
                        </a:gs>
                        <a:gs pos="100000">
                          <a:schemeClr val="tx1"/>
                        </a:gs>
                      </a:gsLst>
                      <a:lin ang="5400000" scaled="0"/>
                    </a:gradFill>
                    <a:cs typeface="Segoe UI Semilight" panose="020B0402040204020203" pitchFamily="34" charset="0"/>
                  </a:rPr>
                  <a:t>for 100ms slowdown for ecommerce site</a:t>
                </a:r>
              </a:p>
            </p:txBody>
          </p:sp>
          <p:grpSp>
            <p:nvGrpSpPr>
              <p:cNvPr id="42" name="Group 41"/>
              <p:cNvGrpSpPr/>
              <p:nvPr/>
            </p:nvGrpSpPr>
            <p:grpSpPr>
              <a:xfrm>
                <a:off x="9173698" y="1728909"/>
                <a:ext cx="1573398" cy="1573398"/>
                <a:chOff x="5435105" y="499556"/>
                <a:chExt cx="1573398" cy="1573398"/>
              </a:xfrm>
            </p:grpSpPr>
            <p:sp>
              <p:nvSpPr>
                <p:cNvPr id="43" name="Oval 42"/>
                <p:cNvSpPr/>
                <p:nvPr/>
              </p:nvSpPr>
              <p:spPr bwMode="auto">
                <a:xfrm>
                  <a:off x="5435105" y="499556"/>
                  <a:ext cx="1573398" cy="1573398"/>
                </a:xfrm>
                <a:prstGeom prst="ellipse">
                  <a:avLst/>
                </a:prstGeom>
                <a:solidFill>
                  <a:schemeClr val="accent1"/>
                </a:solidFill>
                <a:ln w="38100" cap="flat" cmpd="sng" algn="ctr">
                  <a:solidFill>
                    <a:schemeClr val="accent4">
                      <a:lumMod val="20000"/>
                      <a:lumOff val="80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44" name="Group 13"/>
                <p:cNvGrpSpPr>
                  <a:grpSpLocks noChangeAspect="1"/>
                </p:cNvGrpSpPr>
                <p:nvPr/>
              </p:nvGrpSpPr>
              <p:grpSpPr bwMode="auto">
                <a:xfrm>
                  <a:off x="5880209" y="824179"/>
                  <a:ext cx="683190" cy="780962"/>
                  <a:chOff x="3634" y="1128"/>
                  <a:chExt cx="566" cy="647"/>
                </a:xfrm>
                <a:solidFill>
                  <a:schemeClr val="bg1"/>
                </a:solidFill>
              </p:grpSpPr>
              <p:sp>
                <p:nvSpPr>
                  <p:cNvPr id="47" name="Freeform 14"/>
                  <p:cNvSpPr>
                    <a:spLocks noEditPoints="1"/>
                  </p:cNvSpPr>
                  <p:nvPr/>
                </p:nvSpPr>
                <p:spPr bwMode="auto">
                  <a:xfrm>
                    <a:off x="3634" y="1128"/>
                    <a:ext cx="566" cy="647"/>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moveTo>
                          <a:pt x="56" y="120"/>
                        </a:moveTo>
                        <a:cubicBezTo>
                          <a:pt x="30" y="120"/>
                          <a:pt x="8" y="98"/>
                          <a:pt x="8" y="72"/>
                        </a:cubicBezTo>
                        <a:cubicBezTo>
                          <a:pt x="8" y="46"/>
                          <a:pt x="30" y="24"/>
                          <a:pt x="56" y="24"/>
                        </a:cubicBezTo>
                        <a:cubicBezTo>
                          <a:pt x="82" y="24"/>
                          <a:pt x="104" y="46"/>
                          <a:pt x="104" y="72"/>
                        </a:cubicBezTo>
                        <a:cubicBezTo>
                          <a:pt x="104" y="98"/>
                          <a:pt x="82" y="120"/>
                          <a:pt x="56" y="120"/>
                        </a:cubicBezTo>
                      </a:path>
                    </a:pathLst>
                  </a:custGeom>
                  <a:solidFill>
                    <a:schemeClr val="tx1"/>
                  </a:solidFill>
                  <a:ln w="9525">
                    <a:solidFill>
                      <a:schemeClr val="accent4">
                        <a:lumMod val="20000"/>
                        <a:lumOff val="80000"/>
                      </a:schemeClr>
                    </a:solidFill>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dirty="0"/>
                  </a:p>
                </p:txBody>
              </p:sp>
              <p:sp>
                <p:nvSpPr>
                  <p:cNvPr id="48" name="Freeform 15"/>
                  <p:cNvSpPr>
                    <a:spLocks/>
                  </p:cNvSpPr>
                  <p:nvPr/>
                </p:nvSpPr>
                <p:spPr bwMode="auto">
                  <a:xfrm>
                    <a:off x="3897" y="1330"/>
                    <a:ext cx="136" cy="278"/>
                  </a:xfrm>
                  <a:custGeom>
                    <a:avLst/>
                    <a:gdLst>
                      <a:gd name="T0" fmla="*/ 40 w 136"/>
                      <a:gd name="T1" fmla="*/ 0 h 278"/>
                      <a:gd name="T2" fmla="*/ 0 w 136"/>
                      <a:gd name="T3" fmla="*/ 0 h 278"/>
                      <a:gd name="T4" fmla="*/ 0 w 136"/>
                      <a:gd name="T5" fmla="*/ 172 h 278"/>
                      <a:gd name="T6" fmla="*/ 106 w 136"/>
                      <a:gd name="T7" fmla="*/ 278 h 278"/>
                      <a:gd name="T8" fmla="*/ 136 w 136"/>
                      <a:gd name="T9" fmla="*/ 248 h 278"/>
                      <a:gd name="T10" fmla="*/ 40 w 136"/>
                      <a:gd name="T11" fmla="*/ 152 h 278"/>
                      <a:gd name="T12" fmla="*/ 40 w 13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136" h="278">
                        <a:moveTo>
                          <a:pt x="40" y="0"/>
                        </a:moveTo>
                        <a:lnTo>
                          <a:pt x="0" y="0"/>
                        </a:lnTo>
                        <a:lnTo>
                          <a:pt x="0" y="172"/>
                        </a:lnTo>
                        <a:lnTo>
                          <a:pt x="106" y="278"/>
                        </a:lnTo>
                        <a:lnTo>
                          <a:pt x="136" y="248"/>
                        </a:lnTo>
                        <a:lnTo>
                          <a:pt x="40" y="152"/>
                        </a:lnTo>
                        <a:lnTo>
                          <a:pt x="40" y="0"/>
                        </a:lnTo>
                        <a:close/>
                      </a:path>
                    </a:pathLst>
                  </a:custGeom>
                  <a:solidFill>
                    <a:schemeClr val="tx1"/>
                  </a:solidFill>
                  <a:ln w="9525">
                    <a:solidFill>
                      <a:schemeClr val="accent4">
                        <a:lumMod val="20000"/>
                        <a:lumOff val="80000"/>
                      </a:schemeClr>
                    </a:solidFill>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a:p>
                </p:txBody>
              </p:sp>
            </p:grpSp>
          </p:grpSp>
        </p:grpSp>
      </p:grpSp>
      <p:sp>
        <p:nvSpPr>
          <p:cNvPr id="7" name="Rectangle 6">
            <a:extLst>
              <a:ext uri="{FF2B5EF4-FFF2-40B4-BE49-F238E27FC236}">
                <a16:creationId xmlns:a16="http://schemas.microsoft.com/office/drawing/2014/main" id="{383EE97D-CBB8-49F9-9311-D1A6D6412273}"/>
              </a:ext>
            </a:extLst>
          </p:cNvPr>
          <p:cNvSpPr/>
          <p:nvPr/>
        </p:nvSpPr>
        <p:spPr>
          <a:xfrm>
            <a:off x="608015" y="4179258"/>
            <a:ext cx="5562688" cy="2534501"/>
          </a:xfrm>
          <a:prstGeom prst="rect">
            <a:avLst/>
          </a:prstGeom>
          <a:ln>
            <a:solidFill>
              <a:schemeClr val="accent4">
                <a:lumMod val="40000"/>
                <a:lumOff val="60000"/>
              </a:schemeClr>
            </a:solidFill>
          </a:ln>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730" b="1" dirty="0">
                <a:gradFill>
                  <a:gsLst>
                    <a:gs pos="1250">
                      <a:schemeClr val="tx1"/>
                    </a:gs>
                    <a:gs pos="100000">
                      <a:schemeClr val="tx1"/>
                    </a:gs>
                  </a:gsLst>
                  <a:lin ang="5400000" scaled="0"/>
                </a:gradFill>
              </a:rPr>
              <a:t>Google</a:t>
            </a:r>
          </a:p>
          <a:p>
            <a:r>
              <a:rPr lang="en-US" sz="1730" dirty="0" err="1">
                <a:gradFill>
                  <a:gsLst>
                    <a:gs pos="1250">
                      <a:schemeClr val="tx1"/>
                    </a:gs>
                    <a:gs pos="100000">
                      <a:schemeClr val="tx1"/>
                    </a:gs>
                  </a:gsLst>
                  <a:lin ang="5400000" scaled="0"/>
                </a:gradFill>
              </a:rPr>
              <a:t>Add’l</a:t>
            </a:r>
            <a:r>
              <a:rPr lang="en-US" sz="1730" dirty="0">
                <a:gradFill>
                  <a:gsLst>
                    <a:gs pos="1250">
                      <a:schemeClr val="tx1"/>
                    </a:gs>
                    <a:gs pos="100000">
                      <a:schemeClr val="tx1"/>
                    </a:gs>
                  </a:gsLst>
                  <a:lin ang="5400000" scaled="0"/>
                </a:gradFill>
              </a:rPr>
              <a:t> page load of 500 </a:t>
            </a:r>
            <a:r>
              <a:rPr lang="en-US" sz="1730" dirty="0" err="1">
                <a:gradFill>
                  <a:gsLst>
                    <a:gs pos="1250">
                      <a:schemeClr val="tx1"/>
                    </a:gs>
                    <a:gs pos="100000">
                      <a:schemeClr val="tx1"/>
                    </a:gs>
                  </a:gsLst>
                  <a:lin ang="5400000" scaled="0"/>
                </a:gradFill>
              </a:rPr>
              <a:t>ms</a:t>
            </a:r>
            <a:r>
              <a:rPr lang="en-US" sz="1730" dirty="0">
                <a:gradFill>
                  <a:gsLst>
                    <a:gs pos="1250">
                      <a:schemeClr val="tx1"/>
                    </a:gs>
                    <a:gs pos="100000">
                      <a:schemeClr val="tx1"/>
                    </a:gs>
                  </a:gsLst>
                  <a:lin ang="5400000" scaled="0"/>
                </a:gradFill>
              </a:rPr>
              <a:t> = 20% impact on ad rev</a:t>
            </a:r>
          </a:p>
          <a:p>
            <a:endParaRPr lang="en-US" sz="1730" dirty="0">
              <a:gradFill>
                <a:gsLst>
                  <a:gs pos="1250">
                    <a:schemeClr val="tx1"/>
                  </a:gs>
                  <a:gs pos="100000">
                    <a:schemeClr val="tx1"/>
                  </a:gs>
                </a:gsLst>
                <a:lin ang="5400000" scaled="0"/>
              </a:gradFill>
            </a:endParaRPr>
          </a:p>
          <a:p>
            <a:r>
              <a:rPr lang="en-US" sz="1730" b="1" dirty="0">
                <a:gradFill>
                  <a:gsLst>
                    <a:gs pos="1250">
                      <a:schemeClr val="tx1"/>
                    </a:gs>
                    <a:gs pos="100000">
                      <a:schemeClr val="tx1"/>
                    </a:gs>
                  </a:gsLst>
                  <a:lin ang="5400000" scaled="0"/>
                </a:gradFill>
              </a:rPr>
              <a:t>Microsoft Bing</a:t>
            </a:r>
          </a:p>
          <a:p>
            <a:r>
              <a:rPr lang="en-US" sz="1730" dirty="0" err="1">
                <a:gradFill>
                  <a:gsLst>
                    <a:gs pos="1250">
                      <a:schemeClr val="tx1"/>
                    </a:gs>
                    <a:gs pos="100000">
                      <a:schemeClr val="tx1"/>
                    </a:gs>
                  </a:gsLst>
                  <a:lin ang="5400000" scaled="0"/>
                </a:gradFill>
              </a:rPr>
              <a:t>Add’l</a:t>
            </a:r>
            <a:r>
              <a:rPr lang="en-US" sz="1730" dirty="0">
                <a:gradFill>
                  <a:gsLst>
                    <a:gs pos="1250">
                      <a:schemeClr val="tx1"/>
                    </a:gs>
                    <a:gs pos="100000">
                      <a:schemeClr val="tx1"/>
                    </a:gs>
                  </a:gsLst>
                  <a:lin ang="5400000" scaled="0"/>
                </a:gradFill>
              </a:rPr>
              <a:t> page load of 2 sec = Reduction of 2.5% of clicks/requests</a:t>
            </a:r>
          </a:p>
          <a:p>
            <a:endParaRPr lang="en-US" sz="1730" dirty="0">
              <a:gradFill>
                <a:gsLst>
                  <a:gs pos="1250">
                    <a:schemeClr val="tx1"/>
                  </a:gs>
                  <a:gs pos="100000">
                    <a:schemeClr val="tx1"/>
                  </a:gs>
                </a:gsLst>
                <a:lin ang="5400000" scaled="0"/>
              </a:gradFill>
            </a:endParaRPr>
          </a:p>
          <a:p>
            <a:r>
              <a:rPr lang="en-US" sz="1730" b="1" dirty="0">
                <a:gradFill>
                  <a:gsLst>
                    <a:gs pos="1250">
                      <a:schemeClr val="tx1"/>
                    </a:gs>
                    <a:gs pos="100000">
                      <a:schemeClr val="tx1"/>
                    </a:gs>
                  </a:gsLst>
                  <a:lin ang="5400000" scaled="0"/>
                </a:gradFill>
              </a:rPr>
              <a:t>Amazon</a:t>
            </a:r>
          </a:p>
          <a:p>
            <a:r>
              <a:rPr lang="en-US" sz="1730" dirty="0" err="1">
                <a:gradFill>
                  <a:gsLst>
                    <a:gs pos="1250">
                      <a:schemeClr val="tx1"/>
                    </a:gs>
                    <a:gs pos="100000">
                      <a:schemeClr val="tx1"/>
                    </a:gs>
                  </a:gsLst>
                  <a:lin ang="5400000" scaled="0"/>
                </a:gradFill>
              </a:rPr>
              <a:t>Add’l</a:t>
            </a:r>
            <a:r>
              <a:rPr lang="en-US" sz="1730" dirty="0">
                <a:gradFill>
                  <a:gsLst>
                    <a:gs pos="1250">
                      <a:schemeClr val="tx1"/>
                    </a:gs>
                    <a:gs pos="100000">
                      <a:schemeClr val="tx1"/>
                    </a:gs>
                  </a:gsLst>
                  <a:lin ang="5400000" scaled="0"/>
                </a:gradFill>
              </a:rPr>
              <a:t> page load of 100ms = 1% impact on revenue</a:t>
            </a:r>
          </a:p>
        </p:txBody>
      </p:sp>
      <p:sp>
        <p:nvSpPr>
          <p:cNvPr id="27" name="Rectangle 26">
            <a:extLst>
              <a:ext uri="{FF2B5EF4-FFF2-40B4-BE49-F238E27FC236}">
                <a16:creationId xmlns:a16="http://schemas.microsoft.com/office/drawing/2014/main" id="{A6B66087-57A7-4ABE-9045-06CE4E530EC6}"/>
              </a:ext>
            </a:extLst>
          </p:cNvPr>
          <p:cNvSpPr/>
          <p:nvPr/>
        </p:nvSpPr>
        <p:spPr>
          <a:xfrm>
            <a:off x="6544212" y="4176021"/>
            <a:ext cx="5453251" cy="1689693"/>
          </a:xfrm>
          <a:prstGeom prst="rect">
            <a:avLst/>
          </a:prstGeom>
          <a:ln>
            <a:solidFill>
              <a:schemeClr val="accent4">
                <a:lumMod val="40000"/>
                <a:lumOff val="60000"/>
              </a:schemeClr>
            </a:solidFill>
          </a:ln>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730" b="1" dirty="0">
                <a:gradFill>
                  <a:gsLst>
                    <a:gs pos="1250">
                      <a:schemeClr val="tx1"/>
                    </a:gs>
                    <a:gs pos="100000">
                      <a:schemeClr val="tx1"/>
                    </a:gs>
                  </a:gsLst>
                  <a:lin ang="5400000" scaled="0"/>
                </a:gradFill>
              </a:rPr>
              <a:t>Yahoo</a:t>
            </a:r>
          </a:p>
          <a:p>
            <a:r>
              <a:rPr lang="en-US" sz="1730" dirty="0">
                <a:gradFill>
                  <a:gsLst>
                    <a:gs pos="1250">
                      <a:schemeClr val="tx1"/>
                    </a:gs>
                    <a:gs pos="100000">
                      <a:schemeClr val="tx1"/>
                    </a:gs>
                  </a:gsLst>
                  <a:lin ang="5400000" scaled="0"/>
                </a:gradFill>
              </a:rPr>
              <a:t>Improvement of 400 </a:t>
            </a:r>
            <a:r>
              <a:rPr lang="en-US" sz="1730" dirty="0" err="1">
                <a:gradFill>
                  <a:gsLst>
                    <a:gs pos="1250">
                      <a:schemeClr val="tx1"/>
                    </a:gs>
                    <a:gs pos="100000">
                      <a:schemeClr val="tx1"/>
                    </a:gs>
                  </a:gsLst>
                  <a:lin ang="5400000" scaled="0"/>
                </a:gradFill>
              </a:rPr>
              <a:t>ms</a:t>
            </a:r>
            <a:r>
              <a:rPr lang="en-US" sz="1730" dirty="0">
                <a:gradFill>
                  <a:gsLst>
                    <a:gs pos="1250">
                      <a:schemeClr val="tx1"/>
                    </a:gs>
                    <a:gs pos="100000">
                      <a:schemeClr val="tx1"/>
                    </a:gs>
                  </a:gsLst>
                  <a:lin ang="5400000" scaled="0"/>
                </a:gradFill>
              </a:rPr>
              <a:t> page load = 9% traffic increase</a:t>
            </a:r>
          </a:p>
          <a:p>
            <a:endParaRPr lang="en-US" sz="1730" dirty="0">
              <a:gradFill>
                <a:gsLst>
                  <a:gs pos="1250">
                    <a:schemeClr val="tx1"/>
                  </a:gs>
                  <a:gs pos="100000">
                    <a:schemeClr val="tx1"/>
                  </a:gs>
                </a:gsLst>
                <a:lin ang="5400000" scaled="0"/>
              </a:gradFill>
            </a:endParaRPr>
          </a:p>
          <a:p>
            <a:r>
              <a:rPr lang="en-US" sz="1730" b="1" dirty="0">
                <a:gradFill>
                  <a:gsLst>
                    <a:gs pos="1250">
                      <a:schemeClr val="tx1"/>
                    </a:gs>
                    <a:gs pos="100000">
                      <a:schemeClr val="tx1"/>
                    </a:gs>
                  </a:gsLst>
                  <a:lin ang="5400000" scaled="0"/>
                </a:gradFill>
              </a:rPr>
              <a:t>Mozilla</a:t>
            </a:r>
          </a:p>
          <a:p>
            <a:r>
              <a:rPr lang="en-US" sz="1730" dirty="0">
                <a:gradFill>
                  <a:gsLst>
                    <a:gs pos="1250">
                      <a:schemeClr val="tx1"/>
                    </a:gs>
                    <a:gs pos="100000">
                      <a:schemeClr val="tx1"/>
                    </a:gs>
                  </a:gsLst>
                  <a:lin ang="5400000" scaled="0"/>
                </a:gradFill>
              </a:rPr>
              <a:t>2.2 seconds less of download time for Firefox = 60 millions additional downloads!</a:t>
            </a:r>
            <a:endParaRPr lang="en-US" sz="1730" dirty="0"/>
          </a:p>
        </p:txBody>
      </p:sp>
    </p:spTree>
    <p:extLst>
      <p:ext uri="{BB962C8B-B14F-4D97-AF65-F5344CB8AC3E}">
        <p14:creationId xmlns:p14="http://schemas.microsoft.com/office/powerpoint/2010/main" val="175093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49"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73" name="think-cell Slide" r:id="rId5" imgW="270" imgH="270" progId="TCLayout.ActiveDocument.1">
                  <p:embed/>
                </p:oleObj>
              </mc:Choice>
              <mc:Fallback>
                <p:oleObj name="think-cell Slide" r:id="rId5" imgW="270" imgH="270" progId="TCLayout.ActiveDocument.1">
                  <p:embed/>
                  <p:pic>
                    <p:nvPicPr>
                      <p:cNvPr id="50" name="Object 49"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p:cNvSpPr>
            <a:spLocks noGrp="1"/>
          </p:cNvSpPr>
          <p:nvPr>
            <p:ph type="title"/>
          </p:nvPr>
        </p:nvSpPr>
        <p:spPr>
          <a:xfrm>
            <a:off x="460938" y="148012"/>
            <a:ext cx="10515600" cy="1325563"/>
          </a:xfrm>
        </p:spPr>
        <p:txBody>
          <a:bodyP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200" dirty="0"/>
              <a:t>CDN accelerates any web content</a:t>
            </a:r>
          </a:p>
        </p:txBody>
      </p:sp>
      <p:sp>
        <p:nvSpPr>
          <p:cNvPr id="3" name="Slide Number Placeholder 2"/>
          <p:cNvSpPr>
            <a:spLocks noGrp="1"/>
          </p:cNvSpPr>
          <p:nvPr>
            <p:ph type="sldNum" sz="quarter" idx="4294967295"/>
          </p:nvPr>
        </p:nvSpPr>
        <p:spPr>
          <a:xfrm>
            <a:off x="11636405" y="6437316"/>
            <a:ext cx="555596" cy="133841"/>
          </a:xfrm>
          <a:prstGeom prst="rect">
            <a:avLst/>
          </a:prstGeom>
        </p:spPr>
        <p:txBody>
          <a:bodyPr/>
          <a:lst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a:lstStyle>
          <a:p>
            <a:fld id="{27258FFF-F925-446B-8502-81C933981705}" type="slidenum">
              <a:rPr lang="en-US" smtClean="0">
                <a:solidFill>
                  <a:schemeClr val="bg1"/>
                </a:solidFill>
              </a:rPr>
              <a:pPr/>
              <a:t>45</a:t>
            </a:fld>
            <a:endParaRPr lang="en-US">
              <a:solidFill>
                <a:schemeClr val="bg1"/>
              </a:solidFill>
            </a:endParaRPr>
          </a:p>
        </p:txBody>
      </p:sp>
      <p:sp>
        <p:nvSpPr>
          <p:cNvPr id="7" name="Freeform 6"/>
          <p:cNvSpPr>
            <a:spLocks/>
          </p:cNvSpPr>
          <p:nvPr/>
        </p:nvSpPr>
        <p:spPr bwMode="auto">
          <a:xfrm>
            <a:off x="8238287" y="2897460"/>
            <a:ext cx="1491558" cy="98210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tx1">
              <a:lumMod val="20000"/>
              <a:lumOff val="8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a:solidFill>
                <a:prstClr val="black"/>
              </a:solidFill>
            </a:endParaRPr>
          </a:p>
        </p:txBody>
      </p:sp>
      <p:grpSp>
        <p:nvGrpSpPr>
          <p:cNvPr id="8" name="Group 7"/>
          <p:cNvGrpSpPr/>
          <p:nvPr/>
        </p:nvGrpSpPr>
        <p:grpSpPr>
          <a:xfrm>
            <a:off x="8785246" y="487"/>
            <a:ext cx="3485398" cy="3719302"/>
            <a:chOff x="9534472" y="638628"/>
            <a:chExt cx="2956823" cy="3155254"/>
          </a:xfrm>
          <a:solidFill>
            <a:schemeClr val="tx1">
              <a:lumMod val="20000"/>
              <a:lumOff val="80000"/>
            </a:schemeClr>
          </a:solidFill>
        </p:grpSpPr>
        <p:sp>
          <p:nvSpPr>
            <p:cNvPr id="9" name="Freeform 8"/>
            <p:cNvSpPr/>
            <p:nvPr/>
          </p:nvSpPr>
          <p:spPr bwMode="auto">
            <a:xfrm flipV="1">
              <a:off x="9534472" y="638628"/>
              <a:ext cx="2956823" cy="3155254"/>
            </a:xfrm>
            <a:custGeom>
              <a:avLst/>
              <a:gdLst>
                <a:gd name="connsiteX0" fmla="*/ 0 w 2975675"/>
                <a:gd name="connsiteY0" fmla="*/ 0 h 2247254"/>
                <a:gd name="connsiteX1" fmla="*/ 1441343 w 2975675"/>
                <a:gd name="connsiteY1" fmla="*/ 2247254 h 2247254"/>
                <a:gd name="connsiteX2" fmla="*/ 2975675 w 2975675"/>
                <a:gd name="connsiteY2" fmla="*/ 2247254 h 2247254"/>
                <a:gd name="connsiteX3" fmla="*/ 0 w 2975675"/>
                <a:gd name="connsiteY3" fmla="*/ 0 h 2247254"/>
                <a:gd name="connsiteX0" fmla="*/ 0 w 2975675"/>
                <a:gd name="connsiteY0" fmla="*/ 0 h 2247254"/>
                <a:gd name="connsiteX1" fmla="*/ 1441343 w 2975675"/>
                <a:gd name="connsiteY1" fmla="*/ 2247254 h 2247254"/>
                <a:gd name="connsiteX2" fmla="*/ 2975675 w 2975675"/>
                <a:gd name="connsiteY2" fmla="*/ 2247254 h 2247254"/>
                <a:gd name="connsiteX3" fmla="*/ 0 w 2975675"/>
                <a:gd name="connsiteY3" fmla="*/ 0 h 2247254"/>
                <a:gd name="connsiteX0" fmla="*/ 492515 w 3468190"/>
                <a:gd name="connsiteY0" fmla="*/ 0 h 2247254"/>
                <a:gd name="connsiteX1" fmla="*/ 1933858 w 3468190"/>
                <a:gd name="connsiteY1" fmla="*/ 2247254 h 2247254"/>
                <a:gd name="connsiteX2" fmla="*/ 3468190 w 3468190"/>
                <a:gd name="connsiteY2" fmla="*/ 2247254 h 2247254"/>
                <a:gd name="connsiteX3" fmla="*/ 492515 w 3468190"/>
                <a:gd name="connsiteY3" fmla="*/ 0 h 2247254"/>
                <a:gd name="connsiteX0" fmla="*/ 466538 w 3442213"/>
                <a:gd name="connsiteY0" fmla="*/ 0 h 2247254"/>
                <a:gd name="connsiteX1" fmla="*/ 1907881 w 3442213"/>
                <a:gd name="connsiteY1" fmla="*/ 2247254 h 2247254"/>
                <a:gd name="connsiteX2" fmla="*/ 3442213 w 3442213"/>
                <a:gd name="connsiteY2" fmla="*/ 2247254 h 2247254"/>
                <a:gd name="connsiteX3" fmla="*/ 466538 w 3442213"/>
                <a:gd name="connsiteY3" fmla="*/ 0 h 2247254"/>
                <a:gd name="connsiteX0" fmla="*/ 466538 w 3442213"/>
                <a:gd name="connsiteY0" fmla="*/ 0 h 2247254"/>
                <a:gd name="connsiteX1" fmla="*/ 1907881 w 3442213"/>
                <a:gd name="connsiteY1" fmla="*/ 2247254 h 2247254"/>
                <a:gd name="connsiteX2" fmla="*/ 3442213 w 3442213"/>
                <a:gd name="connsiteY2" fmla="*/ 2247254 h 2247254"/>
                <a:gd name="connsiteX3" fmla="*/ 466538 w 3442213"/>
                <a:gd name="connsiteY3" fmla="*/ 0 h 2247254"/>
                <a:gd name="connsiteX0" fmla="*/ 466538 w 3442213"/>
                <a:gd name="connsiteY0" fmla="*/ 0 h 2247254"/>
                <a:gd name="connsiteX1" fmla="*/ 1907881 w 3442213"/>
                <a:gd name="connsiteY1" fmla="*/ 2247254 h 2247254"/>
                <a:gd name="connsiteX2" fmla="*/ 3442213 w 3442213"/>
                <a:gd name="connsiteY2" fmla="*/ 2247254 h 2247254"/>
                <a:gd name="connsiteX3" fmla="*/ 466538 w 3442213"/>
                <a:gd name="connsiteY3" fmla="*/ 0 h 2247254"/>
                <a:gd name="connsiteX0" fmla="*/ 449805 w 3425480"/>
                <a:gd name="connsiteY0" fmla="*/ 0 h 2247254"/>
                <a:gd name="connsiteX1" fmla="*/ 1891148 w 3425480"/>
                <a:gd name="connsiteY1" fmla="*/ 2247254 h 2247254"/>
                <a:gd name="connsiteX2" fmla="*/ 3425480 w 3425480"/>
                <a:gd name="connsiteY2" fmla="*/ 2247254 h 2247254"/>
                <a:gd name="connsiteX3" fmla="*/ 449805 w 3425480"/>
                <a:gd name="connsiteY3" fmla="*/ 0 h 2247254"/>
                <a:gd name="connsiteX0" fmla="*/ 713333 w 3689008"/>
                <a:gd name="connsiteY0" fmla="*/ 0 h 2247254"/>
                <a:gd name="connsiteX1" fmla="*/ 1506976 w 3689008"/>
                <a:gd name="connsiteY1" fmla="*/ 2234554 h 2247254"/>
                <a:gd name="connsiteX2" fmla="*/ 3689008 w 3689008"/>
                <a:gd name="connsiteY2" fmla="*/ 2247254 h 2247254"/>
                <a:gd name="connsiteX3" fmla="*/ 713333 w 3689008"/>
                <a:gd name="connsiteY3" fmla="*/ 0 h 2247254"/>
                <a:gd name="connsiteX0" fmla="*/ 413689 w 3389364"/>
                <a:gd name="connsiteY0" fmla="*/ 0 h 2247254"/>
                <a:gd name="connsiteX1" fmla="*/ 1207332 w 3389364"/>
                <a:gd name="connsiteY1" fmla="*/ 2234554 h 2247254"/>
                <a:gd name="connsiteX2" fmla="*/ 3389364 w 3389364"/>
                <a:gd name="connsiteY2" fmla="*/ 2247254 h 2247254"/>
                <a:gd name="connsiteX3" fmla="*/ 413689 w 3389364"/>
                <a:gd name="connsiteY3" fmla="*/ 0 h 2247254"/>
                <a:gd name="connsiteX0" fmla="*/ 413689 w 3389364"/>
                <a:gd name="connsiteY0" fmla="*/ 0 h 1993254"/>
                <a:gd name="connsiteX1" fmla="*/ 1207332 w 3389364"/>
                <a:gd name="connsiteY1" fmla="*/ 1980554 h 1993254"/>
                <a:gd name="connsiteX2" fmla="*/ 3389364 w 3389364"/>
                <a:gd name="connsiteY2" fmla="*/ 1993254 h 1993254"/>
                <a:gd name="connsiteX3" fmla="*/ 413689 w 3389364"/>
                <a:gd name="connsiteY3" fmla="*/ 0 h 1993254"/>
                <a:gd name="connsiteX0" fmla="*/ 471792 w 3447467"/>
                <a:gd name="connsiteY0" fmla="*/ 0 h 1993254"/>
                <a:gd name="connsiteX1" fmla="*/ 1100335 w 3447467"/>
                <a:gd name="connsiteY1" fmla="*/ 1993254 h 1993254"/>
                <a:gd name="connsiteX2" fmla="*/ 3447467 w 3447467"/>
                <a:gd name="connsiteY2" fmla="*/ 1993254 h 1993254"/>
                <a:gd name="connsiteX3" fmla="*/ 471792 w 3447467"/>
                <a:gd name="connsiteY3" fmla="*/ 0 h 1993254"/>
                <a:gd name="connsiteX0" fmla="*/ 345722 w 3321397"/>
                <a:gd name="connsiteY0" fmla="*/ 0 h 1993254"/>
                <a:gd name="connsiteX1" fmla="*/ 974265 w 3321397"/>
                <a:gd name="connsiteY1" fmla="*/ 1993254 h 1993254"/>
                <a:gd name="connsiteX2" fmla="*/ 3321397 w 3321397"/>
                <a:gd name="connsiteY2" fmla="*/ 1993254 h 1993254"/>
                <a:gd name="connsiteX3" fmla="*/ 345722 w 3321397"/>
                <a:gd name="connsiteY3" fmla="*/ 0 h 1993254"/>
                <a:gd name="connsiteX0" fmla="*/ 434104 w 3130379"/>
                <a:gd name="connsiteY0" fmla="*/ 0 h 1650354"/>
                <a:gd name="connsiteX1" fmla="*/ 783247 w 3130379"/>
                <a:gd name="connsiteY1" fmla="*/ 1650354 h 1650354"/>
                <a:gd name="connsiteX2" fmla="*/ 3130379 w 3130379"/>
                <a:gd name="connsiteY2" fmla="*/ 1650354 h 1650354"/>
                <a:gd name="connsiteX3" fmla="*/ 434104 w 3130379"/>
                <a:gd name="connsiteY3" fmla="*/ 0 h 1650354"/>
                <a:gd name="connsiteX0" fmla="*/ 434104 w 3130379"/>
                <a:gd name="connsiteY0" fmla="*/ 0 h 1650354"/>
                <a:gd name="connsiteX1" fmla="*/ 783247 w 3130379"/>
                <a:gd name="connsiteY1" fmla="*/ 1650354 h 1650354"/>
                <a:gd name="connsiteX2" fmla="*/ 3130379 w 3130379"/>
                <a:gd name="connsiteY2" fmla="*/ 1650354 h 1650354"/>
                <a:gd name="connsiteX3" fmla="*/ 434104 w 3130379"/>
                <a:gd name="connsiteY3" fmla="*/ 0 h 1650354"/>
                <a:gd name="connsiteX0" fmla="*/ 461252 w 3157527"/>
                <a:gd name="connsiteY0" fmla="*/ 0 h 1650354"/>
                <a:gd name="connsiteX1" fmla="*/ 810395 w 3157527"/>
                <a:gd name="connsiteY1" fmla="*/ 1650354 h 1650354"/>
                <a:gd name="connsiteX2" fmla="*/ 3157527 w 3157527"/>
                <a:gd name="connsiteY2" fmla="*/ 1650354 h 1650354"/>
                <a:gd name="connsiteX3" fmla="*/ 461252 w 3157527"/>
                <a:gd name="connsiteY3" fmla="*/ 0 h 1650354"/>
                <a:gd name="connsiteX0" fmla="*/ 452114 w 3173789"/>
                <a:gd name="connsiteY0" fmla="*/ 0 h 1542404"/>
                <a:gd name="connsiteX1" fmla="*/ 826657 w 3173789"/>
                <a:gd name="connsiteY1" fmla="*/ 1542404 h 1542404"/>
                <a:gd name="connsiteX2" fmla="*/ 3173789 w 3173789"/>
                <a:gd name="connsiteY2" fmla="*/ 1542404 h 1542404"/>
                <a:gd name="connsiteX3" fmla="*/ 452114 w 3173789"/>
                <a:gd name="connsiteY3" fmla="*/ 0 h 1542404"/>
                <a:gd name="connsiteX0" fmla="*/ 301154 w 3022829"/>
                <a:gd name="connsiteY0" fmla="*/ 0 h 1542404"/>
                <a:gd name="connsiteX1" fmla="*/ 675697 w 3022829"/>
                <a:gd name="connsiteY1" fmla="*/ 1542404 h 1542404"/>
                <a:gd name="connsiteX2" fmla="*/ 3022829 w 3022829"/>
                <a:gd name="connsiteY2" fmla="*/ 1542404 h 1542404"/>
                <a:gd name="connsiteX3" fmla="*/ 301154 w 3022829"/>
                <a:gd name="connsiteY3" fmla="*/ 0 h 1542404"/>
                <a:gd name="connsiteX0" fmla="*/ 293267 w 3014942"/>
                <a:gd name="connsiteY0" fmla="*/ 0 h 1542404"/>
                <a:gd name="connsiteX1" fmla="*/ 667810 w 3014942"/>
                <a:gd name="connsiteY1" fmla="*/ 1542404 h 1542404"/>
                <a:gd name="connsiteX2" fmla="*/ 3014942 w 3014942"/>
                <a:gd name="connsiteY2" fmla="*/ 1542404 h 1542404"/>
                <a:gd name="connsiteX3" fmla="*/ 293267 w 3014942"/>
                <a:gd name="connsiteY3" fmla="*/ 0 h 1542404"/>
                <a:gd name="connsiteX0" fmla="*/ 293267 w 3014942"/>
                <a:gd name="connsiteY0" fmla="*/ 0 h 1542404"/>
                <a:gd name="connsiteX1" fmla="*/ 667810 w 3014942"/>
                <a:gd name="connsiteY1" fmla="*/ 1542404 h 1542404"/>
                <a:gd name="connsiteX2" fmla="*/ 3014942 w 3014942"/>
                <a:gd name="connsiteY2" fmla="*/ 1542404 h 1542404"/>
                <a:gd name="connsiteX3" fmla="*/ 293267 w 3014942"/>
                <a:gd name="connsiteY3" fmla="*/ 0 h 1542404"/>
                <a:gd name="connsiteX0" fmla="*/ 293267 w 3205442"/>
                <a:gd name="connsiteY0" fmla="*/ 0 h 1542404"/>
                <a:gd name="connsiteX1" fmla="*/ 667810 w 3205442"/>
                <a:gd name="connsiteY1" fmla="*/ 1542404 h 1542404"/>
                <a:gd name="connsiteX2" fmla="*/ 3205442 w 3205442"/>
                <a:gd name="connsiteY2" fmla="*/ 1542404 h 1542404"/>
                <a:gd name="connsiteX3" fmla="*/ 293267 w 3205442"/>
                <a:gd name="connsiteY3" fmla="*/ 0 h 1542404"/>
                <a:gd name="connsiteX0" fmla="*/ 293267 w 3205442"/>
                <a:gd name="connsiteY0" fmla="*/ 0 h 1542404"/>
                <a:gd name="connsiteX1" fmla="*/ 667810 w 3205442"/>
                <a:gd name="connsiteY1" fmla="*/ 1542404 h 1542404"/>
                <a:gd name="connsiteX2" fmla="*/ 3205442 w 3205442"/>
                <a:gd name="connsiteY2" fmla="*/ 1542404 h 1542404"/>
                <a:gd name="connsiteX3" fmla="*/ 293267 w 3205442"/>
                <a:gd name="connsiteY3" fmla="*/ 0 h 1542404"/>
                <a:gd name="connsiteX0" fmla="*/ 1438893 w 2783525"/>
                <a:gd name="connsiteY0" fmla="*/ 0 h 5533833"/>
                <a:gd name="connsiteX1" fmla="*/ 245893 w 2783525"/>
                <a:gd name="connsiteY1" fmla="*/ 5533833 h 5533833"/>
                <a:gd name="connsiteX2" fmla="*/ 2783525 w 2783525"/>
                <a:gd name="connsiteY2" fmla="*/ 5533833 h 5533833"/>
                <a:gd name="connsiteX3" fmla="*/ 1438893 w 2783525"/>
                <a:gd name="connsiteY3" fmla="*/ 0 h 5533833"/>
                <a:gd name="connsiteX0" fmla="*/ 1438893 w 2783525"/>
                <a:gd name="connsiteY0" fmla="*/ 0 h 5533833"/>
                <a:gd name="connsiteX1" fmla="*/ 245893 w 2783525"/>
                <a:gd name="connsiteY1" fmla="*/ 5533833 h 5533833"/>
                <a:gd name="connsiteX2" fmla="*/ 2783525 w 2783525"/>
                <a:gd name="connsiteY2" fmla="*/ 5533833 h 5533833"/>
                <a:gd name="connsiteX3" fmla="*/ 1438893 w 2783525"/>
                <a:gd name="connsiteY3" fmla="*/ 0 h 5533833"/>
                <a:gd name="connsiteX0" fmla="*/ 1842980 w 3187612"/>
                <a:gd name="connsiteY0" fmla="*/ 0 h 5533833"/>
                <a:gd name="connsiteX1" fmla="*/ 649980 w 3187612"/>
                <a:gd name="connsiteY1" fmla="*/ 5533833 h 5533833"/>
                <a:gd name="connsiteX2" fmla="*/ 3187612 w 3187612"/>
                <a:gd name="connsiteY2" fmla="*/ 5533833 h 5533833"/>
                <a:gd name="connsiteX3" fmla="*/ 1842980 w 3187612"/>
                <a:gd name="connsiteY3" fmla="*/ 0 h 5533833"/>
                <a:gd name="connsiteX0" fmla="*/ 1842980 w 3187612"/>
                <a:gd name="connsiteY0" fmla="*/ 0 h 5533833"/>
                <a:gd name="connsiteX1" fmla="*/ 649980 w 3187612"/>
                <a:gd name="connsiteY1" fmla="*/ 5533833 h 5533833"/>
                <a:gd name="connsiteX2" fmla="*/ 3187612 w 3187612"/>
                <a:gd name="connsiteY2" fmla="*/ 5533833 h 5533833"/>
                <a:gd name="connsiteX3" fmla="*/ 1842980 w 3187612"/>
                <a:gd name="connsiteY3" fmla="*/ 0 h 5533833"/>
                <a:gd name="connsiteX0" fmla="*/ 1481943 w 3523261"/>
                <a:gd name="connsiteY0" fmla="*/ 0 h 3472804"/>
                <a:gd name="connsiteX1" fmla="*/ 985629 w 3523261"/>
                <a:gd name="connsiteY1" fmla="*/ 3472804 h 3472804"/>
                <a:gd name="connsiteX2" fmla="*/ 3523261 w 3523261"/>
                <a:gd name="connsiteY2" fmla="*/ 3472804 h 3472804"/>
                <a:gd name="connsiteX3" fmla="*/ 1481943 w 3523261"/>
                <a:gd name="connsiteY3" fmla="*/ 0 h 3472804"/>
                <a:gd name="connsiteX0" fmla="*/ 1213084 w 3254402"/>
                <a:gd name="connsiteY0" fmla="*/ 0 h 3472804"/>
                <a:gd name="connsiteX1" fmla="*/ 716770 w 3254402"/>
                <a:gd name="connsiteY1" fmla="*/ 3472804 h 3472804"/>
                <a:gd name="connsiteX2" fmla="*/ 3254402 w 3254402"/>
                <a:gd name="connsiteY2" fmla="*/ 3472804 h 3472804"/>
                <a:gd name="connsiteX3" fmla="*/ 1213084 w 3254402"/>
                <a:gd name="connsiteY3" fmla="*/ 0 h 3472804"/>
                <a:gd name="connsiteX0" fmla="*/ 1213084 w 3254402"/>
                <a:gd name="connsiteY0" fmla="*/ 0 h 3472804"/>
                <a:gd name="connsiteX1" fmla="*/ 716770 w 3254402"/>
                <a:gd name="connsiteY1" fmla="*/ 3472804 h 3472804"/>
                <a:gd name="connsiteX2" fmla="*/ 3254402 w 3254402"/>
                <a:gd name="connsiteY2" fmla="*/ 3472804 h 3472804"/>
                <a:gd name="connsiteX3" fmla="*/ 1213084 w 3254402"/>
                <a:gd name="connsiteY3" fmla="*/ 0 h 3472804"/>
              </a:gdLst>
              <a:ahLst/>
              <a:cxnLst>
                <a:cxn ang="0">
                  <a:pos x="connsiteX0" y="connsiteY0"/>
                </a:cxn>
                <a:cxn ang="0">
                  <a:pos x="connsiteX1" y="connsiteY1"/>
                </a:cxn>
                <a:cxn ang="0">
                  <a:pos x="connsiteX2" y="connsiteY2"/>
                </a:cxn>
                <a:cxn ang="0">
                  <a:pos x="connsiteX3" y="connsiteY3"/>
                </a:cxn>
              </a:cxnLst>
              <a:rect l="l" t="t" r="r" b="b"/>
              <a:pathLst>
                <a:path w="3254402" h="3472804">
                  <a:moveTo>
                    <a:pt x="1213084" y="0"/>
                  </a:moveTo>
                  <a:cubicBezTo>
                    <a:pt x="-494972" y="1637316"/>
                    <a:pt x="-146184" y="2777318"/>
                    <a:pt x="716770" y="3472804"/>
                  </a:cubicBezTo>
                  <a:lnTo>
                    <a:pt x="3254402" y="3472804"/>
                  </a:lnTo>
                  <a:cubicBezTo>
                    <a:pt x="1640425" y="3137223"/>
                    <a:pt x="-148645" y="2125236"/>
                    <a:pt x="121308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flipV="1">
              <a:off x="10311605" y="787804"/>
              <a:ext cx="2120394" cy="2869975"/>
            </a:xfrm>
            <a:custGeom>
              <a:avLst/>
              <a:gdLst>
                <a:gd name="connsiteX0" fmla="*/ 2333794 w 2333794"/>
                <a:gd name="connsiteY0" fmla="*/ 3158814 h 3158814"/>
                <a:gd name="connsiteX1" fmla="*/ 2333794 w 2333794"/>
                <a:gd name="connsiteY1" fmla="*/ 2612531 h 3158814"/>
                <a:gd name="connsiteX2" fmla="*/ 2279384 w 2333794"/>
                <a:gd name="connsiteY2" fmla="*/ 2595815 h 3158814"/>
                <a:gd name="connsiteX3" fmla="*/ 331922 w 2333794"/>
                <a:gd name="connsiteY3" fmla="*/ 0 h 3158814"/>
                <a:gd name="connsiteX4" fmla="*/ 2111692 w 2333794"/>
                <a:gd name="connsiteY4" fmla="*/ 3124460 h 3158814"/>
                <a:gd name="connsiteX0" fmla="*/ 2333794 w 2333794"/>
                <a:gd name="connsiteY0" fmla="*/ 3158814 h 3158814"/>
                <a:gd name="connsiteX1" fmla="*/ 2333794 w 2333794"/>
                <a:gd name="connsiteY1" fmla="*/ 2612531 h 3158814"/>
                <a:gd name="connsiteX2" fmla="*/ 2279384 w 2333794"/>
                <a:gd name="connsiteY2" fmla="*/ 2595815 h 3158814"/>
                <a:gd name="connsiteX3" fmla="*/ 331922 w 2333794"/>
                <a:gd name="connsiteY3" fmla="*/ 0 h 3158814"/>
                <a:gd name="connsiteX4" fmla="*/ 2111692 w 2333794"/>
                <a:gd name="connsiteY4" fmla="*/ 3124460 h 3158814"/>
                <a:gd name="connsiteX5" fmla="*/ 2333794 w 2333794"/>
                <a:gd name="connsiteY5" fmla="*/ 3158814 h 315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94" h="3158814">
                  <a:moveTo>
                    <a:pt x="2333794" y="3158814"/>
                  </a:moveTo>
                  <a:lnTo>
                    <a:pt x="2333794" y="2612531"/>
                  </a:lnTo>
                  <a:lnTo>
                    <a:pt x="2279384" y="2595815"/>
                  </a:lnTo>
                  <a:cubicBezTo>
                    <a:pt x="1127076" y="2203137"/>
                    <a:pt x="-144073" y="1682095"/>
                    <a:pt x="331922" y="0"/>
                  </a:cubicBezTo>
                  <a:cubicBezTo>
                    <a:pt x="-685974" y="1773109"/>
                    <a:pt x="846343" y="2875040"/>
                    <a:pt x="2111692" y="3124460"/>
                  </a:cubicBezTo>
                  <a:lnTo>
                    <a:pt x="2333794" y="315881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2DAA6F22-E6EB-4B48-9908-DB2195C0340D}"/>
              </a:ext>
            </a:extLst>
          </p:cNvPr>
          <p:cNvGrpSpPr/>
          <p:nvPr/>
        </p:nvGrpSpPr>
        <p:grpSpPr>
          <a:xfrm>
            <a:off x="460938" y="4770121"/>
            <a:ext cx="7313350" cy="917884"/>
            <a:chOff x="585216" y="4413913"/>
            <a:chExt cx="7459998" cy="936289"/>
          </a:xfrm>
        </p:grpSpPr>
        <p:sp>
          <p:nvSpPr>
            <p:cNvPr id="89" name="Rectangle 88">
              <a:extLst>
                <a:ext uri="{FF2B5EF4-FFF2-40B4-BE49-F238E27FC236}">
                  <a16:creationId xmlns:a16="http://schemas.microsoft.com/office/drawing/2014/main" id="{CC9B3583-7B35-43C8-B4B6-A976F9C0D830}"/>
                </a:ext>
              </a:extLst>
            </p:cNvPr>
            <p:cNvSpPr/>
            <p:nvPr/>
          </p:nvSpPr>
          <p:spPr bwMode="auto">
            <a:xfrm>
              <a:off x="585216" y="4413913"/>
              <a:ext cx="7459998" cy="93628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ndParaRPr>
            </a:p>
          </p:txBody>
        </p:sp>
        <p:grpSp>
          <p:nvGrpSpPr>
            <p:cNvPr id="90" name="Group 89">
              <a:extLst>
                <a:ext uri="{FF2B5EF4-FFF2-40B4-BE49-F238E27FC236}">
                  <a16:creationId xmlns:a16="http://schemas.microsoft.com/office/drawing/2014/main" id="{E6583554-C337-4967-82CC-F7697C80FA68}"/>
                </a:ext>
              </a:extLst>
            </p:cNvPr>
            <p:cNvGrpSpPr/>
            <p:nvPr/>
          </p:nvGrpSpPr>
          <p:grpSpPr>
            <a:xfrm>
              <a:off x="675903" y="4413913"/>
              <a:ext cx="7278624" cy="936289"/>
              <a:chOff x="675903" y="4413913"/>
              <a:chExt cx="7278624" cy="936289"/>
            </a:xfrm>
          </p:grpSpPr>
          <p:sp>
            <p:nvSpPr>
              <p:cNvPr id="91" name="Rectangle 90">
                <a:extLst>
                  <a:ext uri="{FF2B5EF4-FFF2-40B4-BE49-F238E27FC236}">
                    <a16:creationId xmlns:a16="http://schemas.microsoft.com/office/drawing/2014/main" id="{14AE8557-29FA-42E6-82F7-28E1343A1AF0}"/>
                  </a:ext>
                </a:extLst>
              </p:cNvPr>
              <p:cNvSpPr/>
              <p:nvPr/>
            </p:nvSpPr>
            <p:spPr bwMode="auto">
              <a:xfrm>
                <a:off x="675903" y="4413913"/>
                <a:ext cx="7278624" cy="93628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r>
                  <a:rPr kumimoji="0" lang="en-US" sz="1765" b="0" i="0" u="none" strike="noStrike" kern="0" cap="none" spc="0" normalizeH="0" baseline="0" noProof="0" dirty="0">
                    <a:ln>
                      <a:noFill/>
                    </a:ln>
                    <a:gradFill>
                      <a:gsLst>
                        <a:gs pos="20732">
                          <a:srgbClr val="0078D7"/>
                        </a:gs>
                        <a:gs pos="70000">
                          <a:srgbClr val="0078D7"/>
                        </a:gs>
                      </a:gsLst>
                      <a:lin ang="5400000" scaled="0"/>
                    </a:gradFill>
                    <a:effectLst/>
                    <a:uLnTx/>
                    <a:uFillTx/>
                    <a:latin typeface="Segoe UI Semibold" panose="020B0702040204020203" pitchFamily="34" charset="0"/>
                  </a:rPr>
                  <a:t>Media</a:t>
                </a:r>
              </a:p>
            </p:txBody>
          </p:sp>
          <p:grpSp>
            <p:nvGrpSpPr>
              <p:cNvPr id="101" name="Group 100">
                <a:extLst>
                  <a:ext uri="{FF2B5EF4-FFF2-40B4-BE49-F238E27FC236}">
                    <a16:creationId xmlns:a16="http://schemas.microsoft.com/office/drawing/2014/main" id="{EDBCA323-207F-45BC-BFBC-C9DFB21ADFC3}"/>
                  </a:ext>
                </a:extLst>
              </p:cNvPr>
              <p:cNvGrpSpPr/>
              <p:nvPr/>
            </p:nvGrpSpPr>
            <p:grpSpPr>
              <a:xfrm>
                <a:off x="4691822" y="4600947"/>
                <a:ext cx="3047283" cy="562221"/>
                <a:chOff x="3241576" y="4922138"/>
                <a:chExt cx="2016925" cy="372121"/>
              </a:xfrm>
            </p:grpSpPr>
            <p:sp>
              <p:nvSpPr>
                <p:cNvPr id="114" name="Freeform 101">
                  <a:extLst>
                    <a:ext uri="{FF2B5EF4-FFF2-40B4-BE49-F238E27FC236}">
                      <a16:creationId xmlns:a16="http://schemas.microsoft.com/office/drawing/2014/main" id="{DAF358FE-1C54-46BD-B5E8-C6E88114C652}"/>
                    </a:ext>
                  </a:extLst>
                </p:cNvPr>
                <p:cNvSpPr/>
                <p:nvPr/>
              </p:nvSpPr>
              <p:spPr bwMode="auto">
                <a:xfrm>
                  <a:off x="4857479" y="4957797"/>
                  <a:ext cx="401022" cy="300803"/>
                </a:xfrm>
                <a:custGeom>
                  <a:avLst/>
                  <a:gdLst/>
                  <a:ahLst/>
                  <a:cxnLst/>
                  <a:rect l="l" t="t" r="r" b="b"/>
                  <a:pathLst>
                    <a:path w="1012332" h="759341">
                      <a:moveTo>
                        <a:pt x="697992" y="338803"/>
                      </a:moveTo>
                      <a:cubicBezTo>
                        <a:pt x="661462" y="338803"/>
                        <a:pt x="631848" y="368417"/>
                        <a:pt x="631848" y="404947"/>
                      </a:cubicBezTo>
                      <a:cubicBezTo>
                        <a:pt x="631848" y="441477"/>
                        <a:pt x="661462" y="471091"/>
                        <a:pt x="697992" y="471091"/>
                      </a:cubicBezTo>
                      <a:cubicBezTo>
                        <a:pt x="734522" y="471091"/>
                        <a:pt x="764136" y="441477"/>
                        <a:pt x="764136" y="404947"/>
                      </a:cubicBezTo>
                      <a:cubicBezTo>
                        <a:pt x="764136" y="368417"/>
                        <a:pt x="734522" y="338803"/>
                        <a:pt x="697992" y="338803"/>
                      </a:cubicBezTo>
                      <a:close/>
                      <a:moveTo>
                        <a:pt x="256251" y="300944"/>
                      </a:moveTo>
                      <a:lnTo>
                        <a:pt x="256251" y="358981"/>
                      </a:lnTo>
                      <a:lnTo>
                        <a:pt x="198214" y="358981"/>
                      </a:lnTo>
                      <a:lnTo>
                        <a:pt x="198214" y="424380"/>
                      </a:lnTo>
                      <a:lnTo>
                        <a:pt x="256251" y="424380"/>
                      </a:lnTo>
                      <a:lnTo>
                        <a:pt x="256251" y="482417"/>
                      </a:lnTo>
                      <a:lnTo>
                        <a:pt x="321650" y="482417"/>
                      </a:lnTo>
                      <a:lnTo>
                        <a:pt x="321650" y="424380"/>
                      </a:lnTo>
                      <a:lnTo>
                        <a:pt x="379687" y="424380"/>
                      </a:lnTo>
                      <a:lnTo>
                        <a:pt x="379687" y="358981"/>
                      </a:lnTo>
                      <a:lnTo>
                        <a:pt x="321650" y="358981"/>
                      </a:lnTo>
                      <a:lnTo>
                        <a:pt x="321650" y="300944"/>
                      </a:lnTo>
                      <a:close/>
                      <a:moveTo>
                        <a:pt x="777659" y="239656"/>
                      </a:moveTo>
                      <a:cubicBezTo>
                        <a:pt x="760077" y="239656"/>
                        <a:pt x="745824" y="253909"/>
                        <a:pt x="745824" y="271491"/>
                      </a:cubicBezTo>
                      <a:cubicBezTo>
                        <a:pt x="745824" y="289073"/>
                        <a:pt x="760077" y="303326"/>
                        <a:pt x="777659" y="303326"/>
                      </a:cubicBezTo>
                      <a:cubicBezTo>
                        <a:pt x="795241" y="303326"/>
                        <a:pt x="809494" y="289073"/>
                        <a:pt x="809494" y="271491"/>
                      </a:cubicBezTo>
                      <a:cubicBezTo>
                        <a:pt x="809494" y="253909"/>
                        <a:pt x="795241" y="239656"/>
                        <a:pt x="777659" y="239656"/>
                      </a:cubicBezTo>
                      <a:close/>
                      <a:moveTo>
                        <a:pt x="840567" y="176829"/>
                      </a:moveTo>
                      <a:cubicBezTo>
                        <a:pt x="822985" y="176829"/>
                        <a:pt x="808732" y="191082"/>
                        <a:pt x="808732" y="208664"/>
                      </a:cubicBezTo>
                      <a:cubicBezTo>
                        <a:pt x="808732" y="226246"/>
                        <a:pt x="822985" y="240499"/>
                        <a:pt x="840567" y="240499"/>
                      </a:cubicBezTo>
                      <a:cubicBezTo>
                        <a:pt x="858149" y="240499"/>
                        <a:pt x="872402" y="226246"/>
                        <a:pt x="872402" y="208664"/>
                      </a:cubicBezTo>
                      <a:cubicBezTo>
                        <a:pt x="872402" y="191082"/>
                        <a:pt x="858149" y="176829"/>
                        <a:pt x="840567" y="176829"/>
                      </a:cubicBezTo>
                      <a:close/>
                      <a:moveTo>
                        <a:pt x="714751" y="176829"/>
                      </a:moveTo>
                      <a:cubicBezTo>
                        <a:pt x="697169" y="176829"/>
                        <a:pt x="682916" y="191082"/>
                        <a:pt x="682916" y="208664"/>
                      </a:cubicBezTo>
                      <a:cubicBezTo>
                        <a:pt x="682916" y="226246"/>
                        <a:pt x="697169" y="240499"/>
                        <a:pt x="714751" y="240499"/>
                      </a:cubicBezTo>
                      <a:cubicBezTo>
                        <a:pt x="732333" y="240499"/>
                        <a:pt x="746586" y="226246"/>
                        <a:pt x="746586" y="208664"/>
                      </a:cubicBezTo>
                      <a:cubicBezTo>
                        <a:pt x="746586" y="191082"/>
                        <a:pt x="732333" y="176829"/>
                        <a:pt x="714751" y="176829"/>
                      </a:cubicBezTo>
                      <a:close/>
                      <a:moveTo>
                        <a:pt x="205068" y="124095"/>
                      </a:moveTo>
                      <a:cubicBezTo>
                        <a:pt x="168538" y="124095"/>
                        <a:pt x="138924" y="153709"/>
                        <a:pt x="138924" y="190239"/>
                      </a:cubicBezTo>
                      <a:cubicBezTo>
                        <a:pt x="138924" y="226769"/>
                        <a:pt x="168538" y="256383"/>
                        <a:pt x="205068" y="256383"/>
                      </a:cubicBezTo>
                      <a:cubicBezTo>
                        <a:pt x="241598" y="256383"/>
                        <a:pt x="271212" y="226769"/>
                        <a:pt x="271212" y="190239"/>
                      </a:cubicBezTo>
                      <a:cubicBezTo>
                        <a:pt x="271212" y="153709"/>
                        <a:pt x="241598" y="124095"/>
                        <a:pt x="205068" y="124095"/>
                      </a:cubicBezTo>
                      <a:close/>
                      <a:moveTo>
                        <a:pt x="777659" y="110337"/>
                      </a:moveTo>
                      <a:cubicBezTo>
                        <a:pt x="760077" y="110337"/>
                        <a:pt x="745824" y="124590"/>
                        <a:pt x="745824" y="142172"/>
                      </a:cubicBezTo>
                      <a:cubicBezTo>
                        <a:pt x="745824" y="159754"/>
                        <a:pt x="760077" y="174007"/>
                        <a:pt x="777659" y="174007"/>
                      </a:cubicBezTo>
                      <a:cubicBezTo>
                        <a:pt x="795241" y="174007"/>
                        <a:pt x="809494" y="159754"/>
                        <a:pt x="809494" y="142172"/>
                      </a:cubicBezTo>
                      <a:cubicBezTo>
                        <a:pt x="809494" y="124590"/>
                        <a:pt x="795241" y="110337"/>
                        <a:pt x="777659" y="110337"/>
                      </a:cubicBezTo>
                      <a:close/>
                      <a:moveTo>
                        <a:pt x="778004" y="52"/>
                      </a:moveTo>
                      <a:cubicBezTo>
                        <a:pt x="788596" y="-271"/>
                        <a:pt x="801866" y="895"/>
                        <a:pt x="819229" y="4367"/>
                      </a:cubicBezTo>
                      <a:cubicBezTo>
                        <a:pt x="1048226" y="110729"/>
                        <a:pt x="1072434" y="769541"/>
                        <a:pt x="897809" y="759222"/>
                      </a:cubicBezTo>
                      <a:cubicBezTo>
                        <a:pt x="718422" y="410766"/>
                        <a:pt x="340598" y="352424"/>
                        <a:pt x="119142" y="754460"/>
                      </a:cubicBezTo>
                      <a:cubicBezTo>
                        <a:pt x="-99932" y="701677"/>
                        <a:pt x="11588" y="-13889"/>
                        <a:pt x="223916" y="6748"/>
                      </a:cubicBezTo>
                      <a:cubicBezTo>
                        <a:pt x="273526" y="1193"/>
                        <a:pt x="281861" y="14290"/>
                        <a:pt x="316786" y="21036"/>
                      </a:cubicBezTo>
                      <a:cubicBezTo>
                        <a:pt x="381080" y="56358"/>
                        <a:pt x="640239" y="66678"/>
                        <a:pt x="716835" y="21038"/>
                      </a:cubicBezTo>
                      <a:cubicBezTo>
                        <a:pt x="738563" y="15383"/>
                        <a:pt x="746229" y="1020"/>
                        <a:pt x="778004" y="52"/>
                      </a:cubicBezTo>
                      <a:close/>
                    </a:path>
                  </a:pathLst>
                </a:custGeom>
                <a:solidFill>
                  <a:srgbClr val="0078D7"/>
                </a:solid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rgbClr val="0078D7"/>
                    </a:solidFill>
                    <a:effectLst/>
                    <a:uLnTx/>
                    <a:uFillTx/>
                  </a:endParaRPr>
                </a:p>
              </p:txBody>
            </p:sp>
            <p:sp>
              <p:nvSpPr>
                <p:cNvPr id="118" name="Freeform 7">
                  <a:extLst>
                    <a:ext uri="{FF2B5EF4-FFF2-40B4-BE49-F238E27FC236}">
                      <a16:creationId xmlns:a16="http://schemas.microsoft.com/office/drawing/2014/main" id="{A4519D35-64BF-48C7-ACAC-B838E7E0C667}"/>
                    </a:ext>
                  </a:extLst>
                </p:cNvPr>
                <p:cNvSpPr>
                  <a:spLocks noEditPoints="1"/>
                </p:cNvSpPr>
                <p:nvPr/>
              </p:nvSpPr>
              <p:spPr bwMode="black">
                <a:xfrm>
                  <a:off x="3807537" y="4941107"/>
                  <a:ext cx="311038" cy="33418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grpSp>
              <p:nvGrpSpPr>
                <p:cNvPr id="119" name="Group 118">
                  <a:extLst>
                    <a:ext uri="{FF2B5EF4-FFF2-40B4-BE49-F238E27FC236}">
                      <a16:creationId xmlns:a16="http://schemas.microsoft.com/office/drawing/2014/main" id="{3383F050-E65D-42E9-AEAC-86298CADC509}"/>
                    </a:ext>
                  </a:extLst>
                </p:cNvPr>
                <p:cNvGrpSpPr/>
                <p:nvPr/>
              </p:nvGrpSpPr>
              <p:grpSpPr bwMode="black">
                <a:xfrm>
                  <a:off x="3241576" y="4936810"/>
                  <a:ext cx="434844" cy="342777"/>
                  <a:chOff x="3358795" y="376386"/>
                  <a:chExt cx="1516066" cy="1195384"/>
                </a:xfrm>
                <a:solidFill>
                  <a:srgbClr val="353535"/>
                </a:solidFill>
              </p:grpSpPr>
              <p:sp>
                <p:nvSpPr>
                  <p:cNvPr id="121" name="Freeform 26">
                    <a:extLst>
                      <a:ext uri="{FF2B5EF4-FFF2-40B4-BE49-F238E27FC236}">
                        <a16:creationId xmlns:a16="http://schemas.microsoft.com/office/drawing/2014/main" id="{B25F3193-C230-4F97-8920-F3952294C129}"/>
                      </a:ext>
                    </a:extLst>
                  </p:cNvPr>
                  <p:cNvSpPr>
                    <a:spLocks/>
                  </p:cNvSpPr>
                  <p:nvPr/>
                </p:nvSpPr>
                <p:spPr bwMode="black">
                  <a:xfrm>
                    <a:off x="3703285" y="376386"/>
                    <a:ext cx="1171576" cy="1128709"/>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sp>
                <p:nvSpPr>
                  <p:cNvPr id="122" name="Freeform 27">
                    <a:extLst>
                      <a:ext uri="{FF2B5EF4-FFF2-40B4-BE49-F238E27FC236}">
                        <a16:creationId xmlns:a16="http://schemas.microsoft.com/office/drawing/2014/main" id="{8564991B-4731-413B-A7BC-6A7A37FC9880}"/>
                      </a:ext>
                    </a:extLst>
                  </p:cNvPr>
                  <p:cNvSpPr>
                    <a:spLocks noEditPoints="1"/>
                  </p:cNvSpPr>
                  <p:nvPr/>
                </p:nvSpPr>
                <p:spPr bwMode="black">
                  <a:xfrm>
                    <a:off x="3358795" y="789135"/>
                    <a:ext cx="1106491" cy="782635"/>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sp>
                <p:nvSpPr>
                  <p:cNvPr id="123" name="Freeform 28">
                    <a:extLst>
                      <a:ext uri="{FF2B5EF4-FFF2-40B4-BE49-F238E27FC236}">
                        <a16:creationId xmlns:a16="http://schemas.microsoft.com/office/drawing/2014/main" id="{5BA92B93-418F-4494-A20A-83B004DAE571}"/>
                      </a:ext>
                    </a:extLst>
                  </p:cNvPr>
                  <p:cNvSpPr>
                    <a:spLocks/>
                  </p:cNvSpPr>
                  <p:nvPr/>
                </p:nvSpPr>
                <p:spPr bwMode="black">
                  <a:xfrm>
                    <a:off x="3565169" y="1189184"/>
                    <a:ext cx="401640" cy="338137"/>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sp>
                <p:nvSpPr>
                  <p:cNvPr id="124" name="Freeform 29">
                    <a:extLst>
                      <a:ext uri="{FF2B5EF4-FFF2-40B4-BE49-F238E27FC236}">
                        <a16:creationId xmlns:a16="http://schemas.microsoft.com/office/drawing/2014/main" id="{C1EB8AC2-3FAD-4EB6-BD69-C98E12A4DC2E}"/>
                      </a:ext>
                    </a:extLst>
                  </p:cNvPr>
                  <p:cNvSpPr>
                    <a:spLocks/>
                  </p:cNvSpPr>
                  <p:nvPr/>
                </p:nvSpPr>
                <p:spPr bwMode="black">
                  <a:xfrm>
                    <a:off x="3958874" y="1230460"/>
                    <a:ext cx="225424" cy="244474"/>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sp>
                <p:nvSpPr>
                  <p:cNvPr id="125" name="Oval 30">
                    <a:extLst>
                      <a:ext uri="{FF2B5EF4-FFF2-40B4-BE49-F238E27FC236}">
                        <a16:creationId xmlns:a16="http://schemas.microsoft.com/office/drawing/2014/main" id="{E3E27399-0663-47D1-B826-CD8CDC2CA2B7}"/>
                      </a:ext>
                    </a:extLst>
                  </p:cNvPr>
                  <p:cNvSpPr>
                    <a:spLocks noChangeArrowheads="1"/>
                  </p:cNvSpPr>
                  <p:nvPr/>
                </p:nvSpPr>
                <p:spPr bwMode="black">
                  <a:xfrm>
                    <a:off x="3647725" y="930422"/>
                    <a:ext cx="239715" cy="239714"/>
                  </a:xfrm>
                  <a:prstGeom prst="ellipse">
                    <a:avLst/>
                  </a:pr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sp>
                <p:nvSpPr>
                  <p:cNvPr id="126" name="Oval 31">
                    <a:extLst>
                      <a:ext uri="{FF2B5EF4-FFF2-40B4-BE49-F238E27FC236}">
                        <a16:creationId xmlns:a16="http://schemas.microsoft.com/office/drawing/2014/main" id="{856CA153-A7A8-4FBA-8C3C-58AF84719738}"/>
                      </a:ext>
                    </a:extLst>
                  </p:cNvPr>
                  <p:cNvSpPr>
                    <a:spLocks noChangeArrowheads="1"/>
                  </p:cNvSpPr>
                  <p:nvPr/>
                </p:nvSpPr>
                <p:spPr bwMode="black">
                  <a:xfrm>
                    <a:off x="3933465" y="1020912"/>
                    <a:ext cx="182565" cy="179386"/>
                  </a:xfrm>
                  <a:prstGeom prst="ellipse">
                    <a:avLst/>
                  </a:prstGeom>
                  <a:solidFill>
                    <a:srgbClr val="0078D7"/>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0078D7"/>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120" name="Freeform 104">
                  <a:extLst>
                    <a:ext uri="{FF2B5EF4-FFF2-40B4-BE49-F238E27FC236}">
                      <a16:creationId xmlns:a16="http://schemas.microsoft.com/office/drawing/2014/main" id="{EBFC8D41-CFBF-4089-9247-9411090B522A}"/>
                    </a:ext>
                  </a:extLst>
                </p:cNvPr>
                <p:cNvSpPr/>
                <p:nvPr/>
              </p:nvSpPr>
              <p:spPr bwMode="auto">
                <a:xfrm>
                  <a:off x="4299686" y="4922138"/>
                  <a:ext cx="372121" cy="372121"/>
                </a:xfrm>
                <a:custGeom>
                  <a:avLst/>
                  <a:gdLst>
                    <a:gd name="connsiteX0" fmla="*/ 800305 w 1451284"/>
                    <a:gd name="connsiteY0" fmla="*/ 624673 h 1451284"/>
                    <a:gd name="connsiteX1" fmla="*/ 812483 w 1451284"/>
                    <a:gd name="connsiteY1" fmla="*/ 630579 h 1451284"/>
                    <a:gd name="connsiteX2" fmla="*/ 822416 w 1451284"/>
                    <a:gd name="connsiteY2" fmla="*/ 640166 h 1451284"/>
                    <a:gd name="connsiteX3" fmla="*/ 854636 w 1451284"/>
                    <a:gd name="connsiteY3" fmla="*/ 732805 h 1451284"/>
                    <a:gd name="connsiteX4" fmla="*/ 810134 w 1451284"/>
                    <a:gd name="connsiteY4" fmla="*/ 838666 h 1451284"/>
                    <a:gd name="connsiteX5" fmla="*/ 787498 w 1451284"/>
                    <a:gd name="connsiteY5" fmla="*/ 818127 h 1451284"/>
                    <a:gd name="connsiteX6" fmla="*/ 826458 w 1451284"/>
                    <a:gd name="connsiteY6" fmla="*/ 728114 h 1451284"/>
                    <a:gd name="connsiteX7" fmla="*/ 792653 w 1451284"/>
                    <a:gd name="connsiteY7" fmla="*/ 651457 h 1451284"/>
                    <a:gd name="connsiteX8" fmla="*/ 800305 w 1451284"/>
                    <a:gd name="connsiteY8" fmla="*/ 624673 h 1451284"/>
                    <a:gd name="connsiteX9" fmla="*/ 858439 w 1451284"/>
                    <a:gd name="connsiteY9" fmla="*/ 567432 h 1451284"/>
                    <a:gd name="connsiteX10" fmla="*/ 868785 w 1451284"/>
                    <a:gd name="connsiteY10" fmla="*/ 571662 h 1451284"/>
                    <a:gd name="connsiteX11" fmla="*/ 935671 w 1451284"/>
                    <a:gd name="connsiteY11" fmla="*/ 728936 h 1451284"/>
                    <a:gd name="connsiteX12" fmla="*/ 867784 w 1451284"/>
                    <a:gd name="connsiteY12" fmla="*/ 897275 h 1451284"/>
                    <a:gd name="connsiteX13" fmla="*/ 846659 w 1451284"/>
                    <a:gd name="connsiteY13" fmla="*/ 876454 h 1451284"/>
                    <a:gd name="connsiteX14" fmla="*/ 904790 w 1451284"/>
                    <a:gd name="connsiteY14" fmla="*/ 723227 h 1451284"/>
                    <a:gd name="connsiteX15" fmla="*/ 848940 w 1451284"/>
                    <a:gd name="connsiteY15" fmla="*/ 592198 h 1451284"/>
                    <a:gd name="connsiteX16" fmla="*/ 858439 w 1451284"/>
                    <a:gd name="connsiteY16" fmla="*/ 567432 h 1451284"/>
                    <a:gd name="connsiteX17" fmla="*/ 919476 w 1451284"/>
                    <a:gd name="connsiteY17" fmla="*/ 504214 h 1451284"/>
                    <a:gd name="connsiteX18" fmla="*/ 930334 w 1451284"/>
                    <a:gd name="connsiteY18" fmla="*/ 508268 h 1451284"/>
                    <a:gd name="connsiteX19" fmla="*/ 1024733 w 1451284"/>
                    <a:gd name="connsiteY19" fmla="*/ 722809 h 1451284"/>
                    <a:gd name="connsiteX20" fmla="*/ 927202 w 1451284"/>
                    <a:gd name="connsiteY20" fmla="*/ 962094 h 1451284"/>
                    <a:gd name="connsiteX21" fmla="*/ 908081 w 1451284"/>
                    <a:gd name="connsiteY21" fmla="*/ 940683 h 1451284"/>
                    <a:gd name="connsiteX22" fmla="*/ 995485 w 1451284"/>
                    <a:gd name="connsiteY22" fmla="*/ 718839 h 1451284"/>
                    <a:gd name="connsiteX23" fmla="*/ 911325 w 1451284"/>
                    <a:gd name="connsiteY23" fmla="*/ 528322 h 1451284"/>
                    <a:gd name="connsiteX24" fmla="*/ 919476 w 1451284"/>
                    <a:gd name="connsiteY24" fmla="*/ 504214 h 1451284"/>
                    <a:gd name="connsiteX25" fmla="*/ 735692 w 1451284"/>
                    <a:gd name="connsiteY25" fmla="*/ 441626 h 1451284"/>
                    <a:gd name="connsiteX26" fmla="*/ 735692 w 1451284"/>
                    <a:gd name="connsiteY26" fmla="*/ 1014430 h 1451284"/>
                    <a:gd name="connsiteX27" fmla="*/ 548631 w 1451284"/>
                    <a:gd name="connsiteY27" fmla="*/ 881940 h 1451284"/>
                    <a:gd name="connsiteX28" fmla="*/ 548631 w 1451284"/>
                    <a:gd name="connsiteY28" fmla="*/ 881411 h 1451284"/>
                    <a:gd name="connsiteX29" fmla="*/ 400502 w 1451284"/>
                    <a:gd name="connsiteY29" fmla="*/ 881411 h 1451284"/>
                    <a:gd name="connsiteX30" fmla="*/ 349373 w 1451284"/>
                    <a:gd name="connsiteY30" fmla="*/ 830282 h 1451284"/>
                    <a:gd name="connsiteX31" fmla="*/ 349373 w 1451284"/>
                    <a:gd name="connsiteY31" fmla="*/ 625772 h 1451284"/>
                    <a:gd name="connsiteX32" fmla="*/ 400502 w 1451284"/>
                    <a:gd name="connsiteY32" fmla="*/ 574643 h 1451284"/>
                    <a:gd name="connsiteX33" fmla="*/ 548631 w 1451284"/>
                    <a:gd name="connsiteY33" fmla="*/ 574643 h 1451284"/>
                    <a:gd name="connsiteX34" fmla="*/ 548631 w 1451284"/>
                    <a:gd name="connsiteY34" fmla="*/ 574116 h 1451284"/>
                    <a:gd name="connsiteX35" fmla="*/ 993719 w 1451284"/>
                    <a:gd name="connsiteY35" fmla="*/ 431688 h 1451284"/>
                    <a:gd name="connsiteX36" fmla="*/ 1003746 w 1451284"/>
                    <a:gd name="connsiteY36" fmla="*/ 435111 h 1451284"/>
                    <a:gd name="connsiteX37" fmla="*/ 1125563 w 1451284"/>
                    <a:gd name="connsiteY37" fmla="*/ 717238 h 1451284"/>
                    <a:gd name="connsiteX38" fmla="*/ 1001601 w 1451284"/>
                    <a:gd name="connsiteY38" fmla="*/ 1031832 h 1451284"/>
                    <a:gd name="connsiteX39" fmla="*/ 979164 w 1451284"/>
                    <a:gd name="connsiteY39" fmla="*/ 1012635 h 1451284"/>
                    <a:gd name="connsiteX40" fmla="*/ 1094710 w 1451284"/>
                    <a:gd name="connsiteY40" fmla="*/ 714343 h 1451284"/>
                    <a:gd name="connsiteX41" fmla="*/ 982794 w 1451284"/>
                    <a:gd name="connsiteY41" fmla="*/ 456612 h 1451284"/>
                    <a:gd name="connsiteX42" fmla="*/ 993719 w 1451284"/>
                    <a:gd name="connsiteY42" fmla="*/ 431688 h 1451284"/>
                    <a:gd name="connsiteX43" fmla="*/ 725642 w 1451284"/>
                    <a:gd name="connsiteY43" fmla="*/ 111067 h 1451284"/>
                    <a:gd name="connsiteX44" fmla="*/ 111067 w 1451284"/>
                    <a:gd name="connsiteY44" fmla="*/ 725642 h 1451284"/>
                    <a:gd name="connsiteX45" fmla="*/ 725642 w 1451284"/>
                    <a:gd name="connsiteY45" fmla="*/ 1340217 h 1451284"/>
                    <a:gd name="connsiteX46" fmla="*/ 1340217 w 1451284"/>
                    <a:gd name="connsiteY46" fmla="*/ 725642 h 1451284"/>
                    <a:gd name="connsiteX47" fmla="*/ 725642 w 1451284"/>
                    <a:gd name="connsiteY47" fmla="*/ 111067 h 1451284"/>
                    <a:gd name="connsiteX48" fmla="*/ 725642 w 1451284"/>
                    <a:gd name="connsiteY48" fmla="*/ 0 h 1451284"/>
                    <a:gd name="connsiteX49" fmla="*/ 1451284 w 1451284"/>
                    <a:gd name="connsiteY49" fmla="*/ 725642 h 1451284"/>
                    <a:gd name="connsiteX50" fmla="*/ 725642 w 1451284"/>
                    <a:gd name="connsiteY50" fmla="*/ 1451284 h 1451284"/>
                    <a:gd name="connsiteX51" fmla="*/ 0 w 1451284"/>
                    <a:gd name="connsiteY51" fmla="*/ 725642 h 1451284"/>
                    <a:gd name="connsiteX52" fmla="*/ 725642 w 1451284"/>
                    <a:gd name="connsiteY52" fmla="*/ 0 h 14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51284" h="1451284">
                      <a:moveTo>
                        <a:pt x="800305" y="624673"/>
                      </a:moveTo>
                      <a:cubicBezTo>
                        <a:pt x="804263" y="624847"/>
                        <a:pt x="808555" y="626629"/>
                        <a:pt x="812483" y="630579"/>
                      </a:cubicBezTo>
                      <a:cubicBezTo>
                        <a:pt x="814674" y="632521"/>
                        <a:pt x="818248" y="635586"/>
                        <a:pt x="822416" y="640166"/>
                      </a:cubicBezTo>
                      <a:cubicBezTo>
                        <a:pt x="834917" y="653904"/>
                        <a:pt x="852757" y="681269"/>
                        <a:pt x="854636" y="732805"/>
                      </a:cubicBezTo>
                      <a:cubicBezTo>
                        <a:pt x="856208" y="788624"/>
                        <a:pt x="834061" y="815276"/>
                        <a:pt x="810134" y="838666"/>
                      </a:cubicBezTo>
                      <a:cubicBezTo>
                        <a:pt x="792696" y="853050"/>
                        <a:pt x="776895" y="828264"/>
                        <a:pt x="787498" y="818127"/>
                      </a:cubicBezTo>
                      <a:cubicBezTo>
                        <a:pt x="806555" y="800558"/>
                        <a:pt x="826786" y="769442"/>
                        <a:pt x="826458" y="728114"/>
                      </a:cubicBezTo>
                      <a:cubicBezTo>
                        <a:pt x="822616" y="700403"/>
                        <a:pt x="821172" y="680573"/>
                        <a:pt x="792653" y="651457"/>
                      </a:cubicBezTo>
                      <a:cubicBezTo>
                        <a:pt x="779583" y="638099"/>
                        <a:pt x="788435" y="624149"/>
                        <a:pt x="800305" y="624673"/>
                      </a:cubicBezTo>
                      <a:close/>
                      <a:moveTo>
                        <a:pt x="858439" y="567432"/>
                      </a:moveTo>
                      <a:cubicBezTo>
                        <a:pt x="862095" y="567417"/>
                        <a:pt x="865813" y="568700"/>
                        <a:pt x="868785" y="571662"/>
                      </a:cubicBezTo>
                      <a:cubicBezTo>
                        <a:pt x="931599" y="634384"/>
                        <a:pt x="931761" y="691648"/>
                        <a:pt x="935671" y="728936"/>
                      </a:cubicBezTo>
                      <a:cubicBezTo>
                        <a:pt x="935829" y="813522"/>
                        <a:pt x="905027" y="860850"/>
                        <a:pt x="867784" y="897275"/>
                      </a:cubicBezTo>
                      <a:cubicBezTo>
                        <a:pt x="853796" y="909865"/>
                        <a:pt x="832270" y="890174"/>
                        <a:pt x="846659" y="876454"/>
                      </a:cubicBezTo>
                      <a:cubicBezTo>
                        <a:pt x="879962" y="845417"/>
                        <a:pt x="906693" y="785829"/>
                        <a:pt x="904790" y="723227"/>
                      </a:cubicBezTo>
                      <a:cubicBezTo>
                        <a:pt x="900064" y="681357"/>
                        <a:pt x="891058" y="635215"/>
                        <a:pt x="848940" y="592198"/>
                      </a:cubicBezTo>
                      <a:cubicBezTo>
                        <a:pt x="837048" y="579187"/>
                        <a:pt x="847469" y="567475"/>
                        <a:pt x="858439" y="567432"/>
                      </a:cubicBezTo>
                      <a:close/>
                      <a:moveTo>
                        <a:pt x="919476" y="504214"/>
                      </a:moveTo>
                      <a:cubicBezTo>
                        <a:pt x="922773" y="503832"/>
                        <a:pt x="926511" y="504941"/>
                        <a:pt x="930334" y="508268"/>
                      </a:cubicBezTo>
                      <a:cubicBezTo>
                        <a:pt x="1015650" y="593406"/>
                        <a:pt x="1020356" y="671259"/>
                        <a:pt x="1024733" y="722809"/>
                      </a:cubicBezTo>
                      <a:cubicBezTo>
                        <a:pt x="1026256" y="841802"/>
                        <a:pt x="974115" y="916241"/>
                        <a:pt x="927202" y="962094"/>
                      </a:cubicBezTo>
                      <a:cubicBezTo>
                        <a:pt x="917441" y="971893"/>
                        <a:pt x="895341" y="954413"/>
                        <a:pt x="908081" y="940683"/>
                      </a:cubicBezTo>
                      <a:cubicBezTo>
                        <a:pt x="955113" y="896753"/>
                        <a:pt x="1001451" y="806841"/>
                        <a:pt x="995485" y="718839"/>
                      </a:cubicBezTo>
                      <a:cubicBezTo>
                        <a:pt x="992393" y="662327"/>
                        <a:pt x="971270" y="587633"/>
                        <a:pt x="911325" y="528322"/>
                      </a:cubicBezTo>
                      <a:cubicBezTo>
                        <a:pt x="903671" y="519928"/>
                        <a:pt x="909588" y="505359"/>
                        <a:pt x="919476" y="504214"/>
                      </a:cubicBezTo>
                      <a:close/>
                      <a:moveTo>
                        <a:pt x="735692" y="441626"/>
                      </a:moveTo>
                      <a:lnTo>
                        <a:pt x="735692" y="1014430"/>
                      </a:lnTo>
                      <a:lnTo>
                        <a:pt x="548631" y="881940"/>
                      </a:lnTo>
                      <a:lnTo>
                        <a:pt x="548631" y="881411"/>
                      </a:lnTo>
                      <a:lnTo>
                        <a:pt x="400502" y="881411"/>
                      </a:lnTo>
                      <a:cubicBezTo>
                        <a:pt x="372264" y="881411"/>
                        <a:pt x="349373" y="858520"/>
                        <a:pt x="349373" y="830282"/>
                      </a:cubicBezTo>
                      <a:lnTo>
                        <a:pt x="349373" y="625772"/>
                      </a:lnTo>
                      <a:cubicBezTo>
                        <a:pt x="349373" y="597534"/>
                        <a:pt x="372264" y="574643"/>
                        <a:pt x="400502" y="574643"/>
                      </a:cubicBezTo>
                      <a:lnTo>
                        <a:pt x="548631" y="574643"/>
                      </a:lnTo>
                      <a:lnTo>
                        <a:pt x="548631" y="574116"/>
                      </a:lnTo>
                      <a:close/>
                      <a:moveTo>
                        <a:pt x="993719" y="431688"/>
                      </a:moveTo>
                      <a:cubicBezTo>
                        <a:pt x="997159" y="431174"/>
                        <a:pt x="1000711" y="432091"/>
                        <a:pt x="1003746" y="435111"/>
                      </a:cubicBezTo>
                      <a:cubicBezTo>
                        <a:pt x="1107448" y="540238"/>
                        <a:pt x="1121261" y="651044"/>
                        <a:pt x="1125563" y="717238"/>
                      </a:cubicBezTo>
                      <a:cubicBezTo>
                        <a:pt x="1129035" y="872241"/>
                        <a:pt x="1063170" y="971654"/>
                        <a:pt x="1001601" y="1031832"/>
                      </a:cubicBezTo>
                      <a:cubicBezTo>
                        <a:pt x="988790" y="1044692"/>
                        <a:pt x="965118" y="1026269"/>
                        <a:pt x="979164" y="1012635"/>
                      </a:cubicBezTo>
                      <a:cubicBezTo>
                        <a:pt x="1040885" y="954974"/>
                        <a:pt x="1102312" y="829608"/>
                        <a:pt x="1094710" y="714343"/>
                      </a:cubicBezTo>
                      <a:cubicBezTo>
                        <a:pt x="1090797" y="640322"/>
                        <a:pt x="1061180" y="534162"/>
                        <a:pt x="982794" y="456612"/>
                      </a:cubicBezTo>
                      <a:cubicBezTo>
                        <a:pt x="974089" y="447618"/>
                        <a:pt x="983399" y="433226"/>
                        <a:pt x="993719" y="431688"/>
                      </a:cubicBezTo>
                      <a:close/>
                      <a:moveTo>
                        <a:pt x="725642" y="111067"/>
                      </a:moveTo>
                      <a:cubicBezTo>
                        <a:pt x="386222" y="111067"/>
                        <a:pt x="111067" y="386222"/>
                        <a:pt x="111067" y="725642"/>
                      </a:cubicBezTo>
                      <a:cubicBezTo>
                        <a:pt x="111067" y="1065062"/>
                        <a:pt x="386222" y="1340217"/>
                        <a:pt x="725642" y="1340217"/>
                      </a:cubicBezTo>
                      <a:cubicBezTo>
                        <a:pt x="1065062" y="1340217"/>
                        <a:pt x="1340217" y="1065062"/>
                        <a:pt x="1340217" y="725642"/>
                      </a:cubicBezTo>
                      <a:cubicBezTo>
                        <a:pt x="1340217" y="386222"/>
                        <a:pt x="1065062" y="111067"/>
                        <a:pt x="725642" y="111067"/>
                      </a:cubicBezTo>
                      <a:close/>
                      <a:moveTo>
                        <a:pt x="725642" y="0"/>
                      </a:moveTo>
                      <a:cubicBezTo>
                        <a:pt x="1126403" y="0"/>
                        <a:pt x="1451284" y="324881"/>
                        <a:pt x="1451284" y="725642"/>
                      </a:cubicBezTo>
                      <a:cubicBezTo>
                        <a:pt x="1451284" y="1126403"/>
                        <a:pt x="1126403" y="1451284"/>
                        <a:pt x="725642" y="1451284"/>
                      </a:cubicBezTo>
                      <a:cubicBezTo>
                        <a:pt x="324881" y="1451284"/>
                        <a:pt x="0" y="1126403"/>
                        <a:pt x="0" y="725642"/>
                      </a:cubicBezTo>
                      <a:cubicBezTo>
                        <a:pt x="0" y="324881"/>
                        <a:pt x="324881" y="0"/>
                        <a:pt x="725642"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grpSp>
      </p:grpSp>
      <p:sp>
        <p:nvSpPr>
          <p:cNvPr id="127" name="Rectangle 126">
            <a:extLst>
              <a:ext uri="{FF2B5EF4-FFF2-40B4-BE49-F238E27FC236}">
                <a16:creationId xmlns:a16="http://schemas.microsoft.com/office/drawing/2014/main" id="{98E5C39E-A00A-44E8-BA5B-B74A745CBC12}"/>
              </a:ext>
            </a:extLst>
          </p:cNvPr>
          <p:cNvSpPr/>
          <p:nvPr/>
        </p:nvSpPr>
        <p:spPr bwMode="auto">
          <a:xfrm>
            <a:off x="4161696" y="1639932"/>
            <a:ext cx="3612592" cy="30388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3949"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7073">
                      <a:srgbClr val="FFFFFF"/>
                    </a:gs>
                    <a:gs pos="51000">
                      <a:srgbClr val="FFFFFF"/>
                    </a:gs>
                  </a:gsLst>
                  <a:lin ang="5400000" scaled="0"/>
                </a:gradFill>
                <a:effectLst/>
                <a:uLnTx/>
                <a:uFillTx/>
              </a:rPr>
              <a:t>Dynamic</a:t>
            </a:r>
            <a:r>
              <a:rPr kumimoji="0" lang="en-US" sz="1961" b="0" i="0" u="none" strike="noStrike" kern="0" cap="none" spc="0" normalizeH="0" baseline="0" noProof="0" dirty="0">
                <a:ln>
                  <a:noFill/>
                </a:ln>
                <a:gradFill>
                  <a:gsLst>
                    <a:gs pos="17073">
                      <a:srgbClr val="FFFFFF"/>
                    </a:gs>
                    <a:gs pos="51000">
                      <a:srgbClr val="FFFFFF"/>
                    </a:gs>
                  </a:gsLst>
                  <a:lin ang="5400000" scaled="0"/>
                </a:gradFill>
                <a:effectLst/>
                <a:uLnTx/>
                <a:uFillTx/>
              </a:rPr>
              <a:t>—actions that take place in real time, rather than in advance</a:t>
            </a:r>
          </a:p>
        </p:txBody>
      </p:sp>
      <p:sp>
        <p:nvSpPr>
          <p:cNvPr id="128" name="Rectangle 127">
            <a:extLst>
              <a:ext uri="{FF2B5EF4-FFF2-40B4-BE49-F238E27FC236}">
                <a16:creationId xmlns:a16="http://schemas.microsoft.com/office/drawing/2014/main" id="{085675A2-F430-4574-969B-89A76E4080CF}"/>
              </a:ext>
            </a:extLst>
          </p:cNvPr>
          <p:cNvSpPr/>
          <p:nvPr/>
        </p:nvSpPr>
        <p:spPr bwMode="auto">
          <a:xfrm>
            <a:off x="460938" y="1639931"/>
            <a:ext cx="3612592" cy="3038880"/>
          </a:xfrm>
          <a:prstGeom prst="rect">
            <a:avLst/>
          </a:prstGeom>
          <a:solidFill>
            <a:schemeClr val="accent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3949"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7073">
                      <a:srgbClr val="FFFFFF"/>
                    </a:gs>
                    <a:gs pos="51000">
                      <a:srgbClr val="FFFFFF"/>
                    </a:gs>
                  </a:gsLst>
                  <a:lin ang="5400000" scaled="0"/>
                </a:gradFill>
                <a:effectLst/>
                <a:uLnTx/>
                <a:uFillTx/>
              </a:rPr>
              <a:t>Static</a:t>
            </a:r>
            <a:r>
              <a:rPr kumimoji="0" lang="en-US" sz="1961" b="0" i="0" u="none" strike="noStrike" kern="0" cap="none" spc="0" normalizeH="0" baseline="0" noProof="0" dirty="0">
                <a:ln>
                  <a:noFill/>
                </a:ln>
                <a:gradFill>
                  <a:gsLst>
                    <a:gs pos="17073">
                      <a:srgbClr val="FFFFFF"/>
                    </a:gs>
                    <a:gs pos="51000">
                      <a:srgbClr val="FFFFFF"/>
                    </a:gs>
                  </a:gsLst>
                  <a:lin ang="5400000" scaled="0"/>
                </a:gradFill>
                <a:effectLst/>
                <a:uLnTx/>
                <a:uFillTx/>
              </a:rPr>
              <a:t>—fixed objects that aren’t capable of action </a:t>
            </a:r>
            <a:br>
              <a:rPr kumimoji="0" lang="en-US" sz="1961" b="0" i="0" u="none" strike="noStrike" kern="0" cap="none" spc="0" normalizeH="0" baseline="0" noProof="0" dirty="0">
                <a:ln>
                  <a:noFill/>
                </a:ln>
                <a:gradFill>
                  <a:gsLst>
                    <a:gs pos="17073">
                      <a:srgbClr val="FFFFFF"/>
                    </a:gs>
                    <a:gs pos="51000">
                      <a:srgbClr val="FFFFFF"/>
                    </a:gs>
                  </a:gsLst>
                  <a:lin ang="5400000" scaled="0"/>
                </a:gradFill>
                <a:effectLst/>
                <a:uLnTx/>
                <a:uFillTx/>
              </a:rPr>
            </a:br>
            <a:r>
              <a:rPr kumimoji="0" lang="en-US" sz="1961" b="0" i="0" u="none" strike="noStrike" kern="0" cap="none" spc="0" normalizeH="0" baseline="0" noProof="0" dirty="0">
                <a:ln>
                  <a:noFill/>
                </a:ln>
                <a:gradFill>
                  <a:gsLst>
                    <a:gs pos="17073">
                      <a:srgbClr val="FFFFFF"/>
                    </a:gs>
                    <a:gs pos="51000">
                      <a:srgbClr val="FFFFFF"/>
                    </a:gs>
                  </a:gsLst>
                  <a:lin ang="5400000" scaled="0"/>
                </a:gradFill>
                <a:effectLst/>
                <a:uLnTx/>
                <a:uFillTx/>
              </a:rPr>
              <a:t>or change</a:t>
            </a:r>
          </a:p>
        </p:txBody>
      </p:sp>
      <p:grpSp>
        <p:nvGrpSpPr>
          <p:cNvPr id="129" name="Group 128">
            <a:extLst>
              <a:ext uri="{FF2B5EF4-FFF2-40B4-BE49-F238E27FC236}">
                <a16:creationId xmlns:a16="http://schemas.microsoft.com/office/drawing/2014/main" id="{795FE636-5CBF-4F6B-82CB-F20534B16F58}"/>
              </a:ext>
            </a:extLst>
          </p:cNvPr>
          <p:cNvGrpSpPr/>
          <p:nvPr/>
        </p:nvGrpSpPr>
        <p:grpSpPr>
          <a:xfrm>
            <a:off x="460938" y="2721905"/>
            <a:ext cx="3612592" cy="1863818"/>
            <a:chOff x="585216" y="2324626"/>
            <a:chExt cx="3685032" cy="1901191"/>
          </a:xfrm>
        </p:grpSpPr>
        <p:sp>
          <p:nvSpPr>
            <p:cNvPr id="130" name="Rectangle 129">
              <a:extLst>
                <a:ext uri="{FF2B5EF4-FFF2-40B4-BE49-F238E27FC236}">
                  <a16:creationId xmlns:a16="http://schemas.microsoft.com/office/drawing/2014/main" id="{C1BDD8A6-8F96-4097-B178-A2DE49487768}"/>
                </a:ext>
              </a:extLst>
            </p:cNvPr>
            <p:cNvSpPr/>
            <p:nvPr/>
          </p:nvSpPr>
          <p:spPr bwMode="auto">
            <a:xfrm>
              <a:off x="585216" y="2324626"/>
              <a:ext cx="3685032" cy="93628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r>
                <a:rPr kumimoji="0" lang="en-US" sz="1765" b="0" i="0" u="none" strike="noStrike" kern="0" cap="none" spc="0" normalizeH="0" baseline="0" noProof="0" dirty="0">
                  <a:ln>
                    <a:noFill/>
                  </a:ln>
                  <a:gradFill>
                    <a:gsLst>
                      <a:gs pos="20732">
                        <a:srgbClr val="0078D7"/>
                      </a:gs>
                      <a:gs pos="70000">
                        <a:srgbClr val="0078D7"/>
                      </a:gs>
                    </a:gsLst>
                    <a:lin ang="5400000" scaled="0"/>
                  </a:gradFill>
                  <a:effectLst/>
                  <a:uLnTx/>
                  <a:uFillTx/>
                  <a:latin typeface="Segoe UI Semibold" panose="020B0702040204020203" pitchFamily="34" charset="0"/>
                </a:rPr>
                <a:t>Code</a:t>
              </a:r>
            </a:p>
          </p:txBody>
        </p:sp>
        <p:sp>
          <p:nvSpPr>
            <p:cNvPr id="131" name="Rectangle 130">
              <a:extLst>
                <a:ext uri="{FF2B5EF4-FFF2-40B4-BE49-F238E27FC236}">
                  <a16:creationId xmlns:a16="http://schemas.microsoft.com/office/drawing/2014/main" id="{30B16179-D957-43CB-8CB2-A334654C3DA9}"/>
                </a:ext>
              </a:extLst>
            </p:cNvPr>
            <p:cNvSpPr/>
            <p:nvPr/>
          </p:nvSpPr>
          <p:spPr bwMode="auto">
            <a:xfrm>
              <a:off x="585216" y="3289528"/>
              <a:ext cx="3685032" cy="93628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r>
                <a:rPr kumimoji="0" lang="en-US" sz="1765" b="0" i="0" u="none" strike="noStrike" kern="0" cap="none" spc="0" normalizeH="0" baseline="0" noProof="0" dirty="0">
                  <a:ln>
                    <a:noFill/>
                  </a:ln>
                  <a:gradFill>
                    <a:gsLst>
                      <a:gs pos="20732">
                        <a:srgbClr val="0078D7"/>
                      </a:gs>
                      <a:gs pos="70000">
                        <a:srgbClr val="0078D7"/>
                      </a:gs>
                    </a:gsLst>
                    <a:lin ang="5400000" scaled="0"/>
                  </a:gradFill>
                  <a:effectLst/>
                  <a:uLnTx/>
                  <a:uFillTx/>
                  <a:latin typeface="Segoe UI Semibold" panose="020B0702040204020203" pitchFamily="34" charset="0"/>
                </a:rPr>
                <a:t>Downloads</a:t>
              </a:r>
            </a:p>
          </p:txBody>
        </p:sp>
        <p:sp>
          <p:nvSpPr>
            <p:cNvPr id="132" name="Oval 50">
              <a:extLst>
                <a:ext uri="{FF2B5EF4-FFF2-40B4-BE49-F238E27FC236}">
                  <a16:creationId xmlns:a16="http://schemas.microsoft.com/office/drawing/2014/main" id="{EAB57183-734D-4AFA-A4E4-2E63FCD7285D}"/>
                </a:ext>
              </a:extLst>
            </p:cNvPr>
            <p:cNvSpPr/>
            <p:nvPr/>
          </p:nvSpPr>
          <p:spPr bwMode="auto">
            <a:xfrm>
              <a:off x="2758647" y="3464746"/>
              <a:ext cx="553633" cy="585853"/>
            </a:xfrm>
            <a:custGeom>
              <a:avLst/>
              <a:gdLst/>
              <a:ahLst/>
              <a:cxnLst/>
              <a:rect l="l" t="t" r="r" b="b"/>
              <a:pathLst>
                <a:path w="1169831" h="1237913">
                  <a:moveTo>
                    <a:pt x="1070418" y="598922"/>
                  </a:moveTo>
                  <a:cubicBezTo>
                    <a:pt x="1082081" y="596527"/>
                    <a:pt x="1094675" y="599986"/>
                    <a:pt x="1109397" y="616482"/>
                  </a:cubicBezTo>
                  <a:lnTo>
                    <a:pt x="1151969" y="676083"/>
                  </a:lnTo>
                  <a:cubicBezTo>
                    <a:pt x="1158000" y="686725"/>
                    <a:pt x="1189574" y="703754"/>
                    <a:pt x="1150905" y="743133"/>
                  </a:cubicBezTo>
                  <a:cubicBezTo>
                    <a:pt x="1004388" y="855238"/>
                    <a:pt x="912149" y="969472"/>
                    <a:pt x="824168" y="1097541"/>
                  </a:cubicBezTo>
                  <a:cubicBezTo>
                    <a:pt x="795432" y="1139403"/>
                    <a:pt x="762440" y="1128051"/>
                    <a:pt x="741154" y="1095413"/>
                  </a:cubicBezTo>
                  <a:cubicBezTo>
                    <a:pt x="681199" y="1025524"/>
                    <a:pt x="623372" y="964150"/>
                    <a:pt x="558096" y="901712"/>
                  </a:cubicBezTo>
                  <a:cubicBezTo>
                    <a:pt x="542841" y="876878"/>
                    <a:pt x="540358" y="866945"/>
                    <a:pt x="572996" y="827212"/>
                  </a:cubicBezTo>
                  <a:lnTo>
                    <a:pt x="611310" y="788897"/>
                  </a:lnTo>
                  <a:cubicBezTo>
                    <a:pt x="630113" y="772933"/>
                    <a:pt x="663815" y="768676"/>
                    <a:pt x="683682" y="801669"/>
                  </a:cubicBezTo>
                  <a:lnTo>
                    <a:pt x="770954" y="888940"/>
                  </a:lnTo>
                  <a:cubicBezTo>
                    <a:pt x="835166" y="814085"/>
                    <a:pt x="895121" y="708366"/>
                    <a:pt x="1037026" y="616482"/>
                  </a:cubicBezTo>
                  <a:cubicBezTo>
                    <a:pt x="1048023" y="609565"/>
                    <a:pt x="1058755" y="601316"/>
                    <a:pt x="1070418" y="598922"/>
                  </a:cubicBezTo>
                  <a:close/>
                  <a:moveTo>
                    <a:pt x="529911" y="569622"/>
                  </a:moveTo>
                  <a:lnTo>
                    <a:pt x="496573" y="695829"/>
                  </a:lnTo>
                  <a:cubicBezTo>
                    <a:pt x="520386" y="713291"/>
                    <a:pt x="539435" y="723610"/>
                    <a:pt x="553723" y="719641"/>
                  </a:cubicBezTo>
                  <a:cubicBezTo>
                    <a:pt x="587854" y="718847"/>
                    <a:pt x="602936" y="708528"/>
                    <a:pt x="627542" y="702972"/>
                  </a:cubicBezTo>
                  <a:lnTo>
                    <a:pt x="660880" y="574385"/>
                  </a:lnTo>
                  <a:cubicBezTo>
                    <a:pt x="634686" y="587085"/>
                    <a:pt x="615636" y="592642"/>
                    <a:pt x="582298" y="591054"/>
                  </a:cubicBezTo>
                  <a:cubicBezTo>
                    <a:pt x="550548" y="583910"/>
                    <a:pt x="547373" y="576766"/>
                    <a:pt x="529911" y="569622"/>
                  </a:cubicBezTo>
                  <a:close/>
                  <a:moveTo>
                    <a:pt x="459059" y="532199"/>
                  </a:moveTo>
                  <a:cubicBezTo>
                    <a:pt x="428434" y="533036"/>
                    <a:pt x="426031" y="536292"/>
                    <a:pt x="388955" y="546804"/>
                  </a:cubicBezTo>
                  <a:lnTo>
                    <a:pt x="354480" y="675055"/>
                  </a:lnTo>
                  <a:cubicBezTo>
                    <a:pt x="379613" y="664862"/>
                    <a:pt x="395802" y="663501"/>
                    <a:pt x="422547" y="660565"/>
                  </a:cubicBezTo>
                  <a:cubicBezTo>
                    <a:pt x="452183" y="665129"/>
                    <a:pt x="450485" y="668924"/>
                    <a:pt x="475283" y="681551"/>
                  </a:cubicBezTo>
                  <a:lnTo>
                    <a:pt x="514558" y="558488"/>
                  </a:lnTo>
                  <a:cubicBezTo>
                    <a:pt x="493640" y="542468"/>
                    <a:pt x="485622" y="536930"/>
                    <a:pt x="459059" y="532199"/>
                  </a:cubicBezTo>
                  <a:close/>
                  <a:moveTo>
                    <a:pt x="572474" y="421137"/>
                  </a:moveTo>
                  <a:lnTo>
                    <a:pt x="539136" y="547344"/>
                  </a:lnTo>
                  <a:cubicBezTo>
                    <a:pt x="562949" y="564806"/>
                    <a:pt x="581998" y="575125"/>
                    <a:pt x="596286" y="571156"/>
                  </a:cubicBezTo>
                  <a:cubicBezTo>
                    <a:pt x="630417" y="570362"/>
                    <a:pt x="645499" y="560043"/>
                    <a:pt x="670105" y="554487"/>
                  </a:cubicBezTo>
                  <a:lnTo>
                    <a:pt x="703443" y="425900"/>
                  </a:lnTo>
                  <a:cubicBezTo>
                    <a:pt x="677249" y="438600"/>
                    <a:pt x="658199" y="444157"/>
                    <a:pt x="624861" y="442569"/>
                  </a:cubicBezTo>
                  <a:cubicBezTo>
                    <a:pt x="593111" y="435425"/>
                    <a:pt x="589936" y="428281"/>
                    <a:pt x="572474" y="421137"/>
                  </a:cubicBezTo>
                  <a:close/>
                  <a:moveTo>
                    <a:pt x="495319" y="384525"/>
                  </a:moveTo>
                  <a:cubicBezTo>
                    <a:pt x="464694" y="385362"/>
                    <a:pt x="462290" y="388617"/>
                    <a:pt x="425215" y="399130"/>
                  </a:cubicBezTo>
                  <a:lnTo>
                    <a:pt x="393122" y="529763"/>
                  </a:lnTo>
                  <a:cubicBezTo>
                    <a:pt x="418255" y="519570"/>
                    <a:pt x="429680" y="515827"/>
                    <a:pt x="456425" y="512891"/>
                  </a:cubicBezTo>
                  <a:cubicBezTo>
                    <a:pt x="486061" y="517455"/>
                    <a:pt x="496270" y="528394"/>
                    <a:pt x="521068" y="541021"/>
                  </a:cubicBezTo>
                  <a:lnTo>
                    <a:pt x="555580" y="410814"/>
                  </a:lnTo>
                  <a:cubicBezTo>
                    <a:pt x="537042" y="387650"/>
                    <a:pt x="521882" y="389256"/>
                    <a:pt x="495319" y="384525"/>
                  </a:cubicBezTo>
                  <a:close/>
                  <a:moveTo>
                    <a:pt x="752037" y="79426"/>
                  </a:moveTo>
                  <a:cubicBezTo>
                    <a:pt x="853552" y="96306"/>
                    <a:pt x="889770" y="176387"/>
                    <a:pt x="889770" y="245426"/>
                  </a:cubicBezTo>
                  <a:lnTo>
                    <a:pt x="889770" y="695699"/>
                  </a:lnTo>
                  <a:cubicBezTo>
                    <a:pt x="838717" y="746496"/>
                    <a:pt x="794644" y="799619"/>
                    <a:pt x="769186" y="845131"/>
                  </a:cubicBezTo>
                  <a:lnTo>
                    <a:pt x="684285" y="761262"/>
                  </a:lnTo>
                  <a:lnTo>
                    <a:pt x="683829" y="760811"/>
                  </a:lnTo>
                  <a:cubicBezTo>
                    <a:pt x="670590" y="739020"/>
                    <a:pt x="652741" y="729531"/>
                    <a:pt x="635069" y="728126"/>
                  </a:cubicBezTo>
                  <a:cubicBezTo>
                    <a:pt x="631532" y="727845"/>
                    <a:pt x="628002" y="727887"/>
                    <a:pt x="624641" y="729512"/>
                  </a:cubicBezTo>
                  <a:cubicBezTo>
                    <a:pt x="619298" y="728718"/>
                    <a:pt x="614181" y="729867"/>
                    <a:pt x="609294" y="731553"/>
                  </a:cubicBezTo>
                  <a:cubicBezTo>
                    <a:pt x="601145" y="734364"/>
                    <a:pt x="593638" y="738669"/>
                    <a:pt x="587373" y="743942"/>
                  </a:cubicBezTo>
                  <a:lnTo>
                    <a:pt x="536309" y="794551"/>
                  </a:lnTo>
                  <a:cubicBezTo>
                    <a:pt x="492810" y="847035"/>
                    <a:pt x="484213" y="867298"/>
                    <a:pt x="504545" y="900101"/>
                  </a:cubicBezTo>
                  <a:cubicBezTo>
                    <a:pt x="572348" y="964378"/>
                    <a:pt x="635565" y="1036480"/>
                    <a:pt x="697760" y="1109064"/>
                  </a:cubicBezTo>
                  <a:lnTo>
                    <a:pt x="149203" y="1230769"/>
                  </a:lnTo>
                  <a:lnTo>
                    <a:pt x="156912" y="1230740"/>
                  </a:lnTo>
                  <a:lnTo>
                    <a:pt x="153427" y="1231570"/>
                  </a:lnTo>
                  <a:lnTo>
                    <a:pt x="149106" y="1231570"/>
                  </a:lnTo>
                  <a:lnTo>
                    <a:pt x="149106" y="120420"/>
                  </a:lnTo>
                  <a:lnTo>
                    <a:pt x="149106" y="113186"/>
                  </a:lnTo>
                  <a:cubicBezTo>
                    <a:pt x="345320" y="110775"/>
                    <a:pt x="546298" y="79426"/>
                    <a:pt x="752037" y="79426"/>
                  </a:cubicBezTo>
                  <a:close/>
                  <a:moveTo>
                    <a:pt x="19048" y="43710"/>
                  </a:moveTo>
                  <a:lnTo>
                    <a:pt x="21430" y="1146228"/>
                  </a:lnTo>
                  <a:lnTo>
                    <a:pt x="109535" y="1215284"/>
                  </a:lnTo>
                  <a:lnTo>
                    <a:pt x="111916" y="103241"/>
                  </a:lnTo>
                  <a:close/>
                  <a:moveTo>
                    <a:pt x="640907" y="352"/>
                  </a:moveTo>
                  <a:cubicBezTo>
                    <a:pt x="761041" y="-4974"/>
                    <a:pt x="853453" y="50165"/>
                    <a:pt x="878664" y="153713"/>
                  </a:cubicBezTo>
                  <a:cubicBezTo>
                    <a:pt x="860627" y="103305"/>
                    <a:pt x="814243" y="60110"/>
                    <a:pt x="726548" y="58394"/>
                  </a:cubicBezTo>
                  <a:cubicBezTo>
                    <a:pt x="434983" y="75063"/>
                    <a:pt x="329157" y="86969"/>
                    <a:pt x="130462" y="101257"/>
                  </a:cubicBezTo>
                  <a:lnTo>
                    <a:pt x="128081" y="1235407"/>
                  </a:lnTo>
                  <a:lnTo>
                    <a:pt x="104776" y="1237913"/>
                  </a:lnTo>
                  <a:lnTo>
                    <a:pt x="0" y="1156947"/>
                  </a:lnTo>
                  <a:lnTo>
                    <a:pt x="2381" y="35793"/>
                  </a:lnTo>
                  <a:lnTo>
                    <a:pt x="9525" y="33411"/>
                  </a:lnTo>
                  <a:cubicBezTo>
                    <a:pt x="209668" y="21503"/>
                    <a:pt x="393139" y="5116"/>
                    <a:pt x="640907" y="352"/>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solidFill>
                  <a:srgbClr val="0078D7"/>
                </a:solidFill>
                <a:effectLst/>
                <a:uLnTx/>
                <a:uFillTx/>
                <a:latin typeface="Segoe UI" pitchFamily="34" charset="0"/>
                <a:ea typeface="Segoe UI" pitchFamily="34" charset="0"/>
                <a:cs typeface="Segoe UI" pitchFamily="34" charset="0"/>
              </a:endParaRPr>
            </a:p>
          </p:txBody>
        </p:sp>
        <p:sp>
          <p:nvSpPr>
            <p:cNvPr id="133" name="Rounded Rectangle 100">
              <a:extLst>
                <a:ext uri="{FF2B5EF4-FFF2-40B4-BE49-F238E27FC236}">
                  <a16:creationId xmlns:a16="http://schemas.microsoft.com/office/drawing/2014/main" id="{35AAB811-A488-4815-A1E7-A8EC63635CFB}"/>
                </a:ext>
              </a:extLst>
            </p:cNvPr>
            <p:cNvSpPr/>
            <p:nvPr/>
          </p:nvSpPr>
          <p:spPr bwMode="auto">
            <a:xfrm>
              <a:off x="3457356" y="3547900"/>
              <a:ext cx="601497" cy="419545"/>
            </a:xfrm>
            <a:custGeom>
              <a:avLst/>
              <a:gdLst/>
              <a:ahLst/>
              <a:cxnLst/>
              <a:rect l="l" t="t" r="r" b="b"/>
              <a:pathLst>
                <a:path w="2887155" h="2013794">
                  <a:moveTo>
                    <a:pt x="2806194" y="600178"/>
                  </a:moveTo>
                  <a:lnTo>
                    <a:pt x="2806465" y="600178"/>
                  </a:lnTo>
                  <a:lnTo>
                    <a:pt x="2806194" y="601519"/>
                  </a:lnTo>
                  <a:close/>
                  <a:moveTo>
                    <a:pt x="361229" y="443131"/>
                  </a:moveTo>
                  <a:lnTo>
                    <a:pt x="1109412" y="493017"/>
                  </a:lnTo>
                  <a:lnTo>
                    <a:pt x="1109412" y="492615"/>
                  </a:lnTo>
                  <a:lnTo>
                    <a:pt x="2805607" y="604426"/>
                  </a:lnTo>
                  <a:lnTo>
                    <a:pt x="2805073" y="607074"/>
                  </a:lnTo>
                  <a:cubicBezTo>
                    <a:pt x="2849816" y="611693"/>
                    <a:pt x="2889996" y="634087"/>
                    <a:pt x="2886998" y="679176"/>
                  </a:cubicBezTo>
                  <a:lnTo>
                    <a:pt x="2886010" y="778003"/>
                  </a:lnTo>
                  <a:lnTo>
                    <a:pt x="2884496" y="778279"/>
                  </a:lnTo>
                  <a:lnTo>
                    <a:pt x="2808096" y="1937751"/>
                  </a:lnTo>
                  <a:cubicBezTo>
                    <a:pt x="2792647" y="1980164"/>
                    <a:pt x="2767776" y="2001736"/>
                    <a:pt x="2736070" y="1999207"/>
                  </a:cubicBezTo>
                  <a:lnTo>
                    <a:pt x="168758" y="2013794"/>
                  </a:lnTo>
                  <a:cubicBezTo>
                    <a:pt x="201856" y="1517417"/>
                    <a:pt x="234956" y="1021042"/>
                    <a:pt x="268048" y="524666"/>
                  </a:cubicBezTo>
                  <a:cubicBezTo>
                    <a:pt x="271261" y="476420"/>
                    <a:pt x="312982" y="439914"/>
                    <a:pt x="361229" y="443131"/>
                  </a:cubicBezTo>
                  <a:close/>
                  <a:moveTo>
                    <a:pt x="1507748" y="0"/>
                  </a:moveTo>
                  <a:lnTo>
                    <a:pt x="2555522" y="0"/>
                  </a:lnTo>
                  <a:cubicBezTo>
                    <a:pt x="2610316" y="0"/>
                    <a:pt x="2656518" y="36782"/>
                    <a:pt x="2668824" y="87557"/>
                  </a:cubicBezTo>
                  <a:lnTo>
                    <a:pt x="2670467" y="87557"/>
                  </a:lnTo>
                  <a:lnTo>
                    <a:pt x="2670467" y="177810"/>
                  </a:lnTo>
                  <a:cubicBezTo>
                    <a:pt x="2670467" y="215172"/>
                    <a:pt x="2692702" y="247343"/>
                    <a:pt x="2724701" y="261530"/>
                  </a:cubicBezTo>
                  <a:lnTo>
                    <a:pt x="2728135" y="261530"/>
                  </a:lnTo>
                  <a:cubicBezTo>
                    <a:pt x="2771556" y="261530"/>
                    <a:pt x="2806753" y="296727"/>
                    <a:pt x="2806753" y="340148"/>
                  </a:cubicBezTo>
                  <a:lnTo>
                    <a:pt x="2806753" y="554459"/>
                  </a:lnTo>
                  <a:lnTo>
                    <a:pt x="2806194" y="554459"/>
                  </a:lnTo>
                  <a:lnTo>
                    <a:pt x="2804312" y="554330"/>
                  </a:lnTo>
                  <a:lnTo>
                    <a:pt x="2804312" y="553687"/>
                  </a:lnTo>
                  <a:lnTo>
                    <a:pt x="1108434" y="436730"/>
                  </a:lnTo>
                  <a:lnTo>
                    <a:pt x="1154868" y="441133"/>
                  </a:lnTo>
                  <a:lnTo>
                    <a:pt x="1105981" y="437778"/>
                  </a:lnTo>
                  <a:lnTo>
                    <a:pt x="1106004" y="438299"/>
                  </a:lnTo>
                  <a:lnTo>
                    <a:pt x="308167" y="385105"/>
                  </a:lnTo>
                  <a:cubicBezTo>
                    <a:pt x="257066" y="381696"/>
                    <a:pt x="212882" y="420360"/>
                    <a:pt x="209473" y="471459"/>
                  </a:cubicBezTo>
                  <a:lnTo>
                    <a:pt x="107502" y="2000823"/>
                  </a:lnTo>
                  <a:lnTo>
                    <a:pt x="87553" y="2000823"/>
                  </a:lnTo>
                  <a:cubicBezTo>
                    <a:pt x="39201" y="2000823"/>
                    <a:pt x="0" y="1961623"/>
                    <a:pt x="0" y="1913272"/>
                  </a:cubicBezTo>
                  <a:lnTo>
                    <a:pt x="4" y="356712"/>
                  </a:lnTo>
                  <a:cubicBezTo>
                    <a:pt x="0" y="308357"/>
                    <a:pt x="39201" y="269157"/>
                    <a:pt x="87553" y="269157"/>
                  </a:cubicBezTo>
                  <a:lnTo>
                    <a:pt x="1155278" y="269157"/>
                  </a:lnTo>
                  <a:lnTo>
                    <a:pt x="1157206" y="268708"/>
                  </a:lnTo>
                  <a:lnTo>
                    <a:pt x="1349398" y="268708"/>
                  </a:lnTo>
                  <a:cubicBezTo>
                    <a:pt x="1375408" y="268708"/>
                    <a:pt x="1396493" y="247623"/>
                    <a:pt x="1396493" y="221613"/>
                  </a:cubicBezTo>
                  <a:lnTo>
                    <a:pt x="1396493" y="82827"/>
                  </a:lnTo>
                  <a:cubicBezTo>
                    <a:pt x="1409787" y="34412"/>
                    <a:pt x="1454749" y="0"/>
                    <a:pt x="1507748"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solidFill>
                  <a:srgbClr val="0078D7"/>
                </a:solidFill>
                <a:effectLst/>
                <a:uLnTx/>
                <a:uFillTx/>
                <a:latin typeface="Segoe UI" pitchFamily="34" charset="0"/>
                <a:ea typeface="Segoe UI" pitchFamily="34" charset="0"/>
                <a:cs typeface="Segoe UI" pitchFamily="34" charset="0"/>
              </a:endParaRPr>
            </a:p>
          </p:txBody>
        </p:sp>
        <p:sp>
          <p:nvSpPr>
            <p:cNvPr id="134" name="Freeform 82">
              <a:extLst>
                <a:ext uri="{FF2B5EF4-FFF2-40B4-BE49-F238E27FC236}">
                  <a16:creationId xmlns:a16="http://schemas.microsoft.com/office/drawing/2014/main" id="{48A3E919-3800-49F1-AD5D-EF14B5161FEB}"/>
                </a:ext>
              </a:extLst>
            </p:cNvPr>
            <p:cNvSpPr/>
            <p:nvPr/>
          </p:nvSpPr>
          <p:spPr>
            <a:xfrm>
              <a:off x="2433394" y="2491018"/>
              <a:ext cx="438912" cy="603504"/>
            </a:xfrm>
            <a:custGeom>
              <a:avLst/>
              <a:gdLst/>
              <a:ahLst/>
              <a:cxnLst/>
              <a:rect l="l" t="t" r="r" b="b"/>
              <a:pathLst>
                <a:path w="3718560" h="5000625">
                  <a:moveTo>
                    <a:pt x="776285" y="1667829"/>
                  </a:moveTo>
                  <a:cubicBezTo>
                    <a:pt x="775968" y="2127568"/>
                    <a:pt x="775652" y="2587308"/>
                    <a:pt x="775335" y="3047047"/>
                  </a:cubicBezTo>
                  <a:lnTo>
                    <a:pt x="2400300" y="3047048"/>
                  </a:lnTo>
                  <a:lnTo>
                    <a:pt x="2400300" y="3575685"/>
                  </a:lnTo>
                  <a:lnTo>
                    <a:pt x="1897380" y="3743325"/>
                  </a:lnTo>
                  <a:lnTo>
                    <a:pt x="1348740" y="3606165"/>
                  </a:lnTo>
                  <a:lnTo>
                    <a:pt x="1350645" y="3226118"/>
                  </a:lnTo>
                  <a:lnTo>
                    <a:pt x="771522" y="3227680"/>
                  </a:lnTo>
                  <a:lnTo>
                    <a:pt x="771522" y="3929078"/>
                  </a:lnTo>
                  <a:lnTo>
                    <a:pt x="1874520" y="4238625"/>
                  </a:lnTo>
                  <a:lnTo>
                    <a:pt x="2929573" y="3910648"/>
                  </a:lnTo>
                  <a:cubicBezTo>
                    <a:pt x="2930951" y="3467527"/>
                    <a:pt x="2932328" y="3024407"/>
                    <a:pt x="2933706" y="2581286"/>
                  </a:cubicBezTo>
                  <a:lnTo>
                    <a:pt x="1355407" y="2582228"/>
                  </a:lnTo>
                  <a:cubicBezTo>
                    <a:pt x="1357312" y="2433320"/>
                    <a:pt x="1354455" y="2303463"/>
                    <a:pt x="1356360" y="2154555"/>
                  </a:cubicBezTo>
                  <a:lnTo>
                    <a:pt x="2943231" y="2152684"/>
                  </a:lnTo>
                  <a:cubicBezTo>
                    <a:pt x="2941643" y="1985317"/>
                    <a:pt x="2940056" y="1836999"/>
                    <a:pt x="2938468" y="1669632"/>
                  </a:cubicBezTo>
                  <a:close/>
                  <a:moveTo>
                    <a:pt x="0" y="992505"/>
                  </a:moveTo>
                  <a:lnTo>
                    <a:pt x="3718560" y="1000125"/>
                  </a:lnTo>
                  <a:lnTo>
                    <a:pt x="3307080" y="4586605"/>
                  </a:lnTo>
                  <a:lnTo>
                    <a:pt x="1889760" y="5000625"/>
                  </a:lnTo>
                  <a:lnTo>
                    <a:pt x="381000" y="4589145"/>
                  </a:lnTo>
                  <a:close/>
                  <a:moveTo>
                    <a:pt x="2738438" y="657"/>
                  </a:moveTo>
                  <a:lnTo>
                    <a:pt x="3005138" y="657"/>
                  </a:lnTo>
                  <a:lnTo>
                    <a:pt x="3005138" y="434259"/>
                  </a:lnTo>
                  <a:lnTo>
                    <a:pt x="3324229" y="434259"/>
                  </a:lnTo>
                  <a:lnTo>
                    <a:pt x="3324229" y="699435"/>
                  </a:lnTo>
                  <a:lnTo>
                    <a:pt x="3005138" y="699435"/>
                  </a:lnTo>
                  <a:lnTo>
                    <a:pt x="2738438" y="699435"/>
                  </a:lnTo>
                  <a:close/>
                  <a:moveTo>
                    <a:pt x="1146894" y="657"/>
                  </a:moveTo>
                  <a:lnTo>
                    <a:pt x="1386555" y="657"/>
                  </a:lnTo>
                  <a:lnTo>
                    <a:pt x="1606011" y="657"/>
                  </a:lnTo>
                  <a:lnTo>
                    <a:pt x="1845672" y="657"/>
                  </a:lnTo>
                  <a:lnTo>
                    <a:pt x="1845672" y="265833"/>
                  </a:lnTo>
                  <a:lnTo>
                    <a:pt x="1606011" y="265833"/>
                  </a:lnTo>
                  <a:lnTo>
                    <a:pt x="1606011" y="699435"/>
                  </a:lnTo>
                  <a:lnTo>
                    <a:pt x="1386555" y="699435"/>
                  </a:lnTo>
                  <a:lnTo>
                    <a:pt x="1386555" y="265833"/>
                  </a:lnTo>
                  <a:lnTo>
                    <a:pt x="1146894" y="265833"/>
                  </a:lnTo>
                  <a:close/>
                  <a:moveTo>
                    <a:pt x="385761" y="657"/>
                  </a:moveTo>
                  <a:lnTo>
                    <a:pt x="652461" y="657"/>
                  </a:lnTo>
                  <a:lnTo>
                    <a:pt x="652461" y="248308"/>
                  </a:lnTo>
                  <a:lnTo>
                    <a:pt x="819147" y="248308"/>
                  </a:lnTo>
                  <a:lnTo>
                    <a:pt x="819147" y="657"/>
                  </a:lnTo>
                  <a:lnTo>
                    <a:pt x="1085847" y="657"/>
                  </a:lnTo>
                  <a:lnTo>
                    <a:pt x="1085847" y="699435"/>
                  </a:lnTo>
                  <a:lnTo>
                    <a:pt x="819147" y="699435"/>
                  </a:lnTo>
                  <a:lnTo>
                    <a:pt x="819147" y="451785"/>
                  </a:lnTo>
                  <a:lnTo>
                    <a:pt x="652461" y="451785"/>
                  </a:lnTo>
                  <a:lnTo>
                    <a:pt x="652461" y="699435"/>
                  </a:lnTo>
                  <a:lnTo>
                    <a:pt x="385761" y="699435"/>
                  </a:lnTo>
                  <a:close/>
                  <a:moveTo>
                    <a:pt x="2414610" y="0"/>
                  </a:moveTo>
                  <a:cubicBezTo>
                    <a:pt x="2414609" y="219"/>
                    <a:pt x="2414608" y="438"/>
                    <a:pt x="2414606" y="657"/>
                  </a:cubicBezTo>
                  <a:lnTo>
                    <a:pt x="2677500" y="657"/>
                  </a:lnTo>
                  <a:lnTo>
                    <a:pt x="2677500" y="699435"/>
                  </a:lnTo>
                  <a:lnTo>
                    <a:pt x="2410800" y="699435"/>
                  </a:lnTo>
                  <a:lnTo>
                    <a:pt x="2410800" y="404254"/>
                  </a:lnTo>
                  <a:lnTo>
                    <a:pt x="2289991" y="625475"/>
                  </a:lnTo>
                  <a:lnTo>
                    <a:pt x="2170136" y="411394"/>
                  </a:lnTo>
                  <a:lnTo>
                    <a:pt x="2170136" y="699435"/>
                  </a:lnTo>
                  <a:lnTo>
                    <a:pt x="1903436" y="699435"/>
                  </a:lnTo>
                  <a:lnTo>
                    <a:pt x="1903436" y="657"/>
                  </a:lnTo>
                  <a:lnTo>
                    <a:pt x="2170136" y="657"/>
                  </a:lnTo>
                  <a:lnTo>
                    <a:pt x="2170136" y="813"/>
                  </a:lnTo>
                  <a:lnTo>
                    <a:pt x="2173310" y="794"/>
                  </a:lnTo>
                  <a:lnTo>
                    <a:pt x="2287610" y="250825"/>
                  </a:lnTo>
                  <a:lnTo>
                    <a:pt x="2410800" y="7525"/>
                  </a:lnTo>
                  <a:lnTo>
                    <a:pt x="2410800" y="657"/>
                  </a:lnTo>
                  <a:lnTo>
                    <a:pt x="2414278" y="657"/>
                  </a:lnTo>
                  <a:close/>
                </a:path>
              </a:pathLst>
            </a:custGeom>
            <a:solidFill>
              <a:srgbClr val="0078D7"/>
            </a:solidFill>
            <a:ln w="12700" cap="rnd" cmpd="sng" algn="ctr">
              <a:noFill/>
              <a:prstDash val="sysDot"/>
              <a:headEnd type="none" w="med" len="med"/>
              <a:tailEnd type="none" w="med" len="med"/>
            </a:ln>
            <a:effectLst/>
          </p:spPr>
          <p:txBody>
            <a:bodyPr rot="0" spcFirstLastPara="0" vertOverflow="overflow" horzOverflow="overflow" vert="horz" wrap="square" lIns="0" tIns="89642" rIns="0" bIns="89642"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1194758" eaLnBrk="1" fontAlgn="base" latinLnBrk="0" hangingPunct="1">
                <a:lnSpc>
                  <a:spcPct val="100000"/>
                </a:lnSpc>
                <a:spcBef>
                  <a:spcPct val="0"/>
                </a:spcBef>
                <a:spcAft>
                  <a:spcPct val="0"/>
                </a:spcAft>
                <a:buClrTx/>
                <a:buSzTx/>
                <a:buFontTx/>
                <a:buNone/>
                <a:tabLst/>
                <a:defRPr/>
              </a:pPr>
              <a:endParaRPr kumimoji="0" lang="en-US" sz="2157" b="0" i="0" u="none" strike="noStrike" kern="0" cap="none" spc="-29" normalizeH="0" baseline="0" noProof="0" dirty="0" err="1">
                <a:ln>
                  <a:solidFill>
                    <a:srgbClr val="FFFFFF">
                      <a:alpha val="0"/>
                    </a:srgbClr>
                  </a:solidFill>
                </a:ln>
                <a:solidFill>
                  <a:srgbClr val="0078D7"/>
                </a:solidFill>
                <a:effectLst/>
                <a:uLnTx/>
                <a:uFillTx/>
                <a:latin typeface="Segoe UI Semilight"/>
                <a:ea typeface="Segoe UI" pitchFamily="34" charset="0"/>
                <a:cs typeface="Segoe UI" pitchFamily="34" charset="0"/>
              </a:endParaRPr>
            </a:p>
          </p:txBody>
        </p:sp>
        <p:sp>
          <p:nvSpPr>
            <p:cNvPr id="135" name="Freeform 93">
              <a:extLst>
                <a:ext uri="{FF2B5EF4-FFF2-40B4-BE49-F238E27FC236}">
                  <a16:creationId xmlns:a16="http://schemas.microsoft.com/office/drawing/2014/main" id="{5119E625-53CF-4BF7-A5C8-F6B4078D898E}"/>
                </a:ext>
              </a:extLst>
            </p:cNvPr>
            <p:cNvSpPr/>
            <p:nvPr/>
          </p:nvSpPr>
          <p:spPr>
            <a:xfrm>
              <a:off x="3053117" y="2491018"/>
              <a:ext cx="438912" cy="603504"/>
            </a:xfrm>
            <a:custGeom>
              <a:avLst/>
              <a:gdLst>
                <a:gd name="connsiteX0" fmla="*/ 84993 w 425943"/>
                <a:gd name="connsiteY0" fmla="*/ 187399 h 565218"/>
                <a:gd name="connsiteX1" fmla="*/ 89516 w 425943"/>
                <a:gd name="connsiteY1" fmla="*/ 240168 h 565218"/>
                <a:gd name="connsiteX2" fmla="*/ 288531 w 425943"/>
                <a:gd name="connsiteY2" fmla="*/ 240168 h 565218"/>
                <a:gd name="connsiteX3" fmla="*/ 282501 w 425943"/>
                <a:gd name="connsiteY3" fmla="*/ 292937 h 565218"/>
                <a:gd name="connsiteX4" fmla="*/ 153593 w 425943"/>
                <a:gd name="connsiteY4" fmla="*/ 292937 h 565218"/>
                <a:gd name="connsiteX5" fmla="*/ 158870 w 425943"/>
                <a:gd name="connsiteY5" fmla="*/ 344952 h 565218"/>
                <a:gd name="connsiteX6" fmla="*/ 278731 w 425943"/>
                <a:gd name="connsiteY6" fmla="*/ 344952 h 565218"/>
                <a:gd name="connsiteX7" fmla="*/ 274208 w 425943"/>
                <a:gd name="connsiteY7" fmla="*/ 412044 h 565218"/>
                <a:gd name="connsiteX8" fmla="*/ 216162 w 425943"/>
                <a:gd name="connsiteY8" fmla="*/ 429383 h 565218"/>
                <a:gd name="connsiteX9" fmla="*/ 157362 w 425943"/>
                <a:gd name="connsiteY9" fmla="*/ 412798 h 565218"/>
                <a:gd name="connsiteX10" fmla="*/ 153593 w 425943"/>
                <a:gd name="connsiteY10" fmla="*/ 372844 h 565218"/>
                <a:gd name="connsiteX11" fmla="*/ 101578 w 425943"/>
                <a:gd name="connsiteY11" fmla="*/ 372844 h 565218"/>
                <a:gd name="connsiteX12" fmla="*/ 109116 w 425943"/>
                <a:gd name="connsiteY12" fmla="*/ 453506 h 565218"/>
                <a:gd name="connsiteX13" fmla="*/ 216162 w 425943"/>
                <a:gd name="connsiteY13" fmla="*/ 484413 h 565218"/>
                <a:gd name="connsiteX14" fmla="*/ 324716 w 425943"/>
                <a:gd name="connsiteY14" fmla="*/ 454260 h 565218"/>
                <a:gd name="connsiteX15" fmla="*/ 346578 w 425943"/>
                <a:gd name="connsiteY15" fmla="*/ 187399 h 565218"/>
                <a:gd name="connsiteX16" fmla="*/ 0 w 425943"/>
                <a:gd name="connsiteY16" fmla="*/ 106108 h 565218"/>
                <a:gd name="connsiteX17" fmla="*/ 425943 w 425943"/>
                <a:gd name="connsiteY17" fmla="*/ 106981 h 565218"/>
                <a:gd name="connsiteX18" fmla="*/ 378810 w 425943"/>
                <a:gd name="connsiteY18" fmla="*/ 517794 h 565218"/>
                <a:gd name="connsiteX19" fmla="*/ 216463 w 425943"/>
                <a:gd name="connsiteY19" fmla="*/ 565218 h 565218"/>
                <a:gd name="connsiteX20" fmla="*/ 43642 w 425943"/>
                <a:gd name="connsiteY20" fmla="*/ 518085 h 565218"/>
                <a:gd name="connsiteX21" fmla="*/ 260890 w 425943"/>
                <a:gd name="connsiteY21" fmla="*/ 0 h 565218"/>
                <a:gd name="connsiteX22" fmla="*/ 333946 w 425943"/>
                <a:gd name="connsiteY22" fmla="*/ 0 h 565218"/>
                <a:gd name="connsiteX23" fmla="*/ 333946 w 425943"/>
                <a:gd name="connsiteY23" fmla="*/ 22615 h 565218"/>
                <a:gd name="connsiteX24" fmla="*/ 297910 w 425943"/>
                <a:gd name="connsiteY24" fmla="*/ 22615 h 565218"/>
                <a:gd name="connsiteX25" fmla="*/ 332439 w 425943"/>
                <a:gd name="connsiteY25" fmla="*/ 58988 h 565218"/>
                <a:gd name="connsiteX26" fmla="*/ 332439 w 425943"/>
                <a:gd name="connsiteY26" fmla="*/ 81603 h 565218"/>
                <a:gd name="connsiteX27" fmla="*/ 259382 w 425943"/>
                <a:gd name="connsiteY27" fmla="*/ 81603 h 565218"/>
                <a:gd name="connsiteX28" fmla="*/ 259382 w 425943"/>
                <a:gd name="connsiteY28" fmla="*/ 58988 h 565218"/>
                <a:gd name="connsiteX29" fmla="*/ 296031 w 425943"/>
                <a:gd name="connsiteY29" fmla="*/ 58988 h 565218"/>
                <a:gd name="connsiteX30" fmla="*/ 260890 w 425943"/>
                <a:gd name="connsiteY30" fmla="*/ 22615 h 565218"/>
                <a:gd name="connsiteX31" fmla="*/ 177197 w 425943"/>
                <a:gd name="connsiteY31" fmla="*/ 0 h 565218"/>
                <a:gd name="connsiteX32" fmla="*/ 250253 w 425943"/>
                <a:gd name="connsiteY32" fmla="*/ 0 h 565218"/>
                <a:gd name="connsiteX33" fmla="*/ 250253 w 425943"/>
                <a:gd name="connsiteY33" fmla="*/ 22615 h 565218"/>
                <a:gd name="connsiteX34" fmla="*/ 214217 w 425943"/>
                <a:gd name="connsiteY34" fmla="*/ 22615 h 565218"/>
                <a:gd name="connsiteX35" fmla="*/ 248746 w 425943"/>
                <a:gd name="connsiteY35" fmla="*/ 58988 h 565218"/>
                <a:gd name="connsiteX36" fmla="*/ 248746 w 425943"/>
                <a:gd name="connsiteY36" fmla="*/ 81603 h 565218"/>
                <a:gd name="connsiteX37" fmla="*/ 175689 w 425943"/>
                <a:gd name="connsiteY37" fmla="*/ 81603 h 565218"/>
                <a:gd name="connsiteX38" fmla="*/ 175689 w 425943"/>
                <a:gd name="connsiteY38" fmla="*/ 58988 h 565218"/>
                <a:gd name="connsiteX39" fmla="*/ 212338 w 425943"/>
                <a:gd name="connsiteY39" fmla="*/ 58988 h 565218"/>
                <a:gd name="connsiteX40" fmla="*/ 177197 w 425943"/>
                <a:gd name="connsiteY40" fmla="*/ 22615 h 565218"/>
                <a:gd name="connsiteX41" fmla="*/ 96678 w 425943"/>
                <a:gd name="connsiteY41" fmla="*/ 0 h 565218"/>
                <a:gd name="connsiteX42" fmla="*/ 101243 w 425943"/>
                <a:gd name="connsiteY42" fmla="*/ 0 h 565218"/>
                <a:gd name="connsiteX43" fmla="*/ 123440 w 425943"/>
                <a:gd name="connsiteY43" fmla="*/ 0 h 565218"/>
                <a:gd name="connsiteX44" fmla="*/ 158493 w 425943"/>
                <a:gd name="connsiteY44" fmla="*/ 0 h 565218"/>
                <a:gd name="connsiteX45" fmla="*/ 158493 w 425943"/>
                <a:gd name="connsiteY45" fmla="*/ 22089 h 565218"/>
                <a:gd name="connsiteX46" fmla="*/ 123440 w 425943"/>
                <a:gd name="connsiteY46" fmla="*/ 22089 h 565218"/>
                <a:gd name="connsiteX47" fmla="*/ 123440 w 425943"/>
                <a:gd name="connsiteY47" fmla="*/ 56562 h 565218"/>
                <a:gd name="connsiteX48" fmla="*/ 158493 w 425943"/>
                <a:gd name="connsiteY48" fmla="*/ 56562 h 565218"/>
                <a:gd name="connsiteX49" fmla="*/ 158493 w 425943"/>
                <a:gd name="connsiteY49" fmla="*/ 78651 h 565218"/>
                <a:gd name="connsiteX50" fmla="*/ 123440 w 425943"/>
                <a:gd name="connsiteY50" fmla="*/ 78651 h 565218"/>
                <a:gd name="connsiteX51" fmla="*/ 123440 w 425943"/>
                <a:gd name="connsiteY51" fmla="*/ 78651 h 565218"/>
                <a:gd name="connsiteX52" fmla="*/ 96678 w 425943"/>
                <a:gd name="connsiteY52" fmla="*/ 78651 h 56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5943" h="565218">
                  <a:moveTo>
                    <a:pt x="84993" y="187399"/>
                  </a:moveTo>
                  <a:lnTo>
                    <a:pt x="89516" y="240168"/>
                  </a:lnTo>
                  <a:lnTo>
                    <a:pt x="288531" y="240168"/>
                  </a:lnTo>
                  <a:lnTo>
                    <a:pt x="282501" y="292937"/>
                  </a:lnTo>
                  <a:lnTo>
                    <a:pt x="153593" y="292937"/>
                  </a:lnTo>
                  <a:lnTo>
                    <a:pt x="158870" y="344952"/>
                  </a:lnTo>
                  <a:lnTo>
                    <a:pt x="278731" y="344952"/>
                  </a:lnTo>
                  <a:lnTo>
                    <a:pt x="274208" y="412044"/>
                  </a:lnTo>
                  <a:lnTo>
                    <a:pt x="216162" y="429383"/>
                  </a:lnTo>
                  <a:lnTo>
                    <a:pt x="157362" y="412798"/>
                  </a:lnTo>
                  <a:lnTo>
                    <a:pt x="153593" y="372844"/>
                  </a:lnTo>
                  <a:lnTo>
                    <a:pt x="101578" y="372844"/>
                  </a:lnTo>
                  <a:lnTo>
                    <a:pt x="109116" y="453506"/>
                  </a:lnTo>
                  <a:lnTo>
                    <a:pt x="216162" y="484413"/>
                  </a:lnTo>
                  <a:lnTo>
                    <a:pt x="324716" y="454260"/>
                  </a:lnTo>
                  <a:lnTo>
                    <a:pt x="346578" y="187399"/>
                  </a:lnTo>
                  <a:close/>
                  <a:moveTo>
                    <a:pt x="0" y="106108"/>
                  </a:moveTo>
                  <a:lnTo>
                    <a:pt x="425943" y="106981"/>
                  </a:lnTo>
                  <a:lnTo>
                    <a:pt x="378810" y="517794"/>
                  </a:lnTo>
                  <a:lnTo>
                    <a:pt x="216463" y="565218"/>
                  </a:lnTo>
                  <a:lnTo>
                    <a:pt x="43642" y="518085"/>
                  </a:lnTo>
                  <a:close/>
                  <a:moveTo>
                    <a:pt x="260890" y="0"/>
                  </a:moveTo>
                  <a:lnTo>
                    <a:pt x="333946" y="0"/>
                  </a:lnTo>
                  <a:lnTo>
                    <a:pt x="333946" y="22615"/>
                  </a:lnTo>
                  <a:lnTo>
                    <a:pt x="297910" y="22615"/>
                  </a:lnTo>
                  <a:lnTo>
                    <a:pt x="332439" y="58988"/>
                  </a:lnTo>
                  <a:lnTo>
                    <a:pt x="332439" y="81603"/>
                  </a:lnTo>
                  <a:lnTo>
                    <a:pt x="259382" y="81603"/>
                  </a:lnTo>
                  <a:lnTo>
                    <a:pt x="259382" y="58988"/>
                  </a:lnTo>
                  <a:lnTo>
                    <a:pt x="296031" y="58988"/>
                  </a:lnTo>
                  <a:lnTo>
                    <a:pt x="260890" y="22615"/>
                  </a:lnTo>
                  <a:close/>
                  <a:moveTo>
                    <a:pt x="177197" y="0"/>
                  </a:moveTo>
                  <a:lnTo>
                    <a:pt x="250253" y="0"/>
                  </a:lnTo>
                  <a:lnTo>
                    <a:pt x="250253" y="22615"/>
                  </a:lnTo>
                  <a:lnTo>
                    <a:pt x="214217" y="22615"/>
                  </a:lnTo>
                  <a:lnTo>
                    <a:pt x="248746" y="58988"/>
                  </a:lnTo>
                  <a:lnTo>
                    <a:pt x="248746" y="81603"/>
                  </a:lnTo>
                  <a:lnTo>
                    <a:pt x="175689" y="81603"/>
                  </a:lnTo>
                  <a:lnTo>
                    <a:pt x="175689" y="58988"/>
                  </a:lnTo>
                  <a:lnTo>
                    <a:pt x="212338" y="58988"/>
                  </a:lnTo>
                  <a:lnTo>
                    <a:pt x="177197" y="22615"/>
                  </a:lnTo>
                  <a:close/>
                  <a:moveTo>
                    <a:pt x="96678" y="0"/>
                  </a:moveTo>
                  <a:lnTo>
                    <a:pt x="101243" y="0"/>
                  </a:lnTo>
                  <a:lnTo>
                    <a:pt x="123440" y="0"/>
                  </a:lnTo>
                  <a:lnTo>
                    <a:pt x="158493" y="0"/>
                  </a:lnTo>
                  <a:lnTo>
                    <a:pt x="158493" y="22089"/>
                  </a:lnTo>
                  <a:lnTo>
                    <a:pt x="123440" y="22089"/>
                  </a:lnTo>
                  <a:lnTo>
                    <a:pt x="123440" y="56562"/>
                  </a:lnTo>
                  <a:lnTo>
                    <a:pt x="158493" y="56562"/>
                  </a:lnTo>
                  <a:lnTo>
                    <a:pt x="158493" y="78651"/>
                  </a:lnTo>
                  <a:lnTo>
                    <a:pt x="123440" y="78651"/>
                  </a:lnTo>
                  <a:lnTo>
                    <a:pt x="123440" y="78651"/>
                  </a:lnTo>
                  <a:lnTo>
                    <a:pt x="96678" y="78651"/>
                  </a:lnTo>
                  <a:close/>
                </a:path>
              </a:pathLst>
            </a:custGeom>
            <a:solidFill>
              <a:srgbClr val="0078D7"/>
            </a:solidFill>
            <a:ln w="19050" cap="rnd" cmpd="sng" algn="ctr">
              <a:noFill/>
              <a:prstDash val="solid"/>
              <a:headEnd type="none" w="med" len="med"/>
              <a:tailEnd type="none" w="med" len="med"/>
            </a:ln>
            <a:effectLst/>
          </p:spPr>
          <p:txBody>
            <a:bodyPr rot="0" spcFirstLastPara="0" vertOverflow="overflow" horzOverflow="overflow" vert="horz" wrap="square" lIns="0" tIns="89642" rIns="0" bIns="89642"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1194758" eaLnBrk="1" fontAlgn="base" latinLnBrk="0" hangingPunct="1">
                <a:lnSpc>
                  <a:spcPct val="100000"/>
                </a:lnSpc>
                <a:spcBef>
                  <a:spcPct val="0"/>
                </a:spcBef>
                <a:spcAft>
                  <a:spcPct val="0"/>
                </a:spcAft>
                <a:buClrTx/>
                <a:buSzTx/>
                <a:buFontTx/>
                <a:buNone/>
                <a:tabLst/>
                <a:defRPr/>
              </a:pPr>
              <a:endParaRPr kumimoji="0" lang="en-US" sz="2157" b="0" i="0" u="none" strike="noStrike" kern="0" cap="none" spc="-29" normalizeH="0" baseline="0" noProof="0" dirty="0" err="1">
                <a:ln>
                  <a:solidFill>
                    <a:srgbClr val="FFFFFF">
                      <a:alpha val="0"/>
                    </a:srgbClr>
                  </a:solidFill>
                </a:ln>
                <a:solidFill>
                  <a:srgbClr val="0078D7"/>
                </a:solidFill>
                <a:effectLst/>
                <a:uLnTx/>
                <a:uFillTx/>
                <a:latin typeface="Segoe UI Semilight"/>
                <a:ea typeface="Segoe UI" pitchFamily="34" charset="0"/>
                <a:cs typeface="Segoe UI" pitchFamily="34" charset="0"/>
              </a:endParaRPr>
            </a:p>
          </p:txBody>
        </p:sp>
        <p:sp>
          <p:nvSpPr>
            <p:cNvPr id="136" name="Freeform 84">
              <a:extLst>
                <a:ext uri="{FF2B5EF4-FFF2-40B4-BE49-F238E27FC236}">
                  <a16:creationId xmlns:a16="http://schemas.microsoft.com/office/drawing/2014/main" id="{DEA6181B-44CC-4C5F-A9D8-FDB2C8AC6696}"/>
                </a:ext>
              </a:extLst>
            </p:cNvPr>
            <p:cNvSpPr/>
            <p:nvPr/>
          </p:nvSpPr>
          <p:spPr bwMode="auto">
            <a:xfrm>
              <a:off x="3672840" y="2491018"/>
              <a:ext cx="438912" cy="603504"/>
            </a:xfrm>
            <a:custGeom>
              <a:avLst/>
              <a:gdLst>
                <a:gd name="connsiteX0" fmla="*/ 562501 w 2695575"/>
                <a:gd name="connsiteY0" fmla="*/ 1308509 h 3717135"/>
                <a:gd name="connsiteX1" fmla="*/ 561814 w 2695575"/>
                <a:gd name="connsiteY1" fmla="*/ 2305276 h 3717135"/>
                <a:gd name="connsiteX2" fmla="*/ 1736187 w 2695575"/>
                <a:gd name="connsiteY2" fmla="*/ 2305277 h 3717135"/>
                <a:gd name="connsiteX3" fmla="*/ 1736187 w 2695575"/>
                <a:gd name="connsiteY3" fmla="*/ 2687324 h 3717135"/>
                <a:gd name="connsiteX4" fmla="*/ 1372723 w 2695575"/>
                <a:gd name="connsiteY4" fmla="*/ 2808479 h 3717135"/>
                <a:gd name="connsiteX5" fmla="*/ 976218 w 2695575"/>
                <a:gd name="connsiteY5" fmla="*/ 2709352 h 3717135"/>
                <a:gd name="connsiteX6" fmla="*/ 977594 w 2695575"/>
                <a:gd name="connsiteY6" fmla="*/ 2434691 h 3717135"/>
                <a:gd name="connsiteX7" fmla="*/ 559059 w 2695575"/>
                <a:gd name="connsiteY7" fmla="*/ 2435820 h 3717135"/>
                <a:gd name="connsiteX8" fmla="*/ 559059 w 2695575"/>
                <a:gd name="connsiteY8" fmla="*/ 2942724 h 3717135"/>
                <a:gd name="connsiteX9" fmla="*/ 1356202 w 2695575"/>
                <a:gd name="connsiteY9" fmla="*/ 3166435 h 3717135"/>
                <a:gd name="connsiteX10" fmla="*/ 2118694 w 2695575"/>
                <a:gd name="connsiteY10" fmla="*/ 2929404 h 3717135"/>
                <a:gd name="connsiteX11" fmla="*/ 2121681 w 2695575"/>
                <a:gd name="connsiteY11" fmla="*/ 1968668 h 3717135"/>
                <a:gd name="connsiteX12" fmla="*/ 981036 w 2695575"/>
                <a:gd name="connsiteY12" fmla="*/ 1969349 h 3717135"/>
                <a:gd name="connsiteX13" fmla="*/ 981725 w 2695575"/>
                <a:gd name="connsiteY13" fmla="*/ 1660268 h 3717135"/>
                <a:gd name="connsiteX14" fmla="*/ 982660 w 2695575"/>
                <a:gd name="connsiteY14" fmla="*/ 1660267 h 3717135"/>
                <a:gd name="connsiteX15" fmla="*/ 982660 w 2695575"/>
                <a:gd name="connsiteY15" fmla="*/ 1560116 h 3717135"/>
                <a:gd name="connsiteX16" fmla="*/ 1703385 w 2695575"/>
                <a:gd name="connsiteY16" fmla="*/ 1560116 h 3717135"/>
                <a:gd name="connsiteX17" fmla="*/ 1703385 w 2695575"/>
                <a:gd name="connsiteY17" fmla="*/ 1659417 h 3717135"/>
                <a:gd name="connsiteX18" fmla="*/ 1703386 w 2695575"/>
                <a:gd name="connsiteY18" fmla="*/ 1659417 h 3717135"/>
                <a:gd name="connsiteX19" fmla="*/ 1703386 w 2695575"/>
                <a:gd name="connsiteY19" fmla="*/ 1858567 h 3717135"/>
                <a:gd name="connsiteX20" fmla="*/ 2132011 w 2695575"/>
                <a:gd name="connsiteY20" fmla="*/ 1858567 h 3717135"/>
                <a:gd name="connsiteX21" fmla="*/ 2125123 w 2695575"/>
                <a:gd name="connsiteY21" fmla="*/ 1309812 h 3717135"/>
                <a:gd name="connsiteX22" fmla="*/ 0 w 2695575"/>
                <a:gd name="connsiteY22" fmla="*/ 816773 h 3717135"/>
                <a:gd name="connsiteX23" fmla="*/ 2695575 w 2695575"/>
                <a:gd name="connsiteY23" fmla="*/ 816773 h 3717135"/>
                <a:gd name="connsiteX24" fmla="*/ 2390775 w 2695575"/>
                <a:gd name="connsiteY24" fmla="*/ 3426623 h 3717135"/>
                <a:gd name="connsiteX25" fmla="*/ 1362075 w 2695575"/>
                <a:gd name="connsiteY25" fmla="*/ 3717135 h 3717135"/>
                <a:gd name="connsiteX26" fmla="*/ 276225 w 2695575"/>
                <a:gd name="connsiteY26" fmla="*/ 3421860 h 3717135"/>
                <a:gd name="connsiteX27" fmla="*/ 0 w 2695575"/>
                <a:gd name="connsiteY27" fmla="*/ 821535 h 3717135"/>
                <a:gd name="connsiteX28" fmla="*/ 6678 w 2695575"/>
                <a:gd name="connsiteY28" fmla="*/ 822683 h 3717135"/>
                <a:gd name="connsiteX29" fmla="*/ 1363420 w 2695575"/>
                <a:gd name="connsiteY29" fmla="*/ 1985 h 3717135"/>
                <a:gd name="connsiteX30" fmla="*/ 1824358 w 2695575"/>
                <a:gd name="connsiteY30" fmla="*/ 1985 h 3717135"/>
                <a:gd name="connsiteX31" fmla="*/ 1824358 w 2695575"/>
                <a:gd name="connsiteY31" fmla="*/ 144674 h 3717135"/>
                <a:gd name="connsiteX32" fmla="*/ 1596996 w 2695575"/>
                <a:gd name="connsiteY32" fmla="*/ 144674 h 3717135"/>
                <a:gd name="connsiteX33" fmla="*/ 1814847 w 2695575"/>
                <a:gd name="connsiteY33" fmla="*/ 374160 h 3717135"/>
                <a:gd name="connsiteX34" fmla="*/ 1814847 w 2695575"/>
                <a:gd name="connsiteY34" fmla="*/ 516848 h 3717135"/>
                <a:gd name="connsiteX35" fmla="*/ 1353909 w 2695575"/>
                <a:gd name="connsiteY35" fmla="*/ 516848 h 3717135"/>
                <a:gd name="connsiteX36" fmla="*/ 1353909 w 2695575"/>
                <a:gd name="connsiteY36" fmla="*/ 374160 h 3717135"/>
                <a:gd name="connsiteX37" fmla="*/ 1585137 w 2695575"/>
                <a:gd name="connsiteY37" fmla="*/ 374160 h 3717135"/>
                <a:gd name="connsiteX38" fmla="*/ 1363420 w 2695575"/>
                <a:gd name="connsiteY38" fmla="*/ 144674 h 3717135"/>
                <a:gd name="connsiteX39" fmla="*/ 1114510 w 2695575"/>
                <a:gd name="connsiteY39" fmla="*/ 0 h 3717135"/>
                <a:gd name="connsiteX40" fmla="*/ 1276223 w 2695575"/>
                <a:gd name="connsiteY40" fmla="*/ 0 h 3717135"/>
                <a:gd name="connsiteX41" fmla="*/ 1276223 w 2695575"/>
                <a:gd name="connsiteY41" fmla="*/ 516848 h 3717135"/>
                <a:gd name="connsiteX42" fmla="*/ 1247686 w 2695575"/>
                <a:gd name="connsiteY42" fmla="*/ 516848 h 3717135"/>
                <a:gd name="connsiteX43" fmla="*/ 1114510 w 2695575"/>
                <a:gd name="connsiteY43" fmla="*/ 516848 h 3717135"/>
                <a:gd name="connsiteX44" fmla="*/ 864013 w 2695575"/>
                <a:gd name="connsiteY44" fmla="*/ 516848 h 3717135"/>
                <a:gd name="connsiteX45" fmla="*/ 864013 w 2695575"/>
                <a:gd name="connsiteY45" fmla="*/ 348793 h 3717135"/>
                <a:gd name="connsiteX46" fmla="*/ 1114510 w 2695575"/>
                <a:gd name="connsiteY46" fmla="*/ 348793 h 37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95575" h="3717135">
                  <a:moveTo>
                    <a:pt x="562501" y="1308509"/>
                  </a:moveTo>
                  <a:cubicBezTo>
                    <a:pt x="562273" y="1640765"/>
                    <a:pt x="562044" y="1973020"/>
                    <a:pt x="561814" y="2305276"/>
                  </a:cubicBezTo>
                  <a:lnTo>
                    <a:pt x="1736187" y="2305277"/>
                  </a:lnTo>
                  <a:lnTo>
                    <a:pt x="1736187" y="2687324"/>
                  </a:lnTo>
                  <a:lnTo>
                    <a:pt x="1372723" y="2808479"/>
                  </a:lnTo>
                  <a:lnTo>
                    <a:pt x="976218" y="2709352"/>
                  </a:lnTo>
                  <a:cubicBezTo>
                    <a:pt x="976677" y="2617798"/>
                    <a:pt x="977135" y="2526245"/>
                    <a:pt x="977594" y="2434691"/>
                  </a:cubicBezTo>
                  <a:lnTo>
                    <a:pt x="559059" y="2435820"/>
                  </a:lnTo>
                  <a:lnTo>
                    <a:pt x="559059" y="2942724"/>
                  </a:lnTo>
                  <a:lnTo>
                    <a:pt x="1356202" y="3166435"/>
                  </a:lnTo>
                  <a:lnTo>
                    <a:pt x="2118694" y="2929404"/>
                  </a:lnTo>
                  <a:cubicBezTo>
                    <a:pt x="2119691" y="2609159"/>
                    <a:pt x="2120685" y="2288913"/>
                    <a:pt x="2121681" y="1968668"/>
                  </a:cubicBezTo>
                  <a:lnTo>
                    <a:pt x="981036" y="1969349"/>
                  </a:lnTo>
                  <a:cubicBezTo>
                    <a:pt x="982413" y="1861732"/>
                    <a:pt x="980348" y="1767884"/>
                    <a:pt x="981725" y="1660268"/>
                  </a:cubicBezTo>
                  <a:lnTo>
                    <a:pt x="982660" y="1660267"/>
                  </a:lnTo>
                  <a:lnTo>
                    <a:pt x="982660" y="1560116"/>
                  </a:lnTo>
                  <a:lnTo>
                    <a:pt x="1703385" y="1560116"/>
                  </a:lnTo>
                  <a:lnTo>
                    <a:pt x="1703385" y="1659417"/>
                  </a:lnTo>
                  <a:lnTo>
                    <a:pt x="1703386" y="1659417"/>
                  </a:lnTo>
                  <a:lnTo>
                    <a:pt x="1703386" y="1858567"/>
                  </a:lnTo>
                  <a:lnTo>
                    <a:pt x="2132011" y="1858567"/>
                  </a:lnTo>
                  <a:lnTo>
                    <a:pt x="2125123" y="1309812"/>
                  </a:lnTo>
                  <a:close/>
                  <a:moveTo>
                    <a:pt x="0" y="816773"/>
                  </a:moveTo>
                  <a:lnTo>
                    <a:pt x="2695575" y="816773"/>
                  </a:lnTo>
                  <a:lnTo>
                    <a:pt x="2390775" y="3426623"/>
                  </a:lnTo>
                  <a:lnTo>
                    <a:pt x="1362075" y="3717135"/>
                  </a:lnTo>
                  <a:lnTo>
                    <a:pt x="276225" y="3421860"/>
                  </a:lnTo>
                  <a:lnTo>
                    <a:pt x="0" y="821535"/>
                  </a:lnTo>
                  <a:lnTo>
                    <a:pt x="6678" y="822683"/>
                  </a:lnTo>
                  <a:close/>
                  <a:moveTo>
                    <a:pt x="1363420" y="1985"/>
                  </a:moveTo>
                  <a:lnTo>
                    <a:pt x="1824358" y="1985"/>
                  </a:lnTo>
                  <a:lnTo>
                    <a:pt x="1824358" y="144674"/>
                  </a:lnTo>
                  <a:lnTo>
                    <a:pt x="1596996" y="144674"/>
                  </a:lnTo>
                  <a:lnTo>
                    <a:pt x="1814847" y="374160"/>
                  </a:lnTo>
                  <a:lnTo>
                    <a:pt x="1814847" y="516848"/>
                  </a:lnTo>
                  <a:lnTo>
                    <a:pt x="1353909" y="516848"/>
                  </a:lnTo>
                  <a:lnTo>
                    <a:pt x="1353909" y="374160"/>
                  </a:lnTo>
                  <a:lnTo>
                    <a:pt x="1585137" y="374160"/>
                  </a:lnTo>
                  <a:lnTo>
                    <a:pt x="1363420" y="144674"/>
                  </a:lnTo>
                  <a:close/>
                  <a:moveTo>
                    <a:pt x="1114510" y="0"/>
                  </a:moveTo>
                  <a:lnTo>
                    <a:pt x="1276223" y="0"/>
                  </a:lnTo>
                  <a:lnTo>
                    <a:pt x="1276223" y="516848"/>
                  </a:lnTo>
                  <a:lnTo>
                    <a:pt x="1247686" y="516848"/>
                  </a:lnTo>
                  <a:lnTo>
                    <a:pt x="1114510" y="516848"/>
                  </a:lnTo>
                  <a:lnTo>
                    <a:pt x="864013" y="516848"/>
                  </a:lnTo>
                  <a:lnTo>
                    <a:pt x="864013" y="348793"/>
                  </a:lnTo>
                  <a:lnTo>
                    <a:pt x="1114510" y="348793"/>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25E22429-18A2-4FA5-98D7-E5BFCB4F49B6}"/>
              </a:ext>
            </a:extLst>
          </p:cNvPr>
          <p:cNvGrpSpPr/>
          <p:nvPr/>
        </p:nvGrpSpPr>
        <p:grpSpPr>
          <a:xfrm>
            <a:off x="4161696" y="2721905"/>
            <a:ext cx="3612592" cy="1863818"/>
            <a:chOff x="4360182" y="2324626"/>
            <a:chExt cx="3685032" cy="1901191"/>
          </a:xfrm>
        </p:grpSpPr>
        <p:sp>
          <p:nvSpPr>
            <p:cNvPr id="138" name="Rectangle 137">
              <a:extLst>
                <a:ext uri="{FF2B5EF4-FFF2-40B4-BE49-F238E27FC236}">
                  <a16:creationId xmlns:a16="http://schemas.microsoft.com/office/drawing/2014/main" id="{F925B736-4D79-4C41-BE96-CB934EC76F61}"/>
                </a:ext>
              </a:extLst>
            </p:cNvPr>
            <p:cNvSpPr/>
            <p:nvPr/>
          </p:nvSpPr>
          <p:spPr bwMode="auto">
            <a:xfrm>
              <a:off x="4360182" y="2324626"/>
              <a:ext cx="3685032" cy="93628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r>
                <a:rPr kumimoji="0" lang="en-US" sz="1765" b="0" i="0" u="none" strike="noStrike" kern="0" cap="none" spc="0" normalizeH="0" baseline="0" noProof="0" dirty="0">
                  <a:ln>
                    <a:noFill/>
                  </a:ln>
                  <a:gradFill>
                    <a:gsLst>
                      <a:gs pos="20732">
                        <a:srgbClr val="0078D7"/>
                      </a:gs>
                      <a:gs pos="70000">
                        <a:srgbClr val="0078D7"/>
                      </a:gs>
                    </a:gsLst>
                    <a:lin ang="5400000" scaled="0"/>
                  </a:gradFill>
                  <a:effectLst/>
                  <a:uLnTx/>
                  <a:uFillTx/>
                  <a:latin typeface="Segoe UI Semibold" panose="020B0702040204020203" pitchFamily="34" charset="0"/>
                </a:rPr>
                <a:t>SaaS</a:t>
              </a:r>
            </a:p>
          </p:txBody>
        </p:sp>
        <p:sp>
          <p:nvSpPr>
            <p:cNvPr id="139" name="Rectangle 138">
              <a:extLst>
                <a:ext uri="{FF2B5EF4-FFF2-40B4-BE49-F238E27FC236}">
                  <a16:creationId xmlns:a16="http://schemas.microsoft.com/office/drawing/2014/main" id="{68ADDB65-F589-463E-A30E-6EC1B95D88EC}"/>
                </a:ext>
              </a:extLst>
            </p:cNvPr>
            <p:cNvSpPr/>
            <p:nvPr/>
          </p:nvSpPr>
          <p:spPr bwMode="auto">
            <a:xfrm>
              <a:off x="4360182" y="3289528"/>
              <a:ext cx="3685032" cy="93628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896386" eaLnBrk="1" fontAlgn="auto" latinLnBrk="0" hangingPunct="1">
                <a:lnSpc>
                  <a:spcPct val="100000"/>
                </a:lnSpc>
                <a:spcBef>
                  <a:spcPts val="196"/>
                </a:spcBef>
                <a:spcAft>
                  <a:spcPts val="196"/>
                </a:spcAft>
                <a:buClrTx/>
                <a:buSzTx/>
                <a:buFontTx/>
                <a:buNone/>
                <a:tabLst/>
                <a:defRPr/>
              </a:pPr>
              <a:r>
                <a:rPr kumimoji="0" lang="en-US" sz="1765" b="0" i="0" u="none" strike="noStrike" kern="0" cap="none" spc="0" normalizeH="0" baseline="0" noProof="0" dirty="0">
                  <a:ln>
                    <a:noFill/>
                  </a:ln>
                  <a:gradFill>
                    <a:gsLst>
                      <a:gs pos="20732">
                        <a:srgbClr val="0078D7"/>
                      </a:gs>
                      <a:gs pos="70000">
                        <a:srgbClr val="0078D7"/>
                      </a:gs>
                    </a:gsLst>
                    <a:lin ang="5400000" scaled="0"/>
                  </a:gradFill>
                  <a:effectLst/>
                  <a:uLnTx/>
                  <a:uFillTx/>
                  <a:latin typeface="Segoe UI Semibold" panose="020B0702040204020203" pitchFamily="34" charset="0"/>
                </a:rPr>
                <a:t>Web applications</a:t>
              </a:r>
            </a:p>
          </p:txBody>
        </p:sp>
        <p:pic>
          <p:nvPicPr>
            <p:cNvPr id="140" name="Picture 139">
              <a:extLst>
                <a:ext uri="{FF2B5EF4-FFF2-40B4-BE49-F238E27FC236}">
                  <a16:creationId xmlns:a16="http://schemas.microsoft.com/office/drawing/2014/main" id="{E0FB83E4-FFBA-4517-A97F-900B62C24EFF}"/>
                </a:ext>
              </a:extLst>
            </p:cNvPr>
            <p:cNvPicPr>
              <a:picLocks noChangeAspect="1"/>
            </p:cNvPicPr>
            <p:nvPr/>
          </p:nvPicPr>
          <p:blipFill>
            <a:blip r:embed="rId7">
              <a:duotone>
                <a:prstClr val="black"/>
                <a:srgbClr val="0078D7">
                  <a:tint val="45000"/>
                  <a:satMod val="400000"/>
                </a:srgbClr>
              </a:duotone>
            </a:blip>
            <a:stretch>
              <a:fillRect/>
            </a:stretch>
          </p:blipFill>
          <p:spPr>
            <a:xfrm>
              <a:off x="6700310" y="3491900"/>
              <a:ext cx="527800" cy="531544"/>
            </a:xfrm>
            <a:prstGeom prst="rect">
              <a:avLst/>
            </a:prstGeom>
            <a:ln>
              <a:noFill/>
            </a:ln>
          </p:spPr>
        </p:pic>
        <p:pic>
          <p:nvPicPr>
            <p:cNvPr id="141" name="Picture 140">
              <a:extLst>
                <a:ext uri="{FF2B5EF4-FFF2-40B4-BE49-F238E27FC236}">
                  <a16:creationId xmlns:a16="http://schemas.microsoft.com/office/drawing/2014/main" id="{53344155-48D5-4B50-A0FF-055D3A8C7A91}"/>
                </a:ext>
              </a:extLst>
            </p:cNvPr>
            <p:cNvPicPr>
              <a:picLocks noChangeAspect="1"/>
            </p:cNvPicPr>
            <p:nvPr/>
          </p:nvPicPr>
          <p:blipFill>
            <a:blip r:embed="rId8">
              <a:duotone>
                <a:prstClr val="black"/>
                <a:srgbClr val="0078D7">
                  <a:tint val="45000"/>
                  <a:satMod val="400000"/>
                </a:srgbClr>
              </a:duotone>
            </a:blip>
            <a:stretch>
              <a:fillRect/>
            </a:stretch>
          </p:blipFill>
          <p:spPr>
            <a:xfrm>
              <a:off x="7409607" y="3491900"/>
              <a:ext cx="531544" cy="531544"/>
            </a:xfrm>
            <a:prstGeom prst="rect">
              <a:avLst/>
            </a:prstGeom>
          </p:spPr>
        </p:pic>
        <p:grpSp>
          <p:nvGrpSpPr>
            <p:cNvPr id="142" name="Group 141">
              <a:extLst>
                <a:ext uri="{FF2B5EF4-FFF2-40B4-BE49-F238E27FC236}">
                  <a16:creationId xmlns:a16="http://schemas.microsoft.com/office/drawing/2014/main" id="{42A6C2FD-3380-4439-B806-07C986EC4941}"/>
                </a:ext>
              </a:extLst>
            </p:cNvPr>
            <p:cNvGrpSpPr/>
            <p:nvPr/>
          </p:nvGrpSpPr>
          <p:grpSpPr>
            <a:xfrm>
              <a:off x="6467836" y="2456322"/>
              <a:ext cx="1421150" cy="672895"/>
              <a:chOff x="6467836" y="2451882"/>
              <a:chExt cx="1421150" cy="672895"/>
            </a:xfrm>
          </p:grpSpPr>
          <p:pic>
            <p:nvPicPr>
              <p:cNvPr id="143" name="Picture 142">
                <a:extLst>
                  <a:ext uri="{FF2B5EF4-FFF2-40B4-BE49-F238E27FC236}">
                    <a16:creationId xmlns:a16="http://schemas.microsoft.com/office/drawing/2014/main" id="{BFA247F5-7766-4806-9B89-24BAC1880A78}"/>
                  </a:ext>
                </a:extLst>
              </p:cNvPr>
              <p:cNvPicPr>
                <a:picLocks noChangeAspect="1"/>
              </p:cNvPicPr>
              <p:nvPr/>
            </p:nvPicPr>
            <p:blipFill>
              <a:blip r:embed="rId9"/>
              <a:stretch>
                <a:fillRect/>
              </a:stretch>
            </p:blipFill>
            <p:spPr>
              <a:xfrm>
                <a:off x="6467836" y="2451882"/>
                <a:ext cx="1376478" cy="303152"/>
              </a:xfrm>
              <a:prstGeom prst="rect">
                <a:avLst/>
              </a:prstGeom>
            </p:spPr>
          </p:pic>
          <p:pic>
            <p:nvPicPr>
              <p:cNvPr id="144" name="Picture 143">
                <a:extLst>
                  <a:ext uri="{FF2B5EF4-FFF2-40B4-BE49-F238E27FC236}">
                    <a16:creationId xmlns:a16="http://schemas.microsoft.com/office/drawing/2014/main" id="{853F0CFA-A664-4989-8DE2-5CD3F235D2FF}"/>
                  </a:ext>
                </a:extLst>
              </p:cNvPr>
              <p:cNvPicPr>
                <a:picLocks noChangeAspect="1"/>
              </p:cNvPicPr>
              <p:nvPr/>
            </p:nvPicPr>
            <p:blipFill>
              <a:blip r:embed="rId10">
                <a:duotone>
                  <a:prstClr val="black"/>
                  <a:srgbClr val="0078D7">
                    <a:tint val="45000"/>
                    <a:satMod val="400000"/>
                  </a:srgb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6467836" y="2836707"/>
                <a:ext cx="1421150" cy="288070"/>
              </a:xfrm>
              <a:prstGeom prst="rect">
                <a:avLst/>
              </a:prstGeom>
            </p:spPr>
          </p:pic>
        </p:grpSp>
      </p:grpSp>
    </p:spTree>
    <p:extLst>
      <p:ext uri="{BB962C8B-B14F-4D97-AF65-F5344CB8AC3E}">
        <p14:creationId xmlns:p14="http://schemas.microsoft.com/office/powerpoint/2010/main" val="7414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23825"/>
            <a:ext cx="10515600" cy="1325563"/>
          </a:xfrm>
        </p:spPr>
        <p:txBody>
          <a:bodyPr>
            <a:normAutofit/>
          </a:bodyPr>
          <a:lstStyle/>
          <a:p>
            <a:r>
              <a:rPr lang="en-US" dirty="0">
                <a:latin typeface="Segoe UI Light" panose="020B0502040204020203" pitchFamily="34" charset="0"/>
                <a:cs typeface="Segoe UI Light" panose="020B0502040204020203" pitchFamily="34" charset="0"/>
              </a:rPr>
              <a:t>Challenge</a:t>
            </a:r>
            <a:r>
              <a:rPr lang="en-US" sz="4400" dirty="0">
                <a:solidFill>
                  <a:schemeClr val="tx1"/>
                </a:solidFill>
                <a:latin typeface="Segoe UI Light" panose="020B0502040204020203" pitchFamily="34" charset="0"/>
                <a:cs typeface="Segoe UI Light" panose="020B0502040204020203" pitchFamily="34" charset="0"/>
              </a:rPr>
              <a:t> 6: Optimize web application performance implementing CDN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Web Application has a CDN implemented to improve performance</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7996E51F-61E5-134F-88EE-3CF0A55AA2BE}"/>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C6BB9A4B-058B-CB47-8FE3-08242EC6F7F8}"/>
              </a:ext>
            </a:extLst>
          </p:cNvPr>
          <p:cNvSpPr/>
          <p:nvPr/>
        </p:nvSpPr>
        <p:spPr>
          <a:xfrm>
            <a:off x="340285" y="4528412"/>
            <a:ext cx="7247964" cy="2031325"/>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https://azure.microsoft.com/en-us/services/cdn/</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cs typeface="Times New Roman" panose="02020603050405020304" pitchFamily="18" charset="0"/>
            </a:endParaRPr>
          </a:p>
          <a:p>
            <a:r>
              <a:rPr lang="en-US" u="sng" dirty="0">
                <a:hlinkClick r:id="rId4"/>
              </a:rPr>
              <a:t>https://docs.microsoft.com/en-us/azure/cdn/cdn-overview</a:t>
            </a:r>
            <a:r>
              <a:rPr lang="en-US" dirty="0"/>
              <a:t> </a:t>
            </a:r>
          </a:p>
          <a:p>
            <a:endParaRPr lang="en-US" u="sng" dirty="0">
              <a:solidFill>
                <a:srgbClr val="0563C1"/>
              </a:solidFill>
              <a:latin typeface="Calibri" panose="020F0502020204030204" pitchFamily="34" charset="0"/>
              <a:cs typeface="Times New Roman" panose="02020603050405020304" pitchFamily="18" charset="0"/>
            </a:endParaRPr>
          </a:p>
          <a:p>
            <a:r>
              <a:rPr lang="en-US" u="sng" dirty="0">
                <a:hlinkClick r:id="rId5"/>
              </a:rPr>
              <a:t>https://docs.microsoft.com/en-us/azure/cdn/cdn-create-new-endpoint</a:t>
            </a:r>
            <a:endParaRPr lang="en-US" dirty="0"/>
          </a:p>
          <a:p>
            <a:endParaRPr lang="en-US" u="sng" dirty="0">
              <a:solidFill>
                <a:srgbClr val="0563C1"/>
              </a:solidFill>
              <a:latin typeface="Calibri" panose="020F0502020204030204" pitchFamily="34"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157951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36525"/>
            <a:ext cx="10515600" cy="1325563"/>
          </a:xfrm>
        </p:spPr>
        <p:txBody>
          <a:bodyPr>
            <a:normAutofit fontScale="90000"/>
          </a:bodyPr>
          <a:lstStyle/>
          <a:p>
            <a:r>
              <a:rPr lang="en-US" dirty="0">
                <a:latin typeface="Segoe UI Light" panose="020B0502040204020203" pitchFamily="34" charset="0"/>
                <a:cs typeface="Segoe UI Light" panose="020B0502040204020203" pitchFamily="34" charset="0"/>
              </a:rPr>
              <a:t>Challenge</a:t>
            </a:r>
            <a:r>
              <a:rPr lang="en-US" sz="4400" dirty="0">
                <a:solidFill>
                  <a:schemeClr val="tx1"/>
                </a:solidFill>
                <a:latin typeface="Segoe UI Light" panose="020B0502040204020203" pitchFamily="34" charset="0"/>
                <a:cs typeface="Segoe UI Light" panose="020B0502040204020203" pitchFamily="34" charset="0"/>
              </a:rPr>
              <a:t> 7: Optimize web application performance implementing CDN for static assets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Web Application has a CDN implemented for static files to improve performance</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938020DC-BCF3-4446-BD0D-5DDCF21A61D7}"/>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5" name="Rectangle 4">
            <a:extLst>
              <a:ext uri="{FF2B5EF4-FFF2-40B4-BE49-F238E27FC236}">
                <a16:creationId xmlns:a16="http://schemas.microsoft.com/office/drawing/2014/main" id="{2160B553-2B95-ED45-A0A9-3190C178EC46}"/>
              </a:ext>
            </a:extLst>
          </p:cNvPr>
          <p:cNvSpPr/>
          <p:nvPr/>
        </p:nvSpPr>
        <p:spPr>
          <a:xfrm>
            <a:off x="340285" y="4528412"/>
            <a:ext cx="7247964" cy="2031325"/>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https://azure.microsoft.com/en-us/services/cdn/</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cs typeface="Times New Roman" panose="02020603050405020304" pitchFamily="18" charset="0"/>
            </a:endParaRPr>
          </a:p>
          <a:p>
            <a:r>
              <a:rPr lang="en-US" u="sng" dirty="0">
                <a:hlinkClick r:id="rId4"/>
              </a:rPr>
              <a:t>https://docs.microsoft.com/en-us/azure/cdn/cdn-overview</a:t>
            </a:r>
            <a:r>
              <a:rPr lang="en-US" dirty="0"/>
              <a:t> </a:t>
            </a:r>
          </a:p>
          <a:p>
            <a:endParaRPr lang="en-US" u="sng" dirty="0">
              <a:solidFill>
                <a:srgbClr val="0563C1"/>
              </a:solidFill>
              <a:latin typeface="Calibri" panose="020F0502020204030204" pitchFamily="34" charset="0"/>
              <a:cs typeface="Times New Roman" panose="02020603050405020304" pitchFamily="18" charset="0"/>
            </a:endParaRPr>
          </a:p>
          <a:p>
            <a:r>
              <a:rPr lang="en-US" u="sng" dirty="0">
                <a:hlinkClick r:id="rId5"/>
              </a:rPr>
              <a:t>https://docs.microsoft.com/en-us/azure/cdn/cdn-create-new-endpoint</a:t>
            </a:r>
            <a:endParaRPr lang="en-US" dirty="0"/>
          </a:p>
          <a:p>
            <a:endParaRPr lang="en-US" u="sng" dirty="0">
              <a:solidFill>
                <a:srgbClr val="0563C1"/>
              </a:solidFill>
              <a:latin typeface="Calibri" panose="020F0502020204030204" pitchFamily="34"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1781233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05187A4-3AC0-564E-94A0-1FBD419CF1A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Caching – </a:t>
            </a:r>
            <a:r>
              <a:rPr lang="en-US" sz="4000" kern="1200" dirty="0" err="1">
                <a:solidFill>
                  <a:schemeClr val="bg2"/>
                </a:solidFill>
                <a:latin typeface="+mj-lt"/>
                <a:ea typeface="+mj-ea"/>
                <a:cs typeface="+mj-cs"/>
              </a:rPr>
              <a:t>Redis</a:t>
            </a:r>
            <a:r>
              <a:rPr lang="en-US" sz="4000" kern="1200" dirty="0">
                <a:solidFill>
                  <a:schemeClr val="bg2"/>
                </a:solidFill>
                <a:latin typeface="+mj-lt"/>
                <a:ea typeface="+mj-ea"/>
                <a:cs typeface="+mj-cs"/>
              </a:rPr>
              <a:t> Cache</a:t>
            </a:r>
          </a:p>
        </p:txBody>
      </p:sp>
    </p:spTree>
    <p:extLst>
      <p:ext uri="{BB962C8B-B14F-4D97-AF65-F5344CB8AC3E}">
        <p14:creationId xmlns:p14="http://schemas.microsoft.com/office/powerpoint/2010/main" val="39863970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48A70-81DB-8A4F-AD20-202191C3B1E7}"/>
              </a:ext>
            </a:extLst>
          </p:cNvPr>
          <p:cNvSpPr>
            <a:spLocks noGrp="1"/>
          </p:cNvSpPr>
          <p:nvPr>
            <p:ph type="title"/>
          </p:nvPr>
        </p:nvSpPr>
        <p:spPr>
          <a:xfrm>
            <a:off x="762001" y="803325"/>
            <a:ext cx="5314536" cy="1325563"/>
          </a:xfrm>
        </p:spPr>
        <p:txBody>
          <a:bodyPr>
            <a:normAutofit/>
          </a:bodyPr>
          <a:lstStyle/>
          <a:p>
            <a:r>
              <a:rPr lang="en-US" dirty="0"/>
              <a:t>What is </a:t>
            </a:r>
            <a:r>
              <a:rPr lang="en-US" dirty="0" err="1"/>
              <a:t>Redis</a:t>
            </a:r>
            <a:r>
              <a:rPr lang="en-US" dirty="0"/>
              <a:t>?</a:t>
            </a:r>
          </a:p>
        </p:txBody>
      </p:sp>
      <p:sp>
        <p:nvSpPr>
          <p:cNvPr id="4" name="Content Placeholder 3">
            <a:extLst>
              <a:ext uri="{FF2B5EF4-FFF2-40B4-BE49-F238E27FC236}">
                <a16:creationId xmlns:a16="http://schemas.microsoft.com/office/drawing/2014/main" id="{7FF10E26-B966-D946-A9D8-2A3B31A26229}"/>
              </a:ext>
            </a:extLst>
          </p:cNvPr>
          <p:cNvSpPr>
            <a:spLocks noGrp="1"/>
          </p:cNvSpPr>
          <p:nvPr>
            <p:ph idx="1"/>
          </p:nvPr>
        </p:nvSpPr>
        <p:spPr>
          <a:xfrm>
            <a:off x="762000" y="2279018"/>
            <a:ext cx="5314543" cy="3375920"/>
          </a:xfrm>
        </p:spPr>
        <p:txBody>
          <a:bodyPr anchor="t">
            <a:normAutofit/>
          </a:bodyPr>
          <a:lstStyle/>
          <a:p>
            <a:pPr marL="448193" lvl="0" indent="-448193" defTabSz="896386"/>
            <a:r>
              <a:rPr lang="en-US" sz="1800" kern="0"/>
              <a:t>It stands for REmote DIctionary Server</a:t>
            </a:r>
          </a:p>
          <a:p>
            <a:pPr marL="448193" lvl="0" indent="-448193" defTabSz="896386"/>
            <a:r>
              <a:rPr lang="en-US" sz="1800" kern="0"/>
              <a:t>Extremely fast and versatile</a:t>
            </a:r>
          </a:p>
          <a:p>
            <a:pPr marL="448193" lvl="0" indent="-448193" defTabSz="896386"/>
            <a:r>
              <a:rPr lang="en-US" sz="1800" kern="0"/>
              <a:t>Ability to store complex Data Structure(s)</a:t>
            </a:r>
          </a:p>
          <a:p>
            <a:pPr marL="448193" lvl="0" indent="-448193" defTabSz="896386"/>
            <a:r>
              <a:rPr lang="en-US" sz="1800" kern="0"/>
              <a:t>Blurring boundaries where caching ends and where NoSQL DB begins</a:t>
            </a:r>
          </a:p>
          <a:p>
            <a:pPr marL="448193" lvl="0" indent="-448193" defTabSz="896386"/>
            <a:r>
              <a:rPr lang="en-US" sz="1800" kern="0"/>
              <a:t>Rapidly growing (Craiglist, Twitter, Instagram)</a:t>
            </a:r>
          </a:p>
          <a:p>
            <a:pPr marL="448193" lvl="0" indent="-448193" defTabSz="896386"/>
            <a:r>
              <a:rPr lang="en-US" sz="1800" kern="0"/>
              <a:t>Open Source, awesome community</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D80B4D0-848D-E947-AA62-5FA6BD39E1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3" r="1824"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8045675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chemeClr val="tx2"/>
                </a:solidFill>
              </a:rPr>
              <a:t>The Journey to the Cloud</a:t>
            </a:r>
          </a:p>
        </p:txBody>
      </p:sp>
      <p:grpSp>
        <p:nvGrpSpPr>
          <p:cNvPr id="225" name="Group 224">
            <a:extLst>
              <a:ext uri="{FF2B5EF4-FFF2-40B4-BE49-F238E27FC236}">
                <a16:creationId xmlns:a16="http://schemas.microsoft.com/office/drawing/2014/main" id="{2D283D6F-FC0B-4D6E-B9A4-C31E83E3F9A4}"/>
              </a:ext>
            </a:extLst>
          </p:cNvPr>
          <p:cNvGrpSpPr/>
          <p:nvPr/>
        </p:nvGrpSpPr>
        <p:grpSpPr>
          <a:xfrm>
            <a:off x="457200" y="5512276"/>
            <a:ext cx="9641576" cy="485342"/>
            <a:chOff x="457200" y="5650428"/>
            <a:chExt cx="11284010" cy="236696"/>
          </a:xfrm>
        </p:grpSpPr>
        <p:cxnSp>
          <p:nvCxnSpPr>
            <p:cNvPr id="226" name="Straight Connector 225">
              <a:extLst>
                <a:ext uri="{FF2B5EF4-FFF2-40B4-BE49-F238E27FC236}">
                  <a16:creationId xmlns:a16="http://schemas.microsoft.com/office/drawing/2014/main" id="{1827EAA5-9C18-486E-8345-7E7126940A25}"/>
                </a:ext>
              </a:extLst>
            </p:cNvPr>
            <p:cNvCxnSpPr>
              <a:cxnSpLocks/>
              <a:stCxn id="227" idx="1"/>
            </p:cNvCxnSpPr>
            <p:nvPr/>
          </p:nvCxnSpPr>
          <p:spPr>
            <a:xfrm flipH="1">
              <a:off x="457200" y="5768776"/>
              <a:ext cx="11211632" cy="0"/>
            </a:xfrm>
            <a:prstGeom prst="line">
              <a:avLst/>
            </a:prstGeom>
            <a:noFill/>
            <a:ln w="57150" cap="rnd" cmpd="sng" algn="ctr">
              <a:solidFill>
                <a:srgbClr val="FFFFFF">
                  <a:lumMod val="50000"/>
                </a:srgbClr>
              </a:solidFill>
              <a:prstDash val="solid"/>
              <a:headEnd type="none" w="med" len="med"/>
              <a:tailEnd type="none" w="med" len="med"/>
            </a:ln>
            <a:effectLst/>
          </p:spPr>
        </p:cxnSp>
        <p:sp>
          <p:nvSpPr>
            <p:cNvPr id="227" name="Arrow: Chevron 226">
              <a:extLst>
                <a:ext uri="{FF2B5EF4-FFF2-40B4-BE49-F238E27FC236}">
                  <a16:creationId xmlns:a16="http://schemas.microsoft.com/office/drawing/2014/main" id="{C37BE55A-0A64-4001-A7B3-AF3EF624DBB2}"/>
                </a:ext>
              </a:extLst>
            </p:cNvPr>
            <p:cNvSpPr/>
            <p:nvPr/>
          </p:nvSpPr>
          <p:spPr bwMode="auto">
            <a:xfrm>
              <a:off x="11596453" y="5650428"/>
              <a:ext cx="144757" cy="236696"/>
            </a:xfrm>
            <a:prstGeom prst="chevron">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28" name="TextBox 227">
            <a:extLst>
              <a:ext uri="{FF2B5EF4-FFF2-40B4-BE49-F238E27FC236}">
                <a16:creationId xmlns:a16="http://schemas.microsoft.com/office/drawing/2014/main" id="{2762A995-6717-496D-AB9D-E5D29CE1EA53}"/>
              </a:ext>
            </a:extLst>
          </p:cNvPr>
          <p:cNvSpPr txBox="1"/>
          <p:nvPr/>
        </p:nvSpPr>
        <p:spPr>
          <a:xfrm>
            <a:off x="5650222" y="5809815"/>
            <a:ext cx="1503201" cy="982072"/>
          </a:xfrm>
          <a:prstGeom prst="rect">
            <a:avLst/>
          </a:prstGeom>
          <a:noFill/>
        </p:spPr>
        <p:txBody>
          <a:bodyPr wrap="square" lIns="179234" tIns="143387" rIns="179234" bIns="143387" rtlCol="0" anchor="t">
            <a:spAutoFit/>
          </a:bodyPr>
          <a:lstStyle/>
          <a:p>
            <a:pPr algn="ctr" defTabSz="896042">
              <a:spcAft>
                <a:spcPts val="588"/>
              </a:spcAft>
              <a:defRPr/>
            </a:pPr>
            <a:r>
              <a:rPr lang="en-US" kern="0" dirty="0">
                <a:solidFill>
                  <a:srgbClr val="353535"/>
                </a:solidFill>
                <a:latin typeface="Segoe UI Semilight"/>
              </a:rPr>
              <a:t>Containers</a:t>
            </a:r>
          </a:p>
          <a:p>
            <a:pPr algn="ctr" defTabSz="896042">
              <a:spcAft>
                <a:spcPts val="588"/>
              </a:spcAft>
              <a:defRPr/>
            </a:pPr>
            <a:r>
              <a:rPr lang="en-US" sz="1100" i="1" kern="0" dirty="0">
                <a:solidFill>
                  <a:srgbClr val="353535"/>
                </a:solidFill>
                <a:latin typeface="Segoe UI Semilight"/>
              </a:rPr>
              <a:t>Managed Container Platform</a:t>
            </a:r>
          </a:p>
        </p:txBody>
      </p:sp>
      <p:grpSp>
        <p:nvGrpSpPr>
          <p:cNvPr id="229" name="Group 228">
            <a:extLst>
              <a:ext uri="{FF2B5EF4-FFF2-40B4-BE49-F238E27FC236}">
                <a16:creationId xmlns:a16="http://schemas.microsoft.com/office/drawing/2014/main" id="{3925EC4B-0476-4938-95A3-FE2BEC16A443}"/>
              </a:ext>
            </a:extLst>
          </p:cNvPr>
          <p:cNvGrpSpPr/>
          <p:nvPr/>
        </p:nvGrpSpPr>
        <p:grpSpPr>
          <a:xfrm>
            <a:off x="900663" y="4800985"/>
            <a:ext cx="556486" cy="768586"/>
            <a:chOff x="2084593" y="2157479"/>
            <a:chExt cx="958326" cy="1022668"/>
          </a:xfrm>
        </p:grpSpPr>
        <p:grpSp>
          <p:nvGrpSpPr>
            <p:cNvPr id="230" name="Group 4">
              <a:extLst>
                <a:ext uri="{FF2B5EF4-FFF2-40B4-BE49-F238E27FC236}">
                  <a16:creationId xmlns:a16="http://schemas.microsoft.com/office/drawing/2014/main" id="{9E1D0442-74DF-459A-92AE-01CD462D759D}"/>
                </a:ext>
              </a:extLst>
            </p:cNvPr>
            <p:cNvGrpSpPr>
              <a:grpSpLocks noChangeAspect="1"/>
            </p:cNvGrpSpPr>
            <p:nvPr/>
          </p:nvGrpSpPr>
          <p:grpSpPr bwMode="auto">
            <a:xfrm>
              <a:off x="2084593" y="2157479"/>
              <a:ext cx="475727" cy="1022668"/>
              <a:chOff x="7" y="12"/>
              <a:chExt cx="167" cy="359"/>
            </a:xfrm>
          </p:grpSpPr>
          <p:sp>
            <p:nvSpPr>
              <p:cNvPr id="238" name="Rectangle 5">
                <a:extLst>
                  <a:ext uri="{FF2B5EF4-FFF2-40B4-BE49-F238E27FC236}">
                    <a16:creationId xmlns:a16="http://schemas.microsoft.com/office/drawing/2014/main" id="{E1608F15-8EC8-482E-9F5C-35B2E51157D1}"/>
                  </a:ext>
                </a:extLst>
              </p:cNvPr>
              <p:cNvSpPr>
                <a:spLocks noChangeArrowheads="1"/>
              </p:cNvSpPr>
              <p:nvPr/>
            </p:nvSpPr>
            <p:spPr bwMode="auto">
              <a:xfrm>
                <a:off x="7" y="45"/>
                <a:ext cx="167" cy="326"/>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9" name="Freeform 6">
                <a:extLst>
                  <a:ext uri="{FF2B5EF4-FFF2-40B4-BE49-F238E27FC236}">
                    <a16:creationId xmlns:a16="http://schemas.microsoft.com/office/drawing/2014/main" id="{F98A73D6-2EE3-4B31-ADB9-E9E37E07316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0" name="Rectangle 7">
                <a:extLst>
                  <a:ext uri="{FF2B5EF4-FFF2-40B4-BE49-F238E27FC236}">
                    <a16:creationId xmlns:a16="http://schemas.microsoft.com/office/drawing/2014/main" id="{85294162-CCF8-42AC-9EB1-E2779D36CDBC}"/>
                  </a:ext>
                </a:extLst>
              </p:cNvPr>
              <p:cNvSpPr>
                <a:spLocks noChangeArrowheads="1"/>
              </p:cNvSpPr>
              <p:nvPr/>
            </p:nvSpPr>
            <p:spPr bwMode="auto">
              <a:xfrm>
                <a:off x="42" y="232"/>
                <a:ext cx="25" cy="25"/>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1" name="Rectangle 8">
                <a:extLst>
                  <a:ext uri="{FF2B5EF4-FFF2-40B4-BE49-F238E27FC236}">
                    <a16:creationId xmlns:a16="http://schemas.microsoft.com/office/drawing/2014/main" id="{6A9D16B0-DF79-488B-97D5-C7D5AA9277E2}"/>
                  </a:ext>
                </a:extLst>
              </p:cNvPr>
              <p:cNvSpPr>
                <a:spLocks noChangeArrowheads="1"/>
              </p:cNvSpPr>
              <p:nvPr/>
            </p:nvSpPr>
            <p:spPr bwMode="auto">
              <a:xfrm>
                <a:off x="114" y="232"/>
                <a:ext cx="26" cy="25"/>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2" name="Rectangle 9">
                <a:extLst>
                  <a:ext uri="{FF2B5EF4-FFF2-40B4-BE49-F238E27FC236}">
                    <a16:creationId xmlns:a16="http://schemas.microsoft.com/office/drawing/2014/main" id="{D1823292-DE3E-47FC-A567-E09726891B45}"/>
                  </a:ext>
                </a:extLst>
              </p:cNvPr>
              <p:cNvSpPr>
                <a:spLocks noChangeArrowheads="1"/>
              </p:cNvSpPr>
              <p:nvPr/>
            </p:nvSpPr>
            <p:spPr bwMode="auto">
              <a:xfrm>
                <a:off x="42" y="164"/>
                <a:ext cx="25" cy="25"/>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Rectangle 10">
                <a:extLst>
                  <a:ext uri="{FF2B5EF4-FFF2-40B4-BE49-F238E27FC236}">
                    <a16:creationId xmlns:a16="http://schemas.microsoft.com/office/drawing/2014/main" id="{8758FB7E-6157-4473-98EF-F619F189C8AD}"/>
                  </a:ext>
                </a:extLst>
              </p:cNvPr>
              <p:cNvSpPr>
                <a:spLocks noChangeArrowheads="1"/>
              </p:cNvSpPr>
              <p:nvPr/>
            </p:nvSpPr>
            <p:spPr bwMode="auto">
              <a:xfrm>
                <a:off x="114" y="164"/>
                <a:ext cx="26" cy="25"/>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4" name="Rectangle 11">
                <a:extLst>
                  <a:ext uri="{FF2B5EF4-FFF2-40B4-BE49-F238E27FC236}">
                    <a16:creationId xmlns:a16="http://schemas.microsoft.com/office/drawing/2014/main" id="{35E1670F-493C-4A25-AF0B-DC5FE9667ADB}"/>
                  </a:ext>
                </a:extLst>
              </p:cNvPr>
              <p:cNvSpPr>
                <a:spLocks noChangeArrowheads="1"/>
              </p:cNvSpPr>
              <p:nvPr/>
            </p:nvSpPr>
            <p:spPr bwMode="auto">
              <a:xfrm>
                <a:off x="42" y="98"/>
                <a:ext cx="25" cy="24"/>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5" name="Rectangle 12">
                <a:extLst>
                  <a:ext uri="{FF2B5EF4-FFF2-40B4-BE49-F238E27FC236}">
                    <a16:creationId xmlns:a16="http://schemas.microsoft.com/office/drawing/2014/main" id="{A7F2D396-F5A5-42A3-A329-242A885FF77E}"/>
                  </a:ext>
                </a:extLst>
              </p:cNvPr>
              <p:cNvSpPr>
                <a:spLocks noChangeArrowheads="1"/>
              </p:cNvSpPr>
              <p:nvPr/>
            </p:nvSpPr>
            <p:spPr bwMode="auto">
              <a:xfrm>
                <a:off x="114" y="98"/>
                <a:ext cx="26" cy="24"/>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6" name="Rectangle 13">
                <a:extLst>
                  <a:ext uri="{FF2B5EF4-FFF2-40B4-BE49-F238E27FC236}">
                    <a16:creationId xmlns:a16="http://schemas.microsoft.com/office/drawing/2014/main" id="{2A4CFCD2-E307-4376-A7F3-582256F975C2}"/>
                  </a:ext>
                </a:extLst>
              </p:cNvPr>
              <p:cNvSpPr>
                <a:spLocks noChangeArrowheads="1"/>
              </p:cNvSpPr>
              <p:nvPr/>
            </p:nvSpPr>
            <p:spPr bwMode="auto">
              <a:xfrm>
                <a:off x="31" y="12"/>
                <a:ext cx="47" cy="33"/>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31" name="Group 230">
              <a:extLst>
                <a:ext uri="{FF2B5EF4-FFF2-40B4-BE49-F238E27FC236}">
                  <a16:creationId xmlns:a16="http://schemas.microsoft.com/office/drawing/2014/main" id="{FBFCDC99-D647-49DA-97B9-D7DA4D73F83D}"/>
                </a:ext>
              </a:extLst>
            </p:cNvPr>
            <p:cNvGrpSpPr/>
            <p:nvPr/>
          </p:nvGrpSpPr>
          <p:grpSpPr>
            <a:xfrm>
              <a:off x="2561534" y="2758439"/>
              <a:ext cx="475727" cy="421466"/>
              <a:chOff x="2779974" y="2727959"/>
              <a:chExt cx="475727" cy="421466"/>
            </a:xfrm>
          </p:grpSpPr>
          <p:sp>
            <p:nvSpPr>
              <p:cNvPr id="233" name="Rectangle 5">
                <a:extLst>
                  <a:ext uri="{FF2B5EF4-FFF2-40B4-BE49-F238E27FC236}">
                    <a16:creationId xmlns:a16="http://schemas.microsoft.com/office/drawing/2014/main" id="{584CF652-CA22-430E-AE6E-DECE7D9EF8A4}"/>
                  </a:ext>
                </a:extLst>
              </p:cNvPr>
              <p:cNvSpPr>
                <a:spLocks noChangeArrowheads="1"/>
              </p:cNvSpPr>
              <p:nvPr/>
            </p:nvSpPr>
            <p:spPr bwMode="auto">
              <a:xfrm>
                <a:off x="2779974" y="2727959"/>
                <a:ext cx="475727" cy="421465"/>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4" name="Freeform 6">
                <a:extLst>
                  <a:ext uri="{FF2B5EF4-FFF2-40B4-BE49-F238E27FC236}">
                    <a16:creationId xmlns:a16="http://schemas.microsoft.com/office/drawing/2014/main" id="{6409AE6B-7830-4E3F-95A0-4AF42D882A04}"/>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5" name="Rectangle 7">
                <a:extLst>
                  <a:ext uri="{FF2B5EF4-FFF2-40B4-BE49-F238E27FC236}">
                    <a16:creationId xmlns:a16="http://schemas.microsoft.com/office/drawing/2014/main" id="{884D19F4-289E-4B7B-B976-0C704F348A0C}"/>
                  </a:ext>
                </a:extLst>
              </p:cNvPr>
              <p:cNvSpPr>
                <a:spLocks noChangeArrowheads="1"/>
              </p:cNvSpPr>
              <p:nvPr/>
            </p:nvSpPr>
            <p:spPr bwMode="auto">
              <a:xfrm>
                <a:off x="2879677" y="2829662"/>
                <a:ext cx="71217" cy="71216"/>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6" name="Rectangle 8">
                <a:extLst>
                  <a:ext uri="{FF2B5EF4-FFF2-40B4-BE49-F238E27FC236}">
                    <a16:creationId xmlns:a16="http://schemas.microsoft.com/office/drawing/2014/main" id="{8B3081C6-AFCE-46A6-A4BF-40D112CEFDBB}"/>
                  </a:ext>
                </a:extLst>
              </p:cNvPr>
              <p:cNvSpPr>
                <a:spLocks noChangeArrowheads="1"/>
              </p:cNvSpPr>
              <p:nvPr/>
            </p:nvSpPr>
            <p:spPr bwMode="auto">
              <a:xfrm>
                <a:off x="3084781" y="2829662"/>
                <a:ext cx="74065" cy="71216"/>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7" name="Rectangle 9">
                <a:extLst>
                  <a:ext uri="{FF2B5EF4-FFF2-40B4-BE49-F238E27FC236}">
                    <a16:creationId xmlns:a16="http://schemas.microsoft.com/office/drawing/2014/main" id="{2C41AA77-2CB0-4AAE-877E-1C9E52CF9771}"/>
                  </a:ext>
                </a:extLst>
              </p:cNvPr>
              <p:cNvSpPr>
                <a:spLocks noChangeArrowheads="1"/>
              </p:cNvSpPr>
              <p:nvPr/>
            </p:nvSpPr>
            <p:spPr bwMode="auto">
              <a:xfrm>
                <a:off x="2879677" y="3004253"/>
                <a:ext cx="71217" cy="71216"/>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32" name="Isosceles Triangle 231">
              <a:extLst>
                <a:ext uri="{FF2B5EF4-FFF2-40B4-BE49-F238E27FC236}">
                  <a16:creationId xmlns:a16="http://schemas.microsoft.com/office/drawing/2014/main" id="{E2F802F0-DC8D-4EA7-B59B-B9A8ACB60C2F}"/>
                </a:ext>
              </a:extLst>
            </p:cNvPr>
            <p:cNvSpPr/>
            <p:nvPr/>
          </p:nvSpPr>
          <p:spPr bwMode="auto">
            <a:xfrm>
              <a:off x="2560320" y="2537142"/>
              <a:ext cx="482599" cy="221297"/>
            </a:xfrm>
            <a:prstGeom prst="triangle">
              <a:avLst>
                <a:gd name="adj" fmla="val 0"/>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ndParaRPr>
            </a:p>
          </p:txBody>
        </p:sp>
      </p:grpSp>
      <p:grpSp>
        <p:nvGrpSpPr>
          <p:cNvPr id="247" name="Group 16">
            <a:extLst>
              <a:ext uri="{FF2B5EF4-FFF2-40B4-BE49-F238E27FC236}">
                <a16:creationId xmlns:a16="http://schemas.microsoft.com/office/drawing/2014/main" id="{5196A63F-C293-4B87-BEC9-996D00D92B04}"/>
              </a:ext>
            </a:extLst>
          </p:cNvPr>
          <p:cNvGrpSpPr>
            <a:grpSpLocks noChangeAspect="1"/>
          </p:cNvGrpSpPr>
          <p:nvPr/>
        </p:nvGrpSpPr>
        <p:grpSpPr bwMode="auto">
          <a:xfrm>
            <a:off x="8265725" y="4929953"/>
            <a:ext cx="578986" cy="669713"/>
            <a:chOff x="13" y="7"/>
            <a:chExt cx="351" cy="406"/>
          </a:xfrm>
        </p:grpSpPr>
        <p:sp>
          <p:nvSpPr>
            <p:cNvPr id="248" name="Freeform 17">
              <a:extLst>
                <a:ext uri="{FF2B5EF4-FFF2-40B4-BE49-F238E27FC236}">
                  <a16:creationId xmlns:a16="http://schemas.microsoft.com/office/drawing/2014/main" id="{50007D31-4A4A-4EC6-8BAA-9B94E5ED0494}"/>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9" name="Freeform 18">
              <a:extLst>
                <a:ext uri="{FF2B5EF4-FFF2-40B4-BE49-F238E27FC236}">
                  <a16:creationId xmlns:a16="http://schemas.microsoft.com/office/drawing/2014/main" id="{25BB429D-E7FC-4822-8ABB-40883F150FD8}"/>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0" name="Line 19">
              <a:extLst>
                <a:ext uri="{FF2B5EF4-FFF2-40B4-BE49-F238E27FC236}">
                  <a16:creationId xmlns:a16="http://schemas.microsoft.com/office/drawing/2014/main" id="{4B892142-38D7-4B8A-8E81-D2990458F8A8}"/>
                </a:ext>
              </a:extLst>
            </p:cNvPr>
            <p:cNvSpPr>
              <a:spLocks noChangeShapeType="1"/>
            </p:cNvSpPr>
            <p:nvPr/>
          </p:nvSpPr>
          <p:spPr bwMode="auto">
            <a:xfrm>
              <a:off x="288" y="282"/>
              <a:ext cx="0" cy="9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1" name="Freeform 20">
              <a:extLst>
                <a:ext uri="{FF2B5EF4-FFF2-40B4-BE49-F238E27FC236}">
                  <a16:creationId xmlns:a16="http://schemas.microsoft.com/office/drawing/2014/main" id="{05B35994-72CE-4B06-888D-80B48CFD14A8}"/>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2" name="Freeform 21">
              <a:extLst>
                <a:ext uri="{FF2B5EF4-FFF2-40B4-BE49-F238E27FC236}">
                  <a16:creationId xmlns:a16="http://schemas.microsoft.com/office/drawing/2014/main" id="{6C19762E-131B-4735-9C9D-2523CAF1A7B8}"/>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3" name="Line 22">
              <a:extLst>
                <a:ext uri="{FF2B5EF4-FFF2-40B4-BE49-F238E27FC236}">
                  <a16:creationId xmlns:a16="http://schemas.microsoft.com/office/drawing/2014/main" id="{20DE501D-AE86-4770-A191-5A22DA92A426}"/>
                </a:ext>
              </a:extLst>
            </p:cNvPr>
            <p:cNvSpPr>
              <a:spLocks noChangeShapeType="1"/>
            </p:cNvSpPr>
            <p:nvPr/>
          </p:nvSpPr>
          <p:spPr bwMode="auto">
            <a:xfrm>
              <a:off x="89" y="282"/>
              <a:ext cx="0" cy="9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4" name="Freeform 23">
              <a:extLst>
                <a:ext uri="{FF2B5EF4-FFF2-40B4-BE49-F238E27FC236}">
                  <a16:creationId xmlns:a16="http://schemas.microsoft.com/office/drawing/2014/main" id="{CF7386B4-B92E-4DD7-8C51-1CC5396574E6}"/>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5" name="Freeform 24">
              <a:extLst>
                <a:ext uri="{FF2B5EF4-FFF2-40B4-BE49-F238E27FC236}">
                  <a16:creationId xmlns:a16="http://schemas.microsoft.com/office/drawing/2014/main" id="{F27F5626-3D57-42AD-8B47-459549C6C3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6" name="Freeform 25">
              <a:extLst>
                <a:ext uri="{FF2B5EF4-FFF2-40B4-BE49-F238E27FC236}">
                  <a16:creationId xmlns:a16="http://schemas.microsoft.com/office/drawing/2014/main" id="{EDB04E38-3033-4B3D-A1D8-F06F18ABBD17}"/>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7" name="Line 26">
              <a:extLst>
                <a:ext uri="{FF2B5EF4-FFF2-40B4-BE49-F238E27FC236}">
                  <a16:creationId xmlns:a16="http://schemas.microsoft.com/office/drawing/2014/main" id="{4C5AB2C6-EAC4-4A63-9130-272357E50116}"/>
                </a:ext>
              </a:extLst>
            </p:cNvPr>
            <p:cNvSpPr>
              <a:spLocks noChangeShapeType="1"/>
            </p:cNvSpPr>
            <p:nvPr/>
          </p:nvSpPr>
          <p:spPr bwMode="auto">
            <a:xfrm>
              <a:off x="189" y="96"/>
              <a:ext cx="0" cy="87"/>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8" name="Freeform 27">
              <a:extLst>
                <a:ext uri="{FF2B5EF4-FFF2-40B4-BE49-F238E27FC236}">
                  <a16:creationId xmlns:a16="http://schemas.microsoft.com/office/drawing/2014/main" id="{446A177B-5A7F-4210-AD08-9788E09E4157}"/>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59" name="Freeform 28">
              <a:extLst>
                <a:ext uri="{FF2B5EF4-FFF2-40B4-BE49-F238E27FC236}">
                  <a16:creationId xmlns:a16="http://schemas.microsoft.com/office/drawing/2014/main" id="{FB71346C-5019-428D-AE67-101EB59E7B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60" name="Group 31">
            <a:extLst>
              <a:ext uri="{FF2B5EF4-FFF2-40B4-BE49-F238E27FC236}">
                <a16:creationId xmlns:a16="http://schemas.microsoft.com/office/drawing/2014/main" id="{4A8EF9E8-B284-4FB1-932C-3D21C9A35F27}"/>
              </a:ext>
            </a:extLst>
          </p:cNvPr>
          <p:cNvGrpSpPr>
            <a:grpSpLocks noChangeAspect="1"/>
          </p:cNvGrpSpPr>
          <p:nvPr/>
        </p:nvGrpSpPr>
        <p:grpSpPr bwMode="auto">
          <a:xfrm>
            <a:off x="3261005" y="5002225"/>
            <a:ext cx="542786" cy="567346"/>
            <a:chOff x="12" y="7"/>
            <a:chExt cx="221" cy="231"/>
          </a:xfrm>
        </p:grpSpPr>
        <p:sp>
          <p:nvSpPr>
            <p:cNvPr id="261" name="Rectangle 32">
              <a:extLst>
                <a:ext uri="{FF2B5EF4-FFF2-40B4-BE49-F238E27FC236}">
                  <a16:creationId xmlns:a16="http://schemas.microsoft.com/office/drawing/2014/main" id="{5636ACF8-E415-40DC-8023-9A2D95A19243}"/>
                </a:ext>
              </a:extLst>
            </p:cNvPr>
            <p:cNvSpPr>
              <a:spLocks noChangeArrowheads="1"/>
            </p:cNvSpPr>
            <p:nvPr/>
          </p:nvSpPr>
          <p:spPr bwMode="auto">
            <a:xfrm>
              <a:off x="12" y="7"/>
              <a:ext cx="221" cy="60"/>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2" name="Line 33">
              <a:extLst>
                <a:ext uri="{FF2B5EF4-FFF2-40B4-BE49-F238E27FC236}">
                  <a16:creationId xmlns:a16="http://schemas.microsoft.com/office/drawing/2014/main" id="{2D561979-8B13-4299-8AC1-BA766EB766CD}"/>
                </a:ext>
              </a:extLst>
            </p:cNvPr>
            <p:cNvSpPr>
              <a:spLocks noChangeShapeType="1"/>
            </p:cNvSpPr>
            <p:nvPr/>
          </p:nvSpPr>
          <p:spPr bwMode="auto">
            <a:xfrm flipH="1">
              <a:off x="191" y="37"/>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3" name="Line 34">
              <a:extLst>
                <a:ext uri="{FF2B5EF4-FFF2-40B4-BE49-F238E27FC236}">
                  <a16:creationId xmlns:a16="http://schemas.microsoft.com/office/drawing/2014/main" id="{DF34DEBD-9E9C-4429-B1CE-9047B0B8DB11}"/>
                </a:ext>
              </a:extLst>
            </p:cNvPr>
            <p:cNvSpPr>
              <a:spLocks noChangeShapeType="1"/>
            </p:cNvSpPr>
            <p:nvPr/>
          </p:nvSpPr>
          <p:spPr bwMode="auto">
            <a:xfrm flipH="1">
              <a:off x="157" y="37"/>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4" name="Line 35">
              <a:extLst>
                <a:ext uri="{FF2B5EF4-FFF2-40B4-BE49-F238E27FC236}">
                  <a16:creationId xmlns:a16="http://schemas.microsoft.com/office/drawing/2014/main" id="{3466F950-AA76-4354-8E5A-2E5FA0791D33}"/>
                </a:ext>
              </a:extLst>
            </p:cNvPr>
            <p:cNvSpPr>
              <a:spLocks noChangeShapeType="1"/>
            </p:cNvSpPr>
            <p:nvPr/>
          </p:nvSpPr>
          <p:spPr bwMode="auto">
            <a:xfrm flipH="1">
              <a:off x="54" y="37"/>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5" name="Rectangle 36">
              <a:extLst>
                <a:ext uri="{FF2B5EF4-FFF2-40B4-BE49-F238E27FC236}">
                  <a16:creationId xmlns:a16="http://schemas.microsoft.com/office/drawing/2014/main" id="{EDF2C722-FD04-420D-B5F6-6C03159099DE}"/>
                </a:ext>
              </a:extLst>
            </p:cNvPr>
            <p:cNvSpPr>
              <a:spLocks noChangeArrowheads="1"/>
            </p:cNvSpPr>
            <p:nvPr/>
          </p:nvSpPr>
          <p:spPr bwMode="auto">
            <a:xfrm>
              <a:off x="12" y="93"/>
              <a:ext cx="221" cy="59"/>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6" name="Line 37">
              <a:extLst>
                <a:ext uri="{FF2B5EF4-FFF2-40B4-BE49-F238E27FC236}">
                  <a16:creationId xmlns:a16="http://schemas.microsoft.com/office/drawing/2014/main" id="{2AD833B4-BB49-402B-8050-7631E15B64C0}"/>
                </a:ext>
              </a:extLst>
            </p:cNvPr>
            <p:cNvSpPr>
              <a:spLocks noChangeShapeType="1"/>
            </p:cNvSpPr>
            <p:nvPr/>
          </p:nvSpPr>
          <p:spPr bwMode="auto">
            <a:xfrm flipH="1">
              <a:off x="191" y="123"/>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7" name="Line 38">
              <a:extLst>
                <a:ext uri="{FF2B5EF4-FFF2-40B4-BE49-F238E27FC236}">
                  <a16:creationId xmlns:a16="http://schemas.microsoft.com/office/drawing/2014/main" id="{9393B634-7655-47DD-B64D-8C57352F1489}"/>
                </a:ext>
              </a:extLst>
            </p:cNvPr>
            <p:cNvSpPr>
              <a:spLocks noChangeShapeType="1"/>
            </p:cNvSpPr>
            <p:nvPr/>
          </p:nvSpPr>
          <p:spPr bwMode="auto">
            <a:xfrm flipH="1">
              <a:off x="157" y="123"/>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8" name="Line 39">
              <a:extLst>
                <a:ext uri="{FF2B5EF4-FFF2-40B4-BE49-F238E27FC236}">
                  <a16:creationId xmlns:a16="http://schemas.microsoft.com/office/drawing/2014/main" id="{674A673C-AD73-4AFF-8BAA-01F7B3DF8389}"/>
                </a:ext>
              </a:extLst>
            </p:cNvPr>
            <p:cNvSpPr>
              <a:spLocks noChangeShapeType="1"/>
            </p:cNvSpPr>
            <p:nvPr/>
          </p:nvSpPr>
          <p:spPr bwMode="auto">
            <a:xfrm flipH="1">
              <a:off x="54" y="123"/>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69" name="Rectangle 40">
              <a:extLst>
                <a:ext uri="{FF2B5EF4-FFF2-40B4-BE49-F238E27FC236}">
                  <a16:creationId xmlns:a16="http://schemas.microsoft.com/office/drawing/2014/main" id="{5B91D1B4-163C-4C9C-A5C8-2D52EB64693C}"/>
                </a:ext>
              </a:extLst>
            </p:cNvPr>
            <p:cNvSpPr>
              <a:spLocks noChangeArrowheads="1"/>
            </p:cNvSpPr>
            <p:nvPr/>
          </p:nvSpPr>
          <p:spPr bwMode="auto">
            <a:xfrm>
              <a:off x="12" y="178"/>
              <a:ext cx="221" cy="60"/>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0" name="Line 41">
              <a:extLst>
                <a:ext uri="{FF2B5EF4-FFF2-40B4-BE49-F238E27FC236}">
                  <a16:creationId xmlns:a16="http://schemas.microsoft.com/office/drawing/2014/main" id="{6DA4C610-D60D-42E4-90D3-FF49B1A5ADB3}"/>
                </a:ext>
              </a:extLst>
            </p:cNvPr>
            <p:cNvSpPr>
              <a:spLocks noChangeShapeType="1"/>
            </p:cNvSpPr>
            <p:nvPr/>
          </p:nvSpPr>
          <p:spPr bwMode="auto">
            <a:xfrm flipH="1">
              <a:off x="191" y="208"/>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1" name="Line 42">
              <a:extLst>
                <a:ext uri="{FF2B5EF4-FFF2-40B4-BE49-F238E27FC236}">
                  <a16:creationId xmlns:a16="http://schemas.microsoft.com/office/drawing/2014/main" id="{A51D69DB-ED0B-4FF4-90D2-7FFEC2DF24B5}"/>
                </a:ext>
              </a:extLst>
            </p:cNvPr>
            <p:cNvSpPr>
              <a:spLocks noChangeShapeType="1"/>
            </p:cNvSpPr>
            <p:nvPr/>
          </p:nvSpPr>
          <p:spPr bwMode="auto">
            <a:xfrm flipH="1">
              <a:off x="157" y="208"/>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2" name="Line 43">
              <a:extLst>
                <a:ext uri="{FF2B5EF4-FFF2-40B4-BE49-F238E27FC236}">
                  <a16:creationId xmlns:a16="http://schemas.microsoft.com/office/drawing/2014/main" id="{E1190149-9F75-45D2-BABE-E022F6634C3D}"/>
                </a:ext>
              </a:extLst>
            </p:cNvPr>
            <p:cNvSpPr>
              <a:spLocks noChangeShapeType="1"/>
            </p:cNvSpPr>
            <p:nvPr/>
          </p:nvSpPr>
          <p:spPr bwMode="auto">
            <a:xfrm flipH="1">
              <a:off x="54" y="208"/>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3" name="Line 44">
              <a:extLst>
                <a:ext uri="{FF2B5EF4-FFF2-40B4-BE49-F238E27FC236}">
                  <a16:creationId xmlns:a16="http://schemas.microsoft.com/office/drawing/2014/main" id="{0B41469F-3D2F-40B0-B882-87620715DFC7}"/>
                </a:ext>
              </a:extLst>
            </p:cNvPr>
            <p:cNvSpPr>
              <a:spLocks noChangeShapeType="1"/>
            </p:cNvSpPr>
            <p:nvPr/>
          </p:nvSpPr>
          <p:spPr bwMode="auto">
            <a:xfrm flipV="1">
              <a:off x="165" y="127"/>
              <a:ext cx="0" cy="25"/>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4" name="Line 45">
              <a:extLst>
                <a:ext uri="{FF2B5EF4-FFF2-40B4-BE49-F238E27FC236}">
                  <a16:creationId xmlns:a16="http://schemas.microsoft.com/office/drawing/2014/main" id="{3B87EE73-7F50-4526-BDF1-8E87B4D5FA83}"/>
                </a:ext>
              </a:extLst>
            </p:cNvPr>
            <p:cNvSpPr>
              <a:spLocks noChangeShapeType="1"/>
            </p:cNvSpPr>
            <p:nvPr/>
          </p:nvSpPr>
          <p:spPr bwMode="auto">
            <a:xfrm flipV="1">
              <a:off x="165" y="42"/>
              <a:ext cx="0" cy="25"/>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5" name="Line 46">
              <a:extLst>
                <a:ext uri="{FF2B5EF4-FFF2-40B4-BE49-F238E27FC236}">
                  <a16:creationId xmlns:a16="http://schemas.microsoft.com/office/drawing/2014/main" id="{B7609AD9-D46C-4CF4-91B1-C46F31F5896D}"/>
                </a:ext>
              </a:extLst>
            </p:cNvPr>
            <p:cNvSpPr>
              <a:spLocks noChangeShapeType="1"/>
            </p:cNvSpPr>
            <p:nvPr/>
          </p:nvSpPr>
          <p:spPr bwMode="auto">
            <a:xfrm flipV="1">
              <a:off x="165" y="212"/>
              <a:ext cx="0" cy="26"/>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76" name="Group 275">
            <a:extLst>
              <a:ext uri="{FF2B5EF4-FFF2-40B4-BE49-F238E27FC236}">
                <a16:creationId xmlns:a16="http://schemas.microsoft.com/office/drawing/2014/main" id="{FF46AB40-200B-443D-84B6-69CFF7B4F026}"/>
              </a:ext>
            </a:extLst>
          </p:cNvPr>
          <p:cNvGrpSpPr/>
          <p:nvPr/>
        </p:nvGrpSpPr>
        <p:grpSpPr>
          <a:xfrm>
            <a:off x="5853477" y="4009548"/>
            <a:ext cx="801910" cy="437559"/>
            <a:chOff x="6772308" y="3901049"/>
            <a:chExt cx="1082491" cy="574783"/>
          </a:xfrm>
        </p:grpSpPr>
        <p:sp>
          <p:nvSpPr>
            <p:cNvPr id="277" name="Freeform 50">
              <a:extLst>
                <a:ext uri="{FF2B5EF4-FFF2-40B4-BE49-F238E27FC236}">
                  <a16:creationId xmlns:a16="http://schemas.microsoft.com/office/drawing/2014/main" id="{D101ECA3-5985-4EA8-8996-6BD14F3DC17B}"/>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8" name="Freeform 50">
              <a:extLst>
                <a:ext uri="{FF2B5EF4-FFF2-40B4-BE49-F238E27FC236}">
                  <a16:creationId xmlns:a16="http://schemas.microsoft.com/office/drawing/2014/main" id="{1845CBDB-8BD7-41FD-8AAF-E440F1021329}"/>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79" name="TextBox 278">
            <a:extLst>
              <a:ext uri="{FF2B5EF4-FFF2-40B4-BE49-F238E27FC236}">
                <a16:creationId xmlns:a16="http://schemas.microsoft.com/office/drawing/2014/main" id="{4A87B8F5-761A-4CEA-BC6A-C83C57DEC752}"/>
              </a:ext>
            </a:extLst>
          </p:cNvPr>
          <p:cNvSpPr txBox="1"/>
          <p:nvPr/>
        </p:nvSpPr>
        <p:spPr>
          <a:xfrm>
            <a:off x="7640709" y="5778220"/>
            <a:ext cx="2030449" cy="812795"/>
          </a:xfrm>
          <a:prstGeom prst="rect">
            <a:avLst/>
          </a:prstGeom>
          <a:noFill/>
        </p:spPr>
        <p:txBody>
          <a:bodyPr wrap="square" lIns="179234" tIns="143387" rIns="179234" bIns="143387" rtlCol="0" anchor="t">
            <a:spAutoFit/>
          </a:bodyPr>
          <a:lstStyle/>
          <a:p>
            <a:pPr algn="ctr" defTabSz="896042">
              <a:spcAft>
                <a:spcPts val="588"/>
              </a:spcAft>
              <a:defRPr/>
            </a:pPr>
            <a:r>
              <a:rPr lang="en-US" kern="0" dirty="0">
                <a:solidFill>
                  <a:srgbClr val="353535"/>
                </a:solidFill>
                <a:latin typeface="Segoe UI Semilight"/>
              </a:rPr>
              <a:t>PaaS/Serverless</a:t>
            </a:r>
          </a:p>
          <a:p>
            <a:pPr algn="ctr" defTabSz="896042">
              <a:spcAft>
                <a:spcPts val="588"/>
              </a:spcAft>
              <a:defRPr/>
            </a:pPr>
            <a:r>
              <a:rPr lang="en-US" sz="1100" i="1" kern="0" dirty="0">
                <a:solidFill>
                  <a:srgbClr val="353535"/>
                </a:solidFill>
                <a:latin typeface="Segoe UI Semilight"/>
              </a:rPr>
              <a:t>Application Platform</a:t>
            </a:r>
          </a:p>
        </p:txBody>
      </p:sp>
      <p:grpSp>
        <p:nvGrpSpPr>
          <p:cNvPr id="280" name="Group 279">
            <a:extLst>
              <a:ext uri="{FF2B5EF4-FFF2-40B4-BE49-F238E27FC236}">
                <a16:creationId xmlns:a16="http://schemas.microsoft.com/office/drawing/2014/main" id="{7360F448-EF6B-4A86-921C-690F7127F23A}"/>
              </a:ext>
            </a:extLst>
          </p:cNvPr>
          <p:cNvGrpSpPr/>
          <p:nvPr/>
        </p:nvGrpSpPr>
        <p:grpSpPr>
          <a:xfrm>
            <a:off x="6037838" y="5029167"/>
            <a:ext cx="531047" cy="549848"/>
            <a:chOff x="5395286" y="2674311"/>
            <a:chExt cx="914389" cy="731512"/>
          </a:xfrm>
        </p:grpSpPr>
        <p:grpSp>
          <p:nvGrpSpPr>
            <p:cNvPr id="281" name="Group 280">
              <a:extLst>
                <a:ext uri="{FF2B5EF4-FFF2-40B4-BE49-F238E27FC236}">
                  <a16:creationId xmlns:a16="http://schemas.microsoft.com/office/drawing/2014/main" id="{5C26FB91-95B8-466F-BEC5-BB32B9657AA8}"/>
                </a:ext>
              </a:extLst>
            </p:cNvPr>
            <p:cNvGrpSpPr/>
            <p:nvPr/>
          </p:nvGrpSpPr>
          <p:grpSpPr>
            <a:xfrm>
              <a:off x="5395286" y="2674311"/>
              <a:ext cx="914389" cy="457195"/>
              <a:chOff x="5303847" y="2765750"/>
              <a:chExt cx="914389" cy="457195"/>
            </a:xfrm>
          </p:grpSpPr>
          <p:sp>
            <p:nvSpPr>
              <p:cNvPr id="287" name="Rectangle 32">
                <a:extLst>
                  <a:ext uri="{FF2B5EF4-FFF2-40B4-BE49-F238E27FC236}">
                    <a16:creationId xmlns:a16="http://schemas.microsoft.com/office/drawing/2014/main" id="{3B3F8CB2-5437-49CF-B43F-591AA515D95D}"/>
                  </a:ext>
                </a:extLst>
              </p:cNvPr>
              <p:cNvSpPr>
                <a:spLocks noChangeArrowheads="1"/>
              </p:cNvSpPr>
              <p:nvPr/>
            </p:nvSpPr>
            <p:spPr bwMode="auto">
              <a:xfrm>
                <a:off x="5303847" y="3131506"/>
                <a:ext cx="914389" cy="91439"/>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8" name="Rectangle 32">
                <a:extLst>
                  <a:ext uri="{FF2B5EF4-FFF2-40B4-BE49-F238E27FC236}">
                    <a16:creationId xmlns:a16="http://schemas.microsoft.com/office/drawing/2014/main" id="{99823DB1-FD8F-475B-8C1A-6D97F0646781}"/>
                  </a:ext>
                </a:extLst>
              </p:cNvPr>
              <p:cNvSpPr>
                <a:spLocks noChangeArrowheads="1"/>
              </p:cNvSpPr>
              <p:nvPr/>
            </p:nvSpPr>
            <p:spPr bwMode="auto">
              <a:xfrm>
                <a:off x="5395286" y="2948628"/>
                <a:ext cx="182878" cy="182878"/>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9" name="Rectangle 32">
                <a:extLst>
                  <a:ext uri="{FF2B5EF4-FFF2-40B4-BE49-F238E27FC236}">
                    <a16:creationId xmlns:a16="http://schemas.microsoft.com/office/drawing/2014/main" id="{1F635578-96BC-4677-BD1A-E76A704E2FE7}"/>
                  </a:ext>
                </a:extLst>
              </p:cNvPr>
              <p:cNvSpPr>
                <a:spLocks noChangeArrowheads="1"/>
              </p:cNvSpPr>
              <p:nvPr/>
            </p:nvSpPr>
            <p:spPr bwMode="auto">
              <a:xfrm>
                <a:off x="5578164" y="2948628"/>
                <a:ext cx="182878" cy="182878"/>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90" name="Rectangle 32">
                <a:extLst>
                  <a:ext uri="{FF2B5EF4-FFF2-40B4-BE49-F238E27FC236}">
                    <a16:creationId xmlns:a16="http://schemas.microsoft.com/office/drawing/2014/main" id="{96CF216D-0D9A-4752-B04B-3ED038FFF74D}"/>
                  </a:ext>
                </a:extLst>
              </p:cNvPr>
              <p:cNvSpPr>
                <a:spLocks noChangeArrowheads="1"/>
              </p:cNvSpPr>
              <p:nvPr/>
            </p:nvSpPr>
            <p:spPr bwMode="auto">
              <a:xfrm>
                <a:off x="5943920" y="2948628"/>
                <a:ext cx="182878" cy="182878"/>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91" name="Rectangle 32">
                <a:extLst>
                  <a:ext uri="{FF2B5EF4-FFF2-40B4-BE49-F238E27FC236}">
                    <a16:creationId xmlns:a16="http://schemas.microsoft.com/office/drawing/2014/main" id="{29395290-D905-4037-8F21-56BB1F43E944}"/>
                  </a:ext>
                </a:extLst>
              </p:cNvPr>
              <p:cNvSpPr>
                <a:spLocks noChangeArrowheads="1"/>
              </p:cNvSpPr>
              <p:nvPr/>
            </p:nvSpPr>
            <p:spPr bwMode="auto">
              <a:xfrm>
                <a:off x="5669603" y="2765750"/>
                <a:ext cx="182878" cy="182878"/>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92" name="Rectangle 32">
                <a:extLst>
                  <a:ext uri="{FF2B5EF4-FFF2-40B4-BE49-F238E27FC236}">
                    <a16:creationId xmlns:a16="http://schemas.microsoft.com/office/drawing/2014/main" id="{FFA39B92-2C48-4ABB-B312-B36D0180E770}"/>
                  </a:ext>
                </a:extLst>
              </p:cNvPr>
              <p:cNvSpPr>
                <a:spLocks noChangeArrowheads="1"/>
              </p:cNvSpPr>
              <p:nvPr/>
            </p:nvSpPr>
            <p:spPr bwMode="auto">
              <a:xfrm>
                <a:off x="5852481" y="2765750"/>
                <a:ext cx="182878" cy="182878"/>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82" name="Rectangle 32">
              <a:extLst>
                <a:ext uri="{FF2B5EF4-FFF2-40B4-BE49-F238E27FC236}">
                  <a16:creationId xmlns:a16="http://schemas.microsoft.com/office/drawing/2014/main" id="{14A546D0-DB37-4EC2-BF0F-D8A1DF626D58}"/>
                </a:ext>
              </a:extLst>
            </p:cNvPr>
            <p:cNvSpPr>
              <a:spLocks noChangeArrowheads="1"/>
            </p:cNvSpPr>
            <p:nvPr/>
          </p:nvSpPr>
          <p:spPr bwMode="auto">
            <a:xfrm>
              <a:off x="5486725" y="3217854"/>
              <a:ext cx="692354" cy="187969"/>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3" name="Line 33">
              <a:extLst>
                <a:ext uri="{FF2B5EF4-FFF2-40B4-BE49-F238E27FC236}">
                  <a16:creationId xmlns:a16="http://schemas.microsoft.com/office/drawing/2014/main" id="{A9CA5874-C41D-4B3D-8836-40310A4DE05B}"/>
                </a:ext>
              </a:extLst>
            </p:cNvPr>
            <p:cNvSpPr>
              <a:spLocks noChangeShapeType="1"/>
            </p:cNvSpPr>
            <p:nvPr/>
          </p:nvSpPr>
          <p:spPr bwMode="auto">
            <a:xfrm flipH="1">
              <a:off x="6047500" y="3311839"/>
              <a:ext cx="5325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4" name="Line 34">
              <a:extLst>
                <a:ext uri="{FF2B5EF4-FFF2-40B4-BE49-F238E27FC236}">
                  <a16:creationId xmlns:a16="http://schemas.microsoft.com/office/drawing/2014/main" id="{953C9B96-A3DD-49CC-9E6B-174BA5D7BF7D}"/>
                </a:ext>
              </a:extLst>
            </p:cNvPr>
            <p:cNvSpPr>
              <a:spLocks noChangeShapeType="1"/>
            </p:cNvSpPr>
            <p:nvPr/>
          </p:nvSpPr>
          <p:spPr bwMode="auto">
            <a:xfrm flipH="1">
              <a:off x="5940984" y="3311839"/>
              <a:ext cx="5325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5" name="Line 35">
              <a:extLst>
                <a:ext uri="{FF2B5EF4-FFF2-40B4-BE49-F238E27FC236}">
                  <a16:creationId xmlns:a16="http://schemas.microsoft.com/office/drawing/2014/main" id="{5FB144A1-92D2-4132-93DA-3023B27BCD93}"/>
                </a:ext>
              </a:extLst>
            </p:cNvPr>
            <p:cNvSpPr>
              <a:spLocks noChangeShapeType="1"/>
            </p:cNvSpPr>
            <p:nvPr/>
          </p:nvSpPr>
          <p:spPr bwMode="auto">
            <a:xfrm flipH="1">
              <a:off x="5618304" y="3311839"/>
              <a:ext cx="21616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86" name="Line 45">
              <a:extLst>
                <a:ext uri="{FF2B5EF4-FFF2-40B4-BE49-F238E27FC236}">
                  <a16:creationId xmlns:a16="http://schemas.microsoft.com/office/drawing/2014/main" id="{7A9B3F60-F707-4F01-93CB-3A06AD8D0A9B}"/>
                </a:ext>
              </a:extLst>
            </p:cNvPr>
            <p:cNvSpPr>
              <a:spLocks noChangeShapeType="1"/>
            </p:cNvSpPr>
            <p:nvPr/>
          </p:nvSpPr>
          <p:spPr bwMode="auto">
            <a:xfrm flipV="1">
              <a:off x="5966047" y="3327503"/>
              <a:ext cx="0" cy="7832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93" name="Oval 292">
            <a:extLst>
              <a:ext uri="{FF2B5EF4-FFF2-40B4-BE49-F238E27FC236}">
                <a16:creationId xmlns:a16="http://schemas.microsoft.com/office/drawing/2014/main" id="{029B064B-BEC6-42B9-B9B5-AD8D344600F7}"/>
              </a:ext>
            </a:extLst>
          </p:cNvPr>
          <p:cNvSpPr/>
          <p:nvPr/>
        </p:nvSpPr>
        <p:spPr bwMode="auto">
          <a:xfrm>
            <a:off x="1190079" y="5682594"/>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Oval 293">
            <a:extLst>
              <a:ext uri="{FF2B5EF4-FFF2-40B4-BE49-F238E27FC236}">
                <a16:creationId xmlns:a16="http://schemas.microsoft.com/office/drawing/2014/main" id="{8E27534E-9706-4F3E-A169-B3D07B383337}"/>
              </a:ext>
            </a:extLst>
          </p:cNvPr>
          <p:cNvSpPr/>
          <p:nvPr/>
        </p:nvSpPr>
        <p:spPr bwMode="auto">
          <a:xfrm>
            <a:off x="3656207" y="5682594"/>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5" name="Oval 294">
            <a:extLst>
              <a:ext uri="{FF2B5EF4-FFF2-40B4-BE49-F238E27FC236}">
                <a16:creationId xmlns:a16="http://schemas.microsoft.com/office/drawing/2014/main" id="{E469793F-9410-46BA-A9A6-68ED05EE1CAC}"/>
              </a:ext>
            </a:extLst>
          </p:cNvPr>
          <p:cNvSpPr/>
          <p:nvPr/>
        </p:nvSpPr>
        <p:spPr bwMode="auto">
          <a:xfrm>
            <a:off x="8516454" y="5682594"/>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a:extLst>
              <a:ext uri="{FF2B5EF4-FFF2-40B4-BE49-F238E27FC236}">
                <a16:creationId xmlns:a16="http://schemas.microsoft.com/office/drawing/2014/main" id="{80AE4955-5798-4A8C-8AAE-E0DD7DCA0906}"/>
              </a:ext>
            </a:extLst>
          </p:cNvPr>
          <p:cNvSpPr/>
          <p:nvPr/>
        </p:nvSpPr>
        <p:spPr bwMode="auto">
          <a:xfrm>
            <a:off x="6174134" y="5643919"/>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7" name="Group 31">
            <a:extLst>
              <a:ext uri="{FF2B5EF4-FFF2-40B4-BE49-F238E27FC236}">
                <a16:creationId xmlns:a16="http://schemas.microsoft.com/office/drawing/2014/main" id="{DA04F2EE-9824-4D5F-B0E1-B105A635B424}"/>
              </a:ext>
            </a:extLst>
          </p:cNvPr>
          <p:cNvGrpSpPr>
            <a:grpSpLocks noChangeAspect="1"/>
          </p:cNvGrpSpPr>
          <p:nvPr/>
        </p:nvGrpSpPr>
        <p:grpSpPr bwMode="auto">
          <a:xfrm>
            <a:off x="3831544" y="5034864"/>
            <a:ext cx="520412" cy="543960"/>
            <a:chOff x="12" y="7"/>
            <a:chExt cx="221" cy="231"/>
          </a:xfrm>
        </p:grpSpPr>
        <p:sp>
          <p:nvSpPr>
            <p:cNvPr id="298" name="Rectangle 32">
              <a:extLst>
                <a:ext uri="{FF2B5EF4-FFF2-40B4-BE49-F238E27FC236}">
                  <a16:creationId xmlns:a16="http://schemas.microsoft.com/office/drawing/2014/main" id="{9236FD99-7C3C-46F1-B3B6-15B411A35751}"/>
                </a:ext>
              </a:extLst>
            </p:cNvPr>
            <p:cNvSpPr>
              <a:spLocks noChangeArrowheads="1"/>
            </p:cNvSpPr>
            <p:nvPr/>
          </p:nvSpPr>
          <p:spPr bwMode="auto">
            <a:xfrm>
              <a:off x="12" y="7"/>
              <a:ext cx="221" cy="60"/>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99" name="Line 33">
              <a:extLst>
                <a:ext uri="{FF2B5EF4-FFF2-40B4-BE49-F238E27FC236}">
                  <a16:creationId xmlns:a16="http://schemas.microsoft.com/office/drawing/2014/main" id="{52475B5A-1AE9-4E44-9690-2DE56EDDAB77}"/>
                </a:ext>
              </a:extLst>
            </p:cNvPr>
            <p:cNvSpPr>
              <a:spLocks noChangeShapeType="1"/>
            </p:cNvSpPr>
            <p:nvPr/>
          </p:nvSpPr>
          <p:spPr bwMode="auto">
            <a:xfrm flipH="1">
              <a:off x="191" y="37"/>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0" name="Line 34">
              <a:extLst>
                <a:ext uri="{FF2B5EF4-FFF2-40B4-BE49-F238E27FC236}">
                  <a16:creationId xmlns:a16="http://schemas.microsoft.com/office/drawing/2014/main" id="{5DEBB6BE-9888-4D35-A8F2-C985AAB12109}"/>
                </a:ext>
              </a:extLst>
            </p:cNvPr>
            <p:cNvSpPr>
              <a:spLocks noChangeShapeType="1"/>
            </p:cNvSpPr>
            <p:nvPr/>
          </p:nvSpPr>
          <p:spPr bwMode="auto">
            <a:xfrm flipH="1">
              <a:off x="157" y="37"/>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1" name="Line 35">
              <a:extLst>
                <a:ext uri="{FF2B5EF4-FFF2-40B4-BE49-F238E27FC236}">
                  <a16:creationId xmlns:a16="http://schemas.microsoft.com/office/drawing/2014/main" id="{7E48A908-D719-4989-9027-5F0541DA78D7}"/>
                </a:ext>
              </a:extLst>
            </p:cNvPr>
            <p:cNvSpPr>
              <a:spLocks noChangeShapeType="1"/>
            </p:cNvSpPr>
            <p:nvPr/>
          </p:nvSpPr>
          <p:spPr bwMode="auto">
            <a:xfrm flipH="1">
              <a:off x="54" y="37"/>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2" name="Rectangle 36">
              <a:extLst>
                <a:ext uri="{FF2B5EF4-FFF2-40B4-BE49-F238E27FC236}">
                  <a16:creationId xmlns:a16="http://schemas.microsoft.com/office/drawing/2014/main" id="{6EF7BCF7-B969-428C-8778-57F6875E2208}"/>
                </a:ext>
              </a:extLst>
            </p:cNvPr>
            <p:cNvSpPr>
              <a:spLocks noChangeArrowheads="1"/>
            </p:cNvSpPr>
            <p:nvPr/>
          </p:nvSpPr>
          <p:spPr bwMode="auto">
            <a:xfrm>
              <a:off x="12" y="93"/>
              <a:ext cx="221" cy="59"/>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3" name="Line 37">
              <a:extLst>
                <a:ext uri="{FF2B5EF4-FFF2-40B4-BE49-F238E27FC236}">
                  <a16:creationId xmlns:a16="http://schemas.microsoft.com/office/drawing/2014/main" id="{23DBC233-C2EA-4EAF-9B21-5F726DEC0B89}"/>
                </a:ext>
              </a:extLst>
            </p:cNvPr>
            <p:cNvSpPr>
              <a:spLocks noChangeShapeType="1"/>
            </p:cNvSpPr>
            <p:nvPr/>
          </p:nvSpPr>
          <p:spPr bwMode="auto">
            <a:xfrm flipH="1">
              <a:off x="191" y="123"/>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4" name="Line 38">
              <a:extLst>
                <a:ext uri="{FF2B5EF4-FFF2-40B4-BE49-F238E27FC236}">
                  <a16:creationId xmlns:a16="http://schemas.microsoft.com/office/drawing/2014/main" id="{F01390C0-D048-4617-952B-3D5C6E5C2638}"/>
                </a:ext>
              </a:extLst>
            </p:cNvPr>
            <p:cNvSpPr>
              <a:spLocks noChangeShapeType="1"/>
            </p:cNvSpPr>
            <p:nvPr/>
          </p:nvSpPr>
          <p:spPr bwMode="auto">
            <a:xfrm flipH="1">
              <a:off x="157" y="123"/>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5" name="Line 39">
              <a:extLst>
                <a:ext uri="{FF2B5EF4-FFF2-40B4-BE49-F238E27FC236}">
                  <a16:creationId xmlns:a16="http://schemas.microsoft.com/office/drawing/2014/main" id="{974E3B63-3200-4ED8-89B7-250D1672A8D1}"/>
                </a:ext>
              </a:extLst>
            </p:cNvPr>
            <p:cNvSpPr>
              <a:spLocks noChangeShapeType="1"/>
            </p:cNvSpPr>
            <p:nvPr/>
          </p:nvSpPr>
          <p:spPr bwMode="auto">
            <a:xfrm flipH="1">
              <a:off x="54" y="123"/>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6" name="Rectangle 40">
              <a:extLst>
                <a:ext uri="{FF2B5EF4-FFF2-40B4-BE49-F238E27FC236}">
                  <a16:creationId xmlns:a16="http://schemas.microsoft.com/office/drawing/2014/main" id="{A4BA6C17-AD58-4873-8150-F946D9DC714F}"/>
                </a:ext>
              </a:extLst>
            </p:cNvPr>
            <p:cNvSpPr>
              <a:spLocks noChangeArrowheads="1"/>
            </p:cNvSpPr>
            <p:nvPr/>
          </p:nvSpPr>
          <p:spPr bwMode="auto">
            <a:xfrm>
              <a:off x="12" y="178"/>
              <a:ext cx="221" cy="60"/>
            </a:xfrm>
            <a:prstGeom prst="rect">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7" name="Line 41">
              <a:extLst>
                <a:ext uri="{FF2B5EF4-FFF2-40B4-BE49-F238E27FC236}">
                  <a16:creationId xmlns:a16="http://schemas.microsoft.com/office/drawing/2014/main" id="{A605DF8B-F8FD-4431-802F-157C753C839D}"/>
                </a:ext>
              </a:extLst>
            </p:cNvPr>
            <p:cNvSpPr>
              <a:spLocks noChangeShapeType="1"/>
            </p:cNvSpPr>
            <p:nvPr/>
          </p:nvSpPr>
          <p:spPr bwMode="auto">
            <a:xfrm flipH="1">
              <a:off x="191" y="208"/>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8" name="Line 42">
              <a:extLst>
                <a:ext uri="{FF2B5EF4-FFF2-40B4-BE49-F238E27FC236}">
                  <a16:creationId xmlns:a16="http://schemas.microsoft.com/office/drawing/2014/main" id="{2E873F88-481D-4A91-BC9F-D352D4143331}"/>
                </a:ext>
              </a:extLst>
            </p:cNvPr>
            <p:cNvSpPr>
              <a:spLocks noChangeShapeType="1"/>
            </p:cNvSpPr>
            <p:nvPr/>
          </p:nvSpPr>
          <p:spPr bwMode="auto">
            <a:xfrm flipH="1">
              <a:off x="157" y="208"/>
              <a:ext cx="17"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09" name="Line 43">
              <a:extLst>
                <a:ext uri="{FF2B5EF4-FFF2-40B4-BE49-F238E27FC236}">
                  <a16:creationId xmlns:a16="http://schemas.microsoft.com/office/drawing/2014/main" id="{AE742615-3ECD-4C7B-982C-E2B295E98705}"/>
                </a:ext>
              </a:extLst>
            </p:cNvPr>
            <p:cNvSpPr>
              <a:spLocks noChangeShapeType="1"/>
            </p:cNvSpPr>
            <p:nvPr/>
          </p:nvSpPr>
          <p:spPr bwMode="auto">
            <a:xfrm flipH="1">
              <a:off x="54" y="208"/>
              <a:ext cx="69"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10" name="Line 44">
              <a:extLst>
                <a:ext uri="{FF2B5EF4-FFF2-40B4-BE49-F238E27FC236}">
                  <a16:creationId xmlns:a16="http://schemas.microsoft.com/office/drawing/2014/main" id="{209497F5-B76C-4B4D-94BA-CFF3C0499FA8}"/>
                </a:ext>
              </a:extLst>
            </p:cNvPr>
            <p:cNvSpPr>
              <a:spLocks noChangeShapeType="1"/>
            </p:cNvSpPr>
            <p:nvPr/>
          </p:nvSpPr>
          <p:spPr bwMode="auto">
            <a:xfrm flipV="1">
              <a:off x="165" y="127"/>
              <a:ext cx="0" cy="25"/>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11" name="Line 45">
              <a:extLst>
                <a:ext uri="{FF2B5EF4-FFF2-40B4-BE49-F238E27FC236}">
                  <a16:creationId xmlns:a16="http://schemas.microsoft.com/office/drawing/2014/main" id="{AF0528F9-823A-45E9-85FC-B29C03249EB6}"/>
                </a:ext>
              </a:extLst>
            </p:cNvPr>
            <p:cNvSpPr>
              <a:spLocks noChangeShapeType="1"/>
            </p:cNvSpPr>
            <p:nvPr/>
          </p:nvSpPr>
          <p:spPr bwMode="auto">
            <a:xfrm flipV="1">
              <a:off x="165" y="42"/>
              <a:ext cx="0" cy="25"/>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12" name="Line 46">
              <a:extLst>
                <a:ext uri="{FF2B5EF4-FFF2-40B4-BE49-F238E27FC236}">
                  <a16:creationId xmlns:a16="http://schemas.microsoft.com/office/drawing/2014/main" id="{19F11E8E-D3BA-42DB-B917-E895CD75D74C}"/>
                </a:ext>
              </a:extLst>
            </p:cNvPr>
            <p:cNvSpPr>
              <a:spLocks noChangeShapeType="1"/>
            </p:cNvSpPr>
            <p:nvPr/>
          </p:nvSpPr>
          <p:spPr bwMode="auto">
            <a:xfrm flipV="1">
              <a:off x="165" y="212"/>
              <a:ext cx="0" cy="26"/>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313" name="Right Brace 312">
            <a:extLst>
              <a:ext uri="{FF2B5EF4-FFF2-40B4-BE49-F238E27FC236}">
                <a16:creationId xmlns:a16="http://schemas.microsoft.com/office/drawing/2014/main" id="{C5F8D876-2AFF-40C2-B546-D72C365B7E14}"/>
              </a:ext>
            </a:extLst>
          </p:cNvPr>
          <p:cNvSpPr/>
          <p:nvPr/>
        </p:nvSpPr>
        <p:spPr>
          <a:xfrm rot="16200000">
            <a:off x="6263030" y="1356307"/>
            <a:ext cx="419403" cy="6920621"/>
          </a:xfrm>
          <a:prstGeom prst="rightBrace">
            <a:avLst>
              <a:gd name="adj1" fmla="val 146892"/>
              <a:gd name="adj2" fmla="val 47006"/>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314" name="Rectangle 313">
            <a:extLst>
              <a:ext uri="{FF2B5EF4-FFF2-40B4-BE49-F238E27FC236}">
                <a16:creationId xmlns:a16="http://schemas.microsoft.com/office/drawing/2014/main" id="{8115A0EC-0EF6-412F-9A40-94868B1A6764}"/>
              </a:ext>
            </a:extLst>
          </p:cNvPr>
          <p:cNvSpPr/>
          <p:nvPr/>
        </p:nvSpPr>
        <p:spPr bwMode="auto">
          <a:xfrm>
            <a:off x="2511251" y="1965436"/>
            <a:ext cx="2074960" cy="185399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86CDAC45-E2E0-4109-B244-CC4032609C5F}"/>
              </a:ext>
            </a:extLst>
          </p:cNvPr>
          <p:cNvSpPr/>
          <p:nvPr/>
        </p:nvSpPr>
        <p:spPr bwMode="auto">
          <a:xfrm>
            <a:off x="10343155" y="1934663"/>
            <a:ext cx="1495183" cy="191833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6D8B3330-AEF6-4BD6-B74D-9CC58695E71B}"/>
              </a:ext>
            </a:extLst>
          </p:cNvPr>
          <p:cNvSpPr/>
          <p:nvPr/>
        </p:nvSpPr>
        <p:spPr bwMode="auto">
          <a:xfrm>
            <a:off x="4667380" y="1934663"/>
            <a:ext cx="4982873" cy="192996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TextBox 431">
            <a:extLst>
              <a:ext uri="{FF2B5EF4-FFF2-40B4-BE49-F238E27FC236}">
                <a16:creationId xmlns:a16="http://schemas.microsoft.com/office/drawing/2014/main" id="{2AC4CA71-B193-4521-8A08-FC01E81C1AD8}"/>
              </a:ext>
            </a:extLst>
          </p:cNvPr>
          <p:cNvSpPr txBox="1"/>
          <p:nvPr/>
        </p:nvSpPr>
        <p:spPr>
          <a:xfrm>
            <a:off x="3049509" y="2487454"/>
            <a:ext cx="107255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Rehost</a:t>
            </a:r>
          </a:p>
        </p:txBody>
      </p:sp>
      <p:sp>
        <p:nvSpPr>
          <p:cNvPr id="433" name="TextBox 432">
            <a:extLst>
              <a:ext uri="{FF2B5EF4-FFF2-40B4-BE49-F238E27FC236}">
                <a16:creationId xmlns:a16="http://schemas.microsoft.com/office/drawing/2014/main" id="{B6E5BC48-D951-4CEA-94E9-9D6D63F848F2}"/>
              </a:ext>
            </a:extLst>
          </p:cNvPr>
          <p:cNvSpPr txBox="1"/>
          <p:nvPr/>
        </p:nvSpPr>
        <p:spPr>
          <a:xfrm>
            <a:off x="5237826" y="2487454"/>
            <a:ext cx="123291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Refactor</a:t>
            </a:r>
          </a:p>
        </p:txBody>
      </p:sp>
      <p:sp>
        <p:nvSpPr>
          <p:cNvPr id="434" name="TextBox 433">
            <a:extLst>
              <a:ext uri="{FF2B5EF4-FFF2-40B4-BE49-F238E27FC236}">
                <a16:creationId xmlns:a16="http://schemas.microsoft.com/office/drawing/2014/main" id="{5333E7C1-4D5B-4259-87EA-76AA6AD5EC85}"/>
              </a:ext>
            </a:extLst>
          </p:cNvPr>
          <p:cNvSpPr txBox="1"/>
          <p:nvPr/>
        </p:nvSpPr>
        <p:spPr>
          <a:xfrm>
            <a:off x="6754535" y="2487454"/>
            <a:ext cx="138303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Rearchitect</a:t>
            </a:r>
          </a:p>
        </p:txBody>
      </p:sp>
      <p:sp>
        <p:nvSpPr>
          <p:cNvPr id="435" name="TextBox 434">
            <a:extLst>
              <a:ext uri="{FF2B5EF4-FFF2-40B4-BE49-F238E27FC236}">
                <a16:creationId xmlns:a16="http://schemas.microsoft.com/office/drawing/2014/main" id="{2F26698A-8AE5-4340-BA7D-2882B4D9C6F7}"/>
              </a:ext>
            </a:extLst>
          </p:cNvPr>
          <p:cNvSpPr txBox="1"/>
          <p:nvPr/>
        </p:nvSpPr>
        <p:spPr>
          <a:xfrm>
            <a:off x="8285976" y="2487454"/>
            <a:ext cx="115512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Rebuild</a:t>
            </a:r>
          </a:p>
        </p:txBody>
      </p:sp>
      <p:sp>
        <p:nvSpPr>
          <p:cNvPr id="436" name="TextBox 435">
            <a:extLst>
              <a:ext uri="{FF2B5EF4-FFF2-40B4-BE49-F238E27FC236}">
                <a16:creationId xmlns:a16="http://schemas.microsoft.com/office/drawing/2014/main" id="{9D6260D0-6ADF-4EFB-91D3-294445B8780D}"/>
              </a:ext>
            </a:extLst>
          </p:cNvPr>
          <p:cNvSpPr txBox="1"/>
          <p:nvPr/>
        </p:nvSpPr>
        <p:spPr>
          <a:xfrm>
            <a:off x="10333936" y="2487454"/>
            <a:ext cx="1534901"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Replace</a:t>
            </a:r>
          </a:p>
        </p:txBody>
      </p:sp>
      <p:sp>
        <p:nvSpPr>
          <p:cNvPr id="437" name="Hexagon 436">
            <a:extLst>
              <a:ext uri="{FF2B5EF4-FFF2-40B4-BE49-F238E27FC236}">
                <a16:creationId xmlns:a16="http://schemas.microsoft.com/office/drawing/2014/main" id="{A2937CCB-CA6D-4982-9881-BF081AB8A949}"/>
              </a:ext>
            </a:extLst>
          </p:cNvPr>
          <p:cNvSpPr>
            <a:spLocks noChangeAspect="1"/>
          </p:cNvSpPr>
          <p:nvPr/>
        </p:nvSpPr>
        <p:spPr bwMode="auto">
          <a:xfrm>
            <a:off x="8543551" y="3085721"/>
            <a:ext cx="639976" cy="55358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438" name="Hexagon 437">
            <a:extLst>
              <a:ext uri="{FF2B5EF4-FFF2-40B4-BE49-F238E27FC236}">
                <a16:creationId xmlns:a16="http://schemas.microsoft.com/office/drawing/2014/main" id="{65FE21EB-3A8A-43B3-AA64-65CC9F76198A}"/>
              </a:ext>
            </a:extLst>
          </p:cNvPr>
          <p:cNvSpPr>
            <a:spLocks noChangeAspect="1"/>
          </p:cNvSpPr>
          <p:nvPr/>
        </p:nvSpPr>
        <p:spPr bwMode="auto">
          <a:xfrm>
            <a:off x="10781398" y="3083705"/>
            <a:ext cx="639976" cy="55358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id="{D5730F88-E23F-4099-A959-9D4F3EB9DC6E}"/>
              </a:ext>
            </a:extLst>
          </p:cNvPr>
          <p:cNvSpPr>
            <a:spLocks noChangeAspect="1"/>
          </p:cNvSpPr>
          <p:nvPr/>
        </p:nvSpPr>
        <p:spPr bwMode="auto">
          <a:xfrm>
            <a:off x="3276374" y="3103673"/>
            <a:ext cx="639976" cy="55358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id="{C14D88FE-C62B-4645-9256-33465CD6E4F5}"/>
              </a:ext>
            </a:extLst>
          </p:cNvPr>
          <p:cNvSpPr>
            <a:spLocks noChangeAspect="1"/>
          </p:cNvSpPr>
          <p:nvPr/>
        </p:nvSpPr>
        <p:spPr bwMode="auto">
          <a:xfrm>
            <a:off x="7105282" y="3069892"/>
            <a:ext cx="639976" cy="55358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4FEC7CF7-DB22-439C-BAAD-5D924E4144CB}"/>
              </a:ext>
            </a:extLst>
          </p:cNvPr>
          <p:cNvSpPr>
            <a:spLocks noChangeAspect="1"/>
          </p:cNvSpPr>
          <p:nvPr/>
        </p:nvSpPr>
        <p:spPr bwMode="auto">
          <a:xfrm>
            <a:off x="5522316" y="3091276"/>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442" name="TextBox 441">
            <a:extLst>
              <a:ext uri="{FF2B5EF4-FFF2-40B4-BE49-F238E27FC236}">
                <a16:creationId xmlns:a16="http://schemas.microsoft.com/office/drawing/2014/main" id="{3DEE2939-09FE-4F45-9C0A-8D4E3B8BCB83}"/>
              </a:ext>
            </a:extLst>
          </p:cNvPr>
          <p:cNvSpPr txBox="1"/>
          <p:nvPr/>
        </p:nvSpPr>
        <p:spPr>
          <a:xfrm>
            <a:off x="2413971" y="2026595"/>
            <a:ext cx="2294039"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ea typeface="Segoe UI" pitchFamily="34" charset="0"/>
                <a:cs typeface="Segoe UI" pitchFamily="34" charset="0"/>
              </a:rPr>
              <a:t>Migrate</a:t>
            </a:r>
          </a:p>
        </p:txBody>
      </p:sp>
      <p:sp>
        <p:nvSpPr>
          <p:cNvPr id="443" name="TextBox 442">
            <a:extLst>
              <a:ext uri="{FF2B5EF4-FFF2-40B4-BE49-F238E27FC236}">
                <a16:creationId xmlns:a16="http://schemas.microsoft.com/office/drawing/2014/main" id="{E6D3F772-3654-4687-B665-E3447E2E4E23}"/>
              </a:ext>
            </a:extLst>
          </p:cNvPr>
          <p:cNvSpPr txBox="1"/>
          <p:nvPr/>
        </p:nvSpPr>
        <p:spPr>
          <a:xfrm>
            <a:off x="10588529" y="1952121"/>
            <a:ext cx="1025715" cy="615516"/>
          </a:xfrm>
          <a:prstGeom prst="rect">
            <a:avLst/>
          </a:prstGeom>
          <a:noFill/>
        </p:spPr>
        <p:txBody>
          <a:bodyPr wrap="non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ea typeface="Segoe UI" pitchFamily="34" charset="0"/>
                <a:cs typeface="Segoe UI" pitchFamily="34" charset="0"/>
              </a:rPr>
              <a:t>SaaS</a:t>
            </a:r>
          </a:p>
        </p:txBody>
      </p:sp>
      <p:sp>
        <p:nvSpPr>
          <p:cNvPr id="444" name="TextBox 443">
            <a:extLst>
              <a:ext uri="{FF2B5EF4-FFF2-40B4-BE49-F238E27FC236}">
                <a16:creationId xmlns:a16="http://schemas.microsoft.com/office/drawing/2014/main" id="{3919ECC3-3DE8-4DEF-9B47-C8F6DD7D73C1}"/>
              </a:ext>
            </a:extLst>
          </p:cNvPr>
          <p:cNvSpPr txBox="1"/>
          <p:nvPr/>
        </p:nvSpPr>
        <p:spPr>
          <a:xfrm>
            <a:off x="4724862" y="1979869"/>
            <a:ext cx="5187772"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ea typeface="Segoe UI" pitchFamily="34" charset="0"/>
                <a:cs typeface="Segoe UI" pitchFamily="34" charset="0"/>
              </a:rPr>
              <a:t>Application Modernization</a:t>
            </a:r>
          </a:p>
        </p:txBody>
      </p:sp>
      <p:sp>
        <p:nvSpPr>
          <p:cNvPr id="445" name="Rectangle 444">
            <a:extLst>
              <a:ext uri="{FF2B5EF4-FFF2-40B4-BE49-F238E27FC236}">
                <a16:creationId xmlns:a16="http://schemas.microsoft.com/office/drawing/2014/main" id="{37ADFA08-C16F-4608-BBF3-B4AA6E738F25}"/>
              </a:ext>
            </a:extLst>
          </p:cNvPr>
          <p:cNvSpPr/>
          <p:nvPr/>
        </p:nvSpPr>
        <p:spPr bwMode="auto">
          <a:xfrm>
            <a:off x="2460651" y="1847209"/>
            <a:ext cx="7270769" cy="2097435"/>
          </a:xfrm>
          <a:prstGeom prst="rect">
            <a:avLst/>
          </a:prstGeom>
          <a:noFill/>
          <a:ln w="2857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6" name="Straight Connector 445">
            <a:extLst>
              <a:ext uri="{FF2B5EF4-FFF2-40B4-BE49-F238E27FC236}">
                <a16:creationId xmlns:a16="http://schemas.microsoft.com/office/drawing/2014/main" id="{A1631376-0EF5-424A-A800-6EBE5ED8BF74}"/>
              </a:ext>
            </a:extLst>
          </p:cNvPr>
          <p:cNvCxnSpPr>
            <a:cxnSpLocks/>
          </p:cNvCxnSpPr>
          <p:nvPr/>
        </p:nvCxnSpPr>
        <p:spPr>
          <a:xfrm>
            <a:off x="10220965" y="1606313"/>
            <a:ext cx="0" cy="5093802"/>
          </a:xfrm>
          <a:prstGeom prst="line">
            <a:avLst/>
          </a:prstGeom>
          <a:noFill/>
          <a:ln w="9525" cap="flat" cmpd="sng" algn="ctr">
            <a:solidFill>
              <a:srgbClr val="353535"/>
            </a:solidFill>
            <a:prstDash val="solid"/>
            <a:headEnd type="none"/>
            <a:tailEnd type="none"/>
          </a:ln>
          <a:effectLst/>
        </p:spPr>
      </p:cxnSp>
      <p:sp>
        <p:nvSpPr>
          <p:cNvPr id="447" name="TextBox 446">
            <a:extLst>
              <a:ext uri="{FF2B5EF4-FFF2-40B4-BE49-F238E27FC236}">
                <a16:creationId xmlns:a16="http://schemas.microsoft.com/office/drawing/2014/main" id="{2AE50E32-A3D4-45BD-A058-FF5A3C697C07}"/>
              </a:ext>
            </a:extLst>
          </p:cNvPr>
          <p:cNvSpPr txBox="1"/>
          <p:nvPr/>
        </p:nvSpPr>
        <p:spPr>
          <a:xfrm>
            <a:off x="444495" y="5735453"/>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sp>
        <p:nvSpPr>
          <p:cNvPr id="448" name="TextBox 447">
            <a:extLst>
              <a:ext uri="{FF2B5EF4-FFF2-40B4-BE49-F238E27FC236}">
                <a16:creationId xmlns:a16="http://schemas.microsoft.com/office/drawing/2014/main" id="{0B35AD88-1ED8-4449-8EB0-226DB26F56BA}"/>
              </a:ext>
            </a:extLst>
          </p:cNvPr>
          <p:cNvSpPr txBox="1"/>
          <p:nvPr/>
        </p:nvSpPr>
        <p:spPr>
          <a:xfrm>
            <a:off x="3224948" y="5816793"/>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Tree>
    <p:extLst>
      <p:ext uri="{BB962C8B-B14F-4D97-AF65-F5344CB8AC3E}">
        <p14:creationId xmlns:p14="http://schemas.microsoft.com/office/powerpoint/2010/main" val="35890652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394" name="Title 1"/>
          <p:cNvSpPr>
            <a:spLocks noGrp="1"/>
          </p:cNvSpPr>
          <p:nvPr>
            <p:ph type="title"/>
          </p:nvPr>
        </p:nvSpPr>
        <p:spPr>
          <a:xfrm>
            <a:off x="863029" y="1012004"/>
            <a:ext cx="3416158" cy="4795408"/>
          </a:xfr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r>
              <a:rPr lang="en-US" altLang="en-US" sz="4400">
                <a:solidFill>
                  <a:srgbClr val="FFFFFF"/>
                </a:solidFill>
                <a:latin typeface="+mj-lt"/>
                <a:ea typeface="+mj-ea"/>
                <a:cs typeface="+mj-cs"/>
              </a:rPr>
              <a:t>Redis features</a:t>
            </a:r>
          </a:p>
        </p:txBody>
      </p:sp>
      <p:graphicFrame>
        <p:nvGraphicFramePr>
          <p:cNvPr id="59396" name="Text Placeholder 2">
            <a:extLst>
              <a:ext uri="{FF2B5EF4-FFF2-40B4-BE49-F238E27FC236}">
                <a16:creationId xmlns:a16="http://schemas.microsoft.com/office/drawing/2014/main" id="{C7829465-CEA6-48E7-AE9F-94C73DD22076}"/>
              </a:ext>
            </a:extLst>
          </p:cNvPr>
          <p:cNvGraphicFramePr/>
          <p:nvPr>
            <p:extLst>
              <p:ext uri="{D42A27DB-BD31-4B8C-83A1-F6EECF244321}">
                <p14:modId xmlns:p14="http://schemas.microsoft.com/office/powerpoint/2010/main" val="9699912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16984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Title 2">
            <a:extLst>
              <a:ext uri="{FF2B5EF4-FFF2-40B4-BE49-F238E27FC236}">
                <a16:creationId xmlns:a16="http://schemas.microsoft.com/office/drawing/2014/main" id="{8EA54DCA-A0A2-4648-91B4-861181E17357}"/>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spc="-100">
                <a:ln w="3175">
                  <a:noFill/>
                </a:ln>
                <a:solidFill>
                  <a:srgbClr val="FFFFFF"/>
                </a:solidFill>
              </a:rPr>
              <a:t>Why Redis ?</a:t>
            </a:r>
            <a:br>
              <a:rPr lang="en-US" sz="4000" spc="-100">
                <a:ln w="3175">
                  <a:noFill/>
                </a:ln>
                <a:solidFill>
                  <a:srgbClr val="FFFFFF"/>
                </a:solidFill>
              </a:rPr>
            </a:br>
            <a:endParaRPr lang="en-US" sz="4000">
              <a:solidFill>
                <a:srgbClr val="FFFFFF"/>
              </a:solidFill>
            </a:endParaRPr>
          </a:p>
        </p:txBody>
      </p:sp>
      <p:graphicFrame>
        <p:nvGraphicFramePr>
          <p:cNvPr id="5" name="Text Placeholder 1">
            <a:extLst>
              <a:ext uri="{FF2B5EF4-FFF2-40B4-BE49-F238E27FC236}">
                <a16:creationId xmlns:a16="http://schemas.microsoft.com/office/drawing/2014/main" id="{25738680-099B-41E1-AE30-FE30ED9C5733}"/>
              </a:ext>
            </a:extLst>
          </p:cNvPr>
          <p:cNvGraphicFramePr/>
          <p:nvPr>
            <p:extLst>
              <p:ext uri="{D42A27DB-BD31-4B8C-83A1-F6EECF244321}">
                <p14:modId xmlns:p14="http://schemas.microsoft.com/office/powerpoint/2010/main" val="214738531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4224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2200">
                <a:solidFill>
                  <a:srgbClr val="FFFFFF"/>
                </a:solidFill>
              </a:rPr>
              <a:t>Redis Runs In-Memory</a:t>
            </a:r>
            <a:br>
              <a:rPr lang="en-US" sz="2200">
                <a:solidFill>
                  <a:srgbClr val="FFFFFF"/>
                </a:solidFill>
              </a:rPr>
            </a:br>
            <a:r>
              <a:rPr lang="en-US" sz="2200">
                <a:solidFill>
                  <a:srgbClr val="FFFFFF"/>
                </a:solidFill>
              </a:rPr>
              <a:t>Task: Read 10,000 database records concurrently from a web app</a:t>
            </a:r>
            <a:br>
              <a:rPr lang="en-US" sz="2200">
                <a:solidFill>
                  <a:srgbClr val="FFFFFF"/>
                </a:solidFill>
              </a:rPr>
            </a:br>
            <a:br>
              <a:rPr lang="en-US" sz="2200">
                <a:solidFill>
                  <a:srgbClr val="FFFFFF"/>
                </a:solidFill>
              </a:rPr>
            </a:br>
            <a:endParaRPr lang="en-US" sz="2200">
              <a:solidFill>
                <a:srgbClr val="FF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761399152"/>
              </p:ext>
            </p:extLst>
          </p:nvPr>
        </p:nvGraphicFramePr>
        <p:xfrm>
          <a:off x="4110665" y="1730590"/>
          <a:ext cx="6804078" cy="3870207"/>
        </p:xfrm>
        <a:graphic>
          <a:graphicData uri="http://schemas.openxmlformats.org/drawingml/2006/table">
            <a:tbl>
              <a:tblPr firstRow="1">
                <a:tableStyleId>{5C22544A-7EE6-4342-B048-85BDC9FD1C3A}</a:tableStyleId>
              </a:tblPr>
              <a:tblGrid>
                <a:gridCol w="3007689">
                  <a:extLst>
                    <a:ext uri="{9D8B030D-6E8A-4147-A177-3AD203B41FA5}">
                      <a16:colId xmlns:a16="http://schemas.microsoft.com/office/drawing/2014/main" val="20000"/>
                    </a:ext>
                  </a:extLst>
                </a:gridCol>
                <a:gridCol w="3796389">
                  <a:extLst>
                    <a:ext uri="{9D8B030D-6E8A-4147-A177-3AD203B41FA5}">
                      <a16:colId xmlns:a16="http://schemas.microsoft.com/office/drawing/2014/main" val="20001"/>
                    </a:ext>
                  </a:extLst>
                </a:gridCol>
              </a:tblGrid>
              <a:tr h="501259">
                <a:tc>
                  <a:txBody>
                    <a:bodyPr/>
                    <a:lstStyle/>
                    <a:p>
                      <a:pPr algn="l" defTabSz="932472" fontAlgn="base">
                        <a:lnSpc>
                          <a:spcPct val="90000"/>
                        </a:lnSpc>
                        <a:spcBef>
                          <a:spcPct val="0"/>
                        </a:spcBef>
                        <a:spcAft>
                          <a:spcPct val="0"/>
                        </a:spcAft>
                      </a:pPr>
                      <a:r>
                        <a:rPr lang="en-US" sz="2300" b="1" kern="1200">
                          <a:gradFill>
                            <a:gsLst>
                              <a:gs pos="0">
                                <a:srgbClr val="FFFFFF"/>
                              </a:gs>
                              <a:gs pos="100000">
                                <a:srgbClr val="FFFFFF"/>
                              </a:gs>
                            </a:gsLst>
                            <a:lin ang="5400000" scaled="0"/>
                          </a:gradFill>
                          <a:latin typeface="+mj-lt"/>
                          <a:ea typeface="Segoe UI" pitchFamily="34" charset="0"/>
                          <a:cs typeface="Segoe UI" pitchFamily="34" charset="0"/>
                        </a:rPr>
                        <a:t>Disk</a:t>
                      </a:r>
                    </a:p>
                  </a:txBody>
                  <a:tcPr marL="153308" marR="153308" marT="76654" marB="76654"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pPr marL="0" algn="l" defTabSz="932472" rtl="0" eaLnBrk="1" fontAlgn="base" latinLnBrk="0" hangingPunct="1">
                        <a:lnSpc>
                          <a:spcPct val="90000"/>
                        </a:lnSpc>
                        <a:spcBef>
                          <a:spcPct val="0"/>
                        </a:spcBef>
                        <a:spcAft>
                          <a:spcPct val="0"/>
                        </a:spcAft>
                      </a:pPr>
                      <a:r>
                        <a:rPr lang="en-US" sz="2300" b="1" kern="1200">
                          <a:gradFill>
                            <a:gsLst>
                              <a:gs pos="0">
                                <a:srgbClr val="FFFFFF"/>
                              </a:gs>
                              <a:gs pos="100000">
                                <a:srgbClr val="FFFFFF"/>
                              </a:gs>
                            </a:gsLst>
                            <a:lin ang="5400000" scaled="0"/>
                          </a:gradFill>
                          <a:latin typeface="+mj-lt"/>
                          <a:ea typeface="Segoe UI" pitchFamily="34" charset="0"/>
                          <a:cs typeface="Segoe UI" pitchFamily="34" charset="0"/>
                        </a:rPr>
                        <a:t>RAM</a:t>
                      </a:r>
                    </a:p>
                  </a:txBody>
                  <a:tcPr marL="153308" marR="153308" marT="76654" marB="766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0000"/>
                  </a:ext>
                </a:extLst>
              </a:tr>
              <a:tr h="3207978">
                <a:tc>
                  <a:txBody>
                    <a:bodyPr/>
                    <a:lstStyle/>
                    <a:p>
                      <a:pPr marL="285750" indent="-285750">
                        <a:spcBef>
                          <a:spcPts val="1200"/>
                        </a:spcBef>
                        <a:spcAft>
                          <a:spcPts val="1200"/>
                        </a:spcAft>
                        <a:buFont typeface="Arial" panose="020B0604020202020204" pitchFamily="34" charset="0"/>
                        <a:buChar char="•"/>
                      </a:pPr>
                      <a:r>
                        <a:rPr lang="en-US" sz="2100" kern="1200">
                          <a:solidFill>
                            <a:schemeClr val="dk1"/>
                          </a:solidFill>
                          <a:latin typeface="+mn-lt"/>
                          <a:ea typeface="+mn-ea"/>
                          <a:cs typeface="+mn-cs"/>
                        </a:rPr>
                        <a:t>300 random</a:t>
                      </a:r>
                      <a:r>
                        <a:rPr lang="en-US" sz="2100" kern="1200" baseline="0">
                          <a:solidFill>
                            <a:schemeClr val="dk1"/>
                          </a:solidFill>
                          <a:latin typeface="+mn-lt"/>
                          <a:ea typeface="+mn-ea"/>
                          <a:cs typeface="+mn-cs"/>
                        </a:rPr>
                        <a:t> reads per second</a:t>
                      </a:r>
                      <a:endParaRPr lang="en-US" sz="2100" kern="1200">
                        <a:solidFill>
                          <a:schemeClr val="dk1"/>
                        </a:solidFill>
                        <a:latin typeface="+mn-lt"/>
                        <a:ea typeface="+mn-ea"/>
                        <a:cs typeface="+mn-cs"/>
                      </a:endParaRPr>
                    </a:p>
                    <a:p>
                      <a:pPr marL="285750" indent="-285750">
                        <a:spcBef>
                          <a:spcPts val="1200"/>
                        </a:spcBef>
                        <a:spcAft>
                          <a:spcPts val="1200"/>
                        </a:spcAft>
                        <a:buFont typeface="Arial" panose="020B0604020202020204" pitchFamily="34" charset="0"/>
                        <a:buChar char="•"/>
                      </a:pPr>
                      <a:r>
                        <a:rPr lang="en-US" sz="2100" kern="1200" baseline="0">
                          <a:solidFill>
                            <a:schemeClr val="dk1"/>
                          </a:solidFill>
                          <a:latin typeface="+mn-lt"/>
                          <a:ea typeface="+mn-ea"/>
                          <a:cs typeface="+mn-cs"/>
                        </a:rPr>
                        <a:t>3 to 7 ms per read</a:t>
                      </a:r>
                    </a:p>
                    <a:p>
                      <a:pPr marL="285750" indent="-285750">
                        <a:spcBef>
                          <a:spcPts val="1200"/>
                        </a:spcBef>
                        <a:spcAft>
                          <a:spcPts val="1200"/>
                        </a:spcAft>
                        <a:buFont typeface="Arial" panose="020B0604020202020204" pitchFamily="34" charset="0"/>
                        <a:buChar char="•"/>
                      </a:pPr>
                      <a:r>
                        <a:rPr lang="en-US" sz="2100" kern="1200" baseline="0">
                          <a:solidFill>
                            <a:schemeClr val="dk1"/>
                          </a:solidFill>
                          <a:latin typeface="+mn-lt"/>
                          <a:ea typeface="+mn-ea"/>
                          <a:cs typeface="+mn-cs"/>
                        </a:rPr>
                        <a:t>30 sec to 70 sec total</a:t>
                      </a:r>
                      <a:endParaRPr lang="en-US" sz="2100" kern="1200">
                        <a:solidFill>
                          <a:schemeClr val="dk1"/>
                        </a:solidFill>
                        <a:latin typeface="+mn-lt"/>
                        <a:ea typeface="+mn-ea"/>
                        <a:cs typeface="+mn-cs"/>
                      </a:endParaRPr>
                    </a:p>
                  </a:txBody>
                  <a:tcPr marL="153308" marR="153308" marT="76654" marB="7665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285750" marR="0" indent="-28575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sz="2100" kern="1200">
                          <a:solidFill>
                            <a:schemeClr val="dk1"/>
                          </a:solidFill>
                          <a:latin typeface="+mn-lt"/>
                          <a:ea typeface="+mn-ea"/>
                          <a:cs typeface="+mn-cs"/>
                        </a:rPr>
                        <a:t>36,000,000 random reads per second</a:t>
                      </a:r>
                    </a:p>
                    <a:p>
                      <a:pPr marL="285750" marR="0" indent="-28575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sz="2100" kern="1200">
                          <a:solidFill>
                            <a:schemeClr val="dk1"/>
                          </a:solidFill>
                          <a:latin typeface="+mn-lt"/>
                          <a:ea typeface="+mn-ea"/>
                          <a:cs typeface="+mn-cs"/>
                        </a:rPr>
                        <a:t>20 to 60 ns per read</a:t>
                      </a:r>
                    </a:p>
                    <a:p>
                      <a:pPr marL="285750" marR="0" indent="-28575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sz="2100" kern="1200">
                          <a:solidFill>
                            <a:schemeClr val="dk1"/>
                          </a:solidFill>
                          <a:latin typeface="+mn-lt"/>
                          <a:ea typeface="+mn-ea"/>
                          <a:cs typeface="+mn-cs"/>
                        </a:rPr>
                        <a:t>0.2</a:t>
                      </a:r>
                      <a:r>
                        <a:rPr lang="en-US" sz="2100" kern="1200" baseline="0">
                          <a:solidFill>
                            <a:schemeClr val="dk1"/>
                          </a:solidFill>
                          <a:latin typeface="+mn-lt"/>
                          <a:ea typeface="+mn-ea"/>
                          <a:cs typeface="+mn-cs"/>
                        </a:rPr>
                        <a:t> ms to 0.6 ms total</a:t>
                      </a:r>
                    </a:p>
                    <a:p>
                      <a:pPr marL="285750" marR="0" indent="-28575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sz="2100" kern="1200" baseline="0">
                          <a:solidFill>
                            <a:schemeClr val="dk1"/>
                          </a:solidFill>
                          <a:latin typeface="+mn-lt"/>
                          <a:ea typeface="+mn-ea"/>
                          <a:cs typeface="+mn-cs"/>
                        </a:rPr>
                        <a:t>150,000x faster than HD and 500x faster than SSD</a:t>
                      </a:r>
                      <a:endParaRPr lang="en-US" sz="2100" kern="1200">
                        <a:solidFill>
                          <a:schemeClr val="dk1"/>
                        </a:solidFill>
                        <a:latin typeface="+mn-lt"/>
                        <a:ea typeface="+mn-ea"/>
                        <a:cs typeface="+mn-cs"/>
                      </a:endParaRPr>
                    </a:p>
                    <a:p>
                      <a:pPr marL="0" marR="0" indent="0" algn="l" defTabSz="932742" rtl="0" eaLnBrk="1" fontAlgn="auto" latinLnBrk="0" hangingPunct="1">
                        <a:lnSpc>
                          <a:spcPct val="100000"/>
                        </a:lnSpc>
                        <a:spcBef>
                          <a:spcPts val="0"/>
                        </a:spcBef>
                        <a:spcAft>
                          <a:spcPts val="0"/>
                        </a:spcAft>
                        <a:buClrTx/>
                        <a:buSzTx/>
                        <a:buFontTx/>
                        <a:buNone/>
                        <a:tabLst/>
                        <a:defRPr/>
                      </a:pPr>
                      <a:endParaRPr lang="en-US" sz="1500" kern="1200">
                        <a:solidFill>
                          <a:schemeClr val="dk1"/>
                        </a:solidFill>
                        <a:latin typeface="+mn-lt"/>
                        <a:ea typeface="+mn-ea"/>
                        <a:cs typeface="+mn-cs"/>
                      </a:endParaRPr>
                    </a:p>
                  </a:txBody>
                  <a:tcPr marL="153308" marR="153308" marT="76654" marB="76654">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886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idx="4294967295"/>
          </p:nvPr>
        </p:nvSpPr>
        <p:spPr>
          <a:xfrm>
            <a:off x="863029" y="1012004"/>
            <a:ext cx="3416158" cy="4795408"/>
          </a:xfr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r>
              <a:rPr lang="en-US" sz="4400">
                <a:solidFill>
                  <a:srgbClr val="FFFFFF"/>
                </a:solidFill>
                <a:latin typeface="+mj-lt"/>
                <a:ea typeface="+mj-ea"/>
                <a:cs typeface="+mj-cs"/>
              </a:rPr>
              <a:t>How Does It Work</a:t>
            </a:r>
          </a:p>
        </p:txBody>
      </p:sp>
      <p:graphicFrame>
        <p:nvGraphicFramePr>
          <p:cNvPr id="19" name="Text Placeholder 5">
            <a:extLst>
              <a:ext uri="{FF2B5EF4-FFF2-40B4-BE49-F238E27FC236}">
                <a16:creationId xmlns:a16="http://schemas.microsoft.com/office/drawing/2014/main" id="{45F03E75-1051-45B3-A9C1-1E8F87D78101}"/>
              </a:ext>
            </a:extLst>
          </p:cNvPr>
          <p:cNvGraphicFramePr/>
          <p:nvPr>
            <p:extLst>
              <p:ext uri="{D42A27DB-BD31-4B8C-83A1-F6EECF244321}">
                <p14:modId xmlns:p14="http://schemas.microsoft.com/office/powerpoint/2010/main" val="18724812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11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61925"/>
            <a:ext cx="10515600" cy="1325563"/>
          </a:xfrm>
        </p:spPr>
        <p:txBody>
          <a:bodyPr>
            <a:normAutofit/>
          </a:bodyPr>
          <a:lstStyle/>
          <a:p>
            <a:r>
              <a:rPr lang="en-US" dirty="0">
                <a:latin typeface="Segoe UI Light" panose="020B0502040204020203" pitchFamily="34" charset="0"/>
                <a:cs typeface="Segoe UI Light" panose="020B0502040204020203" pitchFamily="34" charset="0"/>
              </a:rPr>
              <a:t>Challenge </a:t>
            </a:r>
            <a:r>
              <a:rPr lang="en-US" sz="4400" dirty="0">
                <a:solidFill>
                  <a:schemeClr val="tx1"/>
                </a:solidFill>
                <a:latin typeface="Segoe UI Light" panose="020B0502040204020203" pitchFamily="34" charset="0"/>
                <a:cs typeface="Segoe UI Light" panose="020B0502040204020203" pitchFamily="34" charset="0"/>
              </a:rPr>
              <a:t>8: Increase Performance/Load with Redis Cache</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20340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Load has been reduced and site responses quicker.</a:t>
            </a:r>
          </a:p>
        </p:txBody>
      </p:sp>
      <p:sp>
        <p:nvSpPr>
          <p:cNvPr id="4" name="Rectangle 3">
            <a:extLst>
              <a:ext uri="{FF2B5EF4-FFF2-40B4-BE49-F238E27FC236}">
                <a16:creationId xmlns:a16="http://schemas.microsoft.com/office/drawing/2014/main" id="{610B2256-7632-AE48-AE49-D197222210CF}"/>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D378FBC6-C1E8-274E-83FC-46279D2758D7}"/>
              </a:ext>
            </a:extLst>
          </p:cNvPr>
          <p:cNvSpPr/>
          <p:nvPr/>
        </p:nvSpPr>
        <p:spPr>
          <a:xfrm>
            <a:off x="340285" y="4528412"/>
            <a:ext cx="7247964" cy="1477328"/>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https://docs.microsoft.com/en-us/azure/redis-cache/cache-dotnet-how-to-use-azure-redis-cache</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4"/>
              </a:rPr>
              <a:t>https://</a:t>
            </a:r>
            <a:r>
              <a:rPr lang="en-US" u="sng" dirty="0" err="1">
                <a:hlinkClick r:id="rId4"/>
              </a:rPr>
              <a:t>docs.microsoft.com</a:t>
            </a:r>
            <a:r>
              <a:rPr lang="en-US" u="sng" dirty="0">
                <a:hlinkClick r:id="rId4"/>
              </a:rPr>
              <a:t>/</a:t>
            </a:r>
            <a:r>
              <a:rPr lang="en-US" u="sng" dirty="0" err="1">
                <a:hlinkClick r:id="rId4"/>
              </a:rPr>
              <a:t>en</a:t>
            </a:r>
            <a:r>
              <a:rPr lang="en-US" u="sng" dirty="0">
                <a:hlinkClick r:id="rId4"/>
              </a:rPr>
              <a:t>-us/azure/architecture/antipatterns/no-caching/</a:t>
            </a:r>
            <a:r>
              <a:rPr lang="en-US" dirty="0">
                <a:hlinkClick r:id="rId4"/>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764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B24B8B-A0B4-4D5D-96B2-6AE375721708}"/>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What is Azure Search?</a:t>
            </a:r>
          </a:p>
        </p:txBody>
      </p:sp>
    </p:spTree>
    <p:extLst>
      <p:ext uri="{BB962C8B-B14F-4D97-AF65-F5344CB8AC3E}">
        <p14:creationId xmlns:p14="http://schemas.microsoft.com/office/powerpoint/2010/main" val="10608229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287C-242A-8743-B214-FDDF246222E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609337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87C7452-19B9-D14C-9513-3350E791DEAD}"/>
              </a:ext>
            </a:extLst>
          </p:cNvPr>
          <p:cNvSpPr>
            <a:spLocks noGrp="1"/>
          </p:cNvSpPr>
          <p:nvPr>
            <p:ph type="title"/>
          </p:nvPr>
        </p:nvSpPr>
        <p:spPr>
          <a:xfrm>
            <a:off x="640079" y="2053641"/>
            <a:ext cx="3669161" cy="2760098"/>
          </a:xfrm>
        </p:spPr>
        <p:txBody>
          <a:bodyPr>
            <a:normAutofit/>
          </a:bodyPr>
          <a:lstStyle/>
          <a:p>
            <a:r>
              <a:rPr lang="en-US">
                <a:solidFill>
                  <a:srgbClr val="FFFFFF"/>
                </a:solidFill>
              </a:rPr>
              <a:t>Azure Search</a:t>
            </a:r>
            <a:br>
              <a:rPr lang="en-US">
                <a:solidFill>
                  <a:srgbClr val="FFFFFF"/>
                </a:solidFill>
              </a:rPr>
            </a:br>
            <a:r>
              <a:rPr lang="en-US">
                <a:solidFill>
                  <a:srgbClr val="FFFFFF"/>
                </a:solidFill>
              </a:rPr>
              <a:t>Search-as-a-Service</a:t>
            </a:r>
          </a:p>
        </p:txBody>
      </p:sp>
      <p:sp>
        <p:nvSpPr>
          <p:cNvPr id="3" name="Content Placeholder 2">
            <a:extLst>
              <a:ext uri="{FF2B5EF4-FFF2-40B4-BE49-F238E27FC236}">
                <a16:creationId xmlns:a16="http://schemas.microsoft.com/office/drawing/2014/main" id="{3EAA92DA-645B-834F-B647-2B867CAEF0BA}"/>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Management Free</a:t>
            </a:r>
            <a:br>
              <a:rPr lang="en-US" sz="2400">
                <a:solidFill>
                  <a:srgbClr val="000000"/>
                </a:solidFill>
              </a:rPr>
            </a:br>
            <a:r>
              <a:rPr lang="en-US" sz="2400">
                <a:solidFill>
                  <a:srgbClr val="000000"/>
                </a:solidFill>
              </a:rPr>
              <a:t>Keyword search</a:t>
            </a:r>
            <a:br>
              <a:rPr lang="en-US" sz="2400">
                <a:solidFill>
                  <a:srgbClr val="000000"/>
                </a:solidFill>
              </a:rPr>
            </a:br>
            <a:r>
              <a:rPr lang="en-US" sz="2400">
                <a:solidFill>
                  <a:srgbClr val="000000"/>
                </a:solidFill>
              </a:rPr>
              <a:t>Faceting</a:t>
            </a:r>
            <a:br>
              <a:rPr lang="en-US" sz="2400">
                <a:solidFill>
                  <a:srgbClr val="000000"/>
                </a:solidFill>
              </a:rPr>
            </a:br>
            <a:r>
              <a:rPr lang="en-US" sz="2400">
                <a:solidFill>
                  <a:srgbClr val="000000"/>
                </a:solidFill>
              </a:rPr>
              <a:t>Geospatial support</a:t>
            </a:r>
            <a:br>
              <a:rPr lang="en-US" sz="2400">
                <a:solidFill>
                  <a:srgbClr val="000000"/>
                </a:solidFill>
              </a:rPr>
            </a:br>
            <a:r>
              <a:rPr lang="en-US" sz="2400">
                <a:solidFill>
                  <a:srgbClr val="000000"/>
                </a:solidFill>
              </a:rPr>
              <a:t>Multi-Language Support</a:t>
            </a:r>
            <a:br>
              <a:rPr lang="en-US" sz="2400">
                <a:solidFill>
                  <a:srgbClr val="000000"/>
                </a:solidFill>
              </a:rPr>
            </a:br>
            <a:r>
              <a:rPr lang="en-US" sz="2400">
                <a:solidFill>
                  <a:srgbClr val="000000"/>
                </a:solidFill>
              </a:rPr>
              <a:t>Suggestions/auto-complete</a:t>
            </a:r>
            <a:br>
              <a:rPr lang="en-US" sz="2400">
                <a:solidFill>
                  <a:srgbClr val="000000"/>
                </a:solidFill>
              </a:rPr>
            </a:br>
            <a:r>
              <a:rPr lang="en-US" sz="2400">
                <a:solidFill>
                  <a:srgbClr val="000000"/>
                </a:solidFill>
              </a:rPr>
              <a:t>Customizable scoring models</a:t>
            </a:r>
            <a:br>
              <a:rPr lang="en-US" sz="2400">
                <a:solidFill>
                  <a:srgbClr val="000000"/>
                </a:solidFill>
              </a:rPr>
            </a:br>
            <a:r>
              <a:rPr lang="en-US" sz="2400">
                <a:solidFill>
                  <a:srgbClr val="000000"/>
                </a:solidFill>
              </a:rPr>
              <a:t>Proximity Search</a:t>
            </a:r>
            <a:br>
              <a:rPr lang="en-US" sz="2400">
                <a:solidFill>
                  <a:srgbClr val="000000"/>
                </a:solidFill>
              </a:rPr>
            </a:br>
            <a:r>
              <a:rPr lang="en-US" sz="2400">
                <a:solidFill>
                  <a:srgbClr val="000000"/>
                </a:solidFill>
              </a:rPr>
              <a:t>Synonyms</a:t>
            </a:r>
            <a:br>
              <a:rPr lang="en-US" sz="2400">
                <a:solidFill>
                  <a:srgbClr val="000000"/>
                </a:solidFill>
              </a:rPr>
            </a:br>
            <a:r>
              <a:rPr lang="en-US" sz="2400">
                <a:solidFill>
                  <a:srgbClr val="000000"/>
                </a:solidFill>
              </a:rPr>
              <a:t>etc.</a:t>
            </a:r>
            <a:br>
              <a:rPr lang="en-US" sz="2400">
                <a:solidFill>
                  <a:srgbClr val="000000"/>
                </a:solidFill>
              </a:rPr>
            </a:br>
            <a:endParaRPr lang="en-US" sz="2400">
              <a:solidFill>
                <a:srgbClr val="000000"/>
              </a:solidFill>
            </a:endParaRPr>
          </a:p>
        </p:txBody>
      </p:sp>
    </p:spTree>
    <p:extLst>
      <p:ext uri="{BB962C8B-B14F-4D97-AF65-F5344CB8AC3E}">
        <p14:creationId xmlns:p14="http://schemas.microsoft.com/office/powerpoint/2010/main" val="5418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79745" y="2134746"/>
            <a:ext cx="7431428" cy="787430"/>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a:t>
            </a:r>
          </a:p>
        </p:txBody>
      </p:sp>
      <p:sp>
        <p:nvSpPr>
          <p:cNvPr id="7" name="Rectangle 6"/>
          <p:cNvSpPr/>
          <p:nvPr/>
        </p:nvSpPr>
        <p:spPr>
          <a:xfrm>
            <a:off x="879745" y="3220365"/>
            <a:ext cx="6920978" cy="2092881"/>
          </a:xfrm>
          <a:prstGeom prst="rect">
            <a:avLst/>
          </a:prstGeom>
        </p:spPr>
        <p:txBody>
          <a:bodyPr wrap="square" lIns="146284">
            <a:spAutoFit/>
          </a:bodyPr>
          <a:lstStyle/>
          <a:p>
            <a:pPr marL="0" marR="0" lvl="0" indent="0" algn="l" defTabSz="932148" rtl="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a:ln w="3175">
                  <a:noFill/>
                </a:ln>
                <a:solidFill>
                  <a:srgbClr val="AFE6FF"/>
                </a:solidFill>
                <a:effectLst/>
                <a:uLnTx/>
                <a:uFillTx/>
                <a:latin typeface="Segoe UI" panose="020B0502040204020203" pitchFamily="34" charset="0"/>
                <a:ea typeface="+mn-ea"/>
                <a:cs typeface="Segoe UI" panose="020B0502040204020203" pitchFamily="34" charset="0"/>
              </a:rPr>
              <a:t>Powerful prebuilt AI models exposed as API services</a:t>
            </a:r>
          </a:p>
          <a:p>
            <a:pPr marL="0" marR="0" lvl="0" indent="0" algn="l" defTabSz="932148" rtl="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a:ln w="3175">
                  <a:noFill/>
                </a:ln>
                <a:solidFill>
                  <a:srgbClr val="AFE6FF"/>
                </a:solidFill>
                <a:effectLst/>
                <a:uLnTx/>
                <a:uFillTx/>
                <a:latin typeface="Segoe UI" panose="020B0502040204020203" pitchFamily="34" charset="0"/>
                <a:ea typeface="+mn-ea"/>
                <a:cs typeface="Segoe UI" panose="020B0502040204020203" pitchFamily="34" charset="0"/>
              </a:rPr>
              <a:t>Process images, video, speech, language and more</a:t>
            </a:r>
          </a:p>
          <a:p>
            <a:pPr marL="0" marR="0" lvl="0" indent="0" algn="l" defTabSz="932148" rtl="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a:ln w="3175">
                  <a:noFill/>
                </a:ln>
                <a:solidFill>
                  <a:srgbClr val="AFE6FF"/>
                </a:solidFill>
                <a:effectLst/>
                <a:uLnTx/>
                <a:uFillTx/>
                <a:latin typeface="Segoe UI" panose="020B0502040204020203" pitchFamily="34" charset="0"/>
                <a:ea typeface="+mn-ea"/>
                <a:cs typeface="Segoe UI" panose="020B0502040204020203" pitchFamily="34" charset="0"/>
              </a:rPr>
              <a:t>Simple REST APIs with .NET, Java, Python, Node SDKs</a:t>
            </a:r>
          </a:p>
          <a:p>
            <a:pPr marL="0" marR="0" lvl="0" indent="0" algn="l" defTabSz="932148" rtl="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a:ln w="3175">
                  <a:noFill/>
                </a:ln>
                <a:solidFill>
                  <a:srgbClr val="AFE6FF"/>
                </a:solidFill>
                <a:effectLst/>
                <a:uLnTx/>
                <a:uFillTx/>
                <a:latin typeface="Segoe UI" panose="020B0502040204020203" pitchFamily="34" charset="0"/>
                <a:ea typeface="+mn-ea"/>
                <a:cs typeface="Segoe UI" panose="020B0502040204020203" pitchFamily="34" charset="0"/>
              </a:rPr>
              <a:t>Easily customize your own state-of-the-art AI models</a:t>
            </a:r>
          </a:p>
          <a:p>
            <a:pPr marL="0" marR="0" lvl="0" indent="0" algn="l" defTabSz="932148" rtl="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a:ln w="3175">
                  <a:noFill/>
                </a:ln>
                <a:solidFill>
                  <a:srgbClr val="AFE6FF"/>
                </a:solidFill>
                <a:effectLst/>
                <a:uLnTx/>
                <a:uFillTx/>
                <a:latin typeface="Segoe UI" panose="020B0502040204020203" pitchFamily="34" charset="0"/>
                <a:ea typeface="+mn-ea"/>
                <a:cs typeface="Segoe UI" panose="020B0502040204020203" pitchFamily="34" charset="0"/>
              </a:rPr>
              <a:t>Train in the cloud and deploy anywhere</a:t>
            </a:r>
          </a:p>
        </p:txBody>
      </p:sp>
      <p:sp>
        <p:nvSpPr>
          <p:cNvPr id="74" name="Title 1">
            <a:extLst>
              <a:ext uri="{FF2B5EF4-FFF2-40B4-BE49-F238E27FC236}">
                <a16:creationId xmlns:a16="http://schemas.microsoft.com/office/drawing/2014/main" id="{895AFFAD-3A06-4A56-A1EA-65A2B184B0DF}"/>
              </a:ext>
            </a:extLst>
          </p:cNvPr>
          <p:cNvSpPr txBox="1">
            <a:spLocks/>
          </p:cNvSpPr>
          <p:nvPr/>
        </p:nvSpPr>
        <p:spPr>
          <a:xfrm>
            <a:off x="171420" y="-92695"/>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Pre-Built AI</a:t>
            </a:r>
          </a:p>
        </p:txBody>
      </p:sp>
      <p:sp>
        <p:nvSpPr>
          <p:cNvPr id="75" name="Title 1">
            <a:extLst>
              <a:ext uri="{FF2B5EF4-FFF2-40B4-BE49-F238E27FC236}">
                <a16:creationId xmlns:a16="http://schemas.microsoft.com/office/drawing/2014/main" id="{3BE8470F-69E7-4B53-8344-ADF16E293E3A}"/>
              </a:ext>
            </a:extLst>
          </p:cNvPr>
          <p:cNvSpPr txBox="1">
            <a:spLocks/>
          </p:cNvSpPr>
          <p:nvPr/>
        </p:nvSpPr>
        <p:spPr>
          <a:xfrm>
            <a:off x="1" y="549388"/>
            <a:ext cx="12192000" cy="56120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745" b="0" i="1" u="none" strike="noStrike" kern="1200" cap="none" spc="0" normalizeH="0" baseline="0" noProof="0">
                <a:ln w="3175">
                  <a:noFill/>
                </a:ln>
                <a:solidFill>
                  <a:prstClr val="white"/>
                </a:solidFill>
                <a:effectLst/>
                <a:uLnTx/>
                <a:uFillTx/>
                <a:latin typeface="Segoe UI Semibold" panose="020B0702040204020203" pitchFamily="34" charset="0"/>
                <a:ea typeface="+mn-ea"/>
                <a:cs typeface="Segoe UI Semibold" panose="020B0702040204020203" pitchFamily="34" charset="0"/>
              </a:rPr>
              <a:t>To develop applications that understand us</a:t>
            </a:r>
          </a:p>
        </p:txBody>
      </p:sp>
      <p:grpSp>
        <p:nvGrpSpPr>
          <p:cNvPr id="77" name="Group 76">
            <a:extLst>
              <a:ext uri="{FF2B5EF4-FFF2-40B4-BE49-F238E27FC236}">
                <a16:creationId xmlns:a16="http://schemas.microsoft.com/office/drawing/2014/main" id="{54CB20C7-DA53-400E-B2CF-E5622D59808B}"/>
              </a:ext>
            </a:extLst>
          </p:cNvPr>
          <p:cNvGrpSpPr/>
          <p:nvPr/>
        </p:nvGrpSpPr>
        <p:grpSpPr>
          <a:xfrm>
            <a:off x="8542580" y="1169107"/>
            <a:ext cx="3576440" cy="5162527"/>
            <a:chOff x="8070028" y="718346"/>
            <a:chExt cx="3649420" cy="5162527"/>
          </a:xfrm>
        </p:grpSpPr>
        <p:sp>
          <p:nvSpPr>
            <p:cNvPr id="78" name="TextBox 77">
              <a:extLst>
                <a:ext uri="{FF2B5EF4-FFF2-40B4-BE49-F238E27FC236}">
                  <a16:creationId xmlns:a16="http://schemas.microsoft.com/office/drawing/2014/main" id="{A51C2ADE-B05D-40AC-9689-734E1F32862A}"/>
                </a:ext>
              </a:extLst>
            </p:cNvPr>
            <p:cNvSpPr txBox="1"/>
            <p:nvPr/>
          </p:nvSpPr>
          <p:spPr>
            <a:xfrm>
              <a:off x="8818872" y="718346"/>
              <a:ext cx="2900576" cy="5162527"/>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Conversation</a:t>
              </a:r>
            </a:p>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Bing Search</a:t>
              </a:r>
            </a:p>
            <a:p>
              <a:pPr marL="0" marR="0" lvl="0" indent="0" algn="l" defTabSz="914225" rtl="0" eaLnBrk="1" fontAlgn="auto" latinLnBrk="0" hangingPunct="1">
                <a:lnSpc>
                  <a:spcPct val="25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grpSp>
          <p:nvGrpSpPr>
            <p:cNvPr id="79" name="Group 78">
              <a:extLst>
                <a:ext uri="{FF2B5EF4-FFF2-40B4-BE49-F238E27FC236}">
                  <a16:creationId xmlns:a16="http://schemas.microsoft.com/office/drawing/2014/main" id="{BDAC4D0D-09A7-4E75-9167-9C67D9AB8F51}"/>
                </a:ext>
              </a:extLst>
            </p:cNvPr>
            <p:cNvGrpSpPr/>
            <p:nvPr/>
          </p:nvGrpSpPr>
          <p:grpSpPr>
            <a:xfrm>
              <a:off x="8070028" y="2698541"/>
              <a:ext cx="633857" cy="633857"/>
              <a:chOff x="2146048" y="1729008"/>
              <a:chExt cx="761852" cy="761852"/>
            </a:xfrm>
          </p:grpSpPr>
          <p:sp>
            <p:nvSpPr>
              <p:cNvPr id="104" name="Oval 103">
                <a:extLst>
                  <a:ext uri="{FF2B5EF4-FFF2-40B4-BE49-F238E27FC236}">
                    <a16:creationId xmlns:a16="http://schemas.microsoft.com/office/drawing/2014/main" id="{4F835B7E-8C00-4B75-856E-BF58A3D631AB}"/>
                  </a:ext>
                </a:extLst>
              </p:cNvPr>
              <p:cNvSpPr/>
              <p:nvPr/>
            </p:nvSpPr>
            <p:spPr bwMode="auto">
              <a:xfrm>
                <a:off x="2146048" y="1729008"/>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876F35AC-CD9E-4719-9446-A01EFF88F3A8}"/>
                  </a:ext>
                </a:extLst>
              </p:cNvPr>
              <p:cNvGrpSpPr/>
              <p:nvPr/>
            </p:nvGrpSpPr>
            <p:grpSpPr>
              <a:xfrm>
                <a:off x="2374654" y="1987574"/>
                <a:ext cx="304639" cy="244720"/>
                <a:chOff x="3703676" y="2644877"/>
                <a:chExt cx="304683" cy="244755"/>
              </a:xfrm>
            </p:grpSpPr>
            <p:sp>
              <p:nvSpPr>
                <p:cNvPr id="106" name="Freeform 50">
                  <a:extLst>
                    <a:ext uri="{FF2B5EF4-FFF2-40B4-BE49-F238E27FC236}">
                      <a16:creationId xmlns:a16="http://schemas.microsoft.com/office/drawing/2014/main" id="{AFAF5554-C47F-47E6-B50E-C71223735249}"/>
                    </a:ext>
                  </a:extLst>
                </p:cNvPr>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7" name="Line 51">
                  <a:extLst>
                    <a:ext uri="{FF2B5EF4-FFF2-40B4-BE49-F238E27FC236}">
                      <a16:creationId xmlns:a16="http://schemas.microsoft.com/office/drawing/2014/main" id="{9891BAC8-04B8-4DA0-AE19-7BF55DF5C5A7}"/>
                    </a:ext>
                  </a:extLst>
                </p:cNvPr>
                <p:cNvSpPr>
                  <a:spLocks noChangeShapeType="1"/>
                </p:cNvSpPr>
                <p:nvPr/>
              </p:nvSpPr>
              <p:spPr bwMode="auto">
                <a:xfrm>
                  <a:off x="3724859" y="2736130"/>
                  <a:ext cx="85311" cy="0"/>
                </a:xfrm>
                <a:prstGeom prst="line">
                  <a:avLst/>
                </a:pr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Freeform 52">
                  <a:extLst>
                    <a:ext uri="{FF2B5EF4-FFF2-40B4-BE49-F238E27FC236}">
                      <a16:creationId xmlns:a16="http://schemas.microsoft.com/office/drawing/2014/main" id="{A1B9F13D-87AF-400E-AC99-060394F69DFD}"/>
                    </a:ext>
                  </a:extLst>
                </p:cNvPr>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9" name="Freeform 53">
                  <a:extLst>
                    <a:ext uri="{FF2B5EF4-FFF2-40B4-BE49-F238E27FC236}">
                      <a16:creationId xmlns:a16="http://schemas.microsoft.com/office/drawing/2014/main" id="{6C210956-E5A0-4846-B5D9-36D371DE8869}"/>
                    </a:ext>
                  </a:extLst>
                </p:cNvPr>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0" name="Freeform 54">
                  <a:extLst>
                    <a:ext uri="{FF2B5EF4-FFF2-40B4-BE49-F238E27FC236}">
                      <a16:creationId xmlns:a16="http://schemas.microsoft.com/office/drawing/2014/main" id="{6C03DADE-AE15-4380-A40F-E0B0AAADB89C}"/>
                    </a:ext>
                  </a:extLst>
                </p:cNvPr>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sp>
          <p:nvSpPr>
            <p:cNvPr id="80" name="Oval 79">
              <a:extLst>
                <a:ext uri="{FF2B5EF4-FFF2-40B4-BE49-F238E27FC236}">
                  <a16:creationId xmlns:a16="http://schemas.microsoft.com/office/drawing/2014/main" id="{754072DB-68F6-4F98-9E11-EF7DA0B7E45D}"/>
                </a:ext>
              </a:extLst>
            </p:cNvPr>
            <p:cNvSpPr/>
            <p:nvPr/>
          </p:nvSpPr>
          <p:spPr bwMode="auto">
            <a:xfrm>
              <a:off x="8070028" y="1906228"/>
              <a:ext cx="633857" cy="633857"/>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ABA166FA-3A9C-4109-A951-289E65DA00BE}"/>
                </a:ext>
              </a:extLst>
            </p:cNvPr>
            <p:cNvSpPr/>
            <p:nvPr/>
          </p:nvSpPr>
          <p:spPr bwMode="auto">
            <a:xfrm>
              <a:off x="8070028" y="3576276"/>
              <a:ext cx="633857" cy="633857"/>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A0BE3B46-6CC2-4913-908F-1DDB82CCFD92}"/>
                </a:ext>
              </a:extLst>
            </p:cNvPr>
            <p:cNvGrpSpPr/>
            <p:nvPr/>
          </p:nvGrpSpPr>
          <p:grpSpPr>
            <a:xfrm>
              <a:off x="8070028" y="1050937"/>
              <a:ext cx="633857" cy="633857"/>
              <a:chOff x="9249272" y="4646364"/>
              <a:chExt cx="761852" cy="761852"/>
            </a:xfrm>
          </p:grpSpPr>
          <p:sp>
            <p:nvSpPr>
              <p:cNvPr id="100" name="Oval 99">
                <a:extLst>
                  <a:ext uri="{FF2B5EF4-FFF2-40B4-BE49-F238E27FC236}">
                    <a16:creationId xmlns:a16="http://schemas.microsoft.com/office/drawing/2014/main" id="{5C248E81-1FB3-4CF6-812A-7D042513EDB6}"/>
                  </a:ext>
                </a:extLst>
              </p:cNvPr>
              <p:cNvSpPr/>
              <p:nvPr/>
            </p:nvSpPr>
            <p:spPr bwMode="auto">
              <a:xfrm>
                <a:off x="9249272"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Freeform 24">
                <a:extLst>
                  <a:ext uri="{FF2B5EF4-FFF2-40B4-BE49-F238E27FC236}">
                    <a16:creationId xmlns:a16="http://schemas.microsoft.com/office/drawing/2014/main" id="{41A611D8-55CA-4572-9602-48D7D59C9BEC}"/>
                  </a:ext>
                </a:extLst>
              </p:cNvPr>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Oval 25">
                <a:extLst>
                  <a:ext uri="{FF2B5EF4-FFF2-40B4-BE49-F238E27FC236}">
                    <a16:creationId xmlns:a16="http://schemas.microsoft.com/office/drawing/2014/main" id="{AF1ABCBB-AFE5-4547-B539-3A2B3B803C80}"/>
                  </a:ext>
                </a:extLst>
              </p:cNvPr>
              <p:cNvSpPr>
                <a:spLocks noChangeArrowheads="1"/>
              </p:cNvSpPr>
              <p:nvPr/>
            </p:nvSpPr>
            <p:spPr bwMode="auto">
              <a:xfrm>
                <a:off x="9532444" y="4933127"/>
                <a:ext cx="195506" cy="188326"/>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Oval 26">
                <a:extLst>
                  <a:ext uri="{FF2B5EF4-FFF2-40B4-BE49-F238E27FC236}">
                    <a16:creationId xmlns:a16="http://schemas.microsoft.com/office/drawing/2014/main" id="{D9E8C2CB-0471-4E63-AD55-4AC24E51A398}"/>
                  </a:ext>
                </a:extLst>
              </p:cNvPr>
              <p:cNvSpPr>
                <a:spLocks noChangeArrowheads="1"/>
              </p:cNvSpPr>
              <p:nvPr/>
            </p:nvSpPr>
            <p:spPr bwMode="auto">
              <a:xfrm>
                <a:off x="9608542" y="5006590"/>
                <a:ext cx="43313" cy="41398"/>
              </a:xfrm>
              <a:prstGeom prst="ellipse">
                <a:avLst/>
              </a:prstGeom>
              <a:solidFill>
                <a:srgbClr val="4DB0FF"/>
              </a:solidFill>
              <a:ln>
                <a:solidFill>
                  <a:srgbClr val="0078D7"/>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85D209A3-96A7-48BD-B290-894E1FEEBC56}"/>
                </a:ext>
              </a:extLst>
            </p:cNvPr>
            <p:cNvGrpSpPr/>
            <p:nvPr/>
          </p:nvGrpSpPr>
          <p:grpSpPr>
            <a:xfrm>
              <a:off x="8070028" y="5225032"/>
              <a:ext cx="633857" cy="633857"/>
              <a:chOff x="2040304" y="4646364"/>
              <a:chExt cx="761852" cy="761852"/>
            </a:xfrm>
          </p:grpSpPr>
          <p:sp>
            <p:nvSpPr>
              <p:cNvPr id="95" name="Oval 94">
                <a:extLst>
                  <a:ext uri="{FF2B5EF4-FFF2-40B4-BE49-F238E27FC236}">
                    <a16:creationId xmlns:a16="http://schemas.microsoft.com/office/drawing/2014/main" id="{7EDB911B-F326-4F2D-BA7A-7E0958653D5F}"/>
                  </a:ext>
                </a:extLst>
              </p:cNvPr>
              <p:cNvSpPr/>
              <p:nvPr/>
            </p:nvSpPr>
            <p:spPr bwMode="auto">
              <a:xfrm>
                <a:off x="2040304"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6" name="Group 4">
                <a:extLst>
                  <a:ext uri="{FF2B5EF4-FFF2-40B4-BE49-F238E27FC236}">
                    <a16:creationId xmlns:a16="http://schemas.microsoft.com/office/drawing/2014/main" id="{11BBE377-E32E-41A6-A2EB-46F350556952}"/>
                  </a:ext>
                </a:extLst>
              </p:cNvPr>
              <p:cNvGrpSpPr>
                <a:grpSpLocks noChangeAspect="1"/>
              </p:cNvGrpSpPr>
              <p:nvPr/>
            </p:nvGrpSpPr>
            <p:grpSpPr bwMode="auto">
              <a:xfrm>
                <a:off x="2291073" y="4836817"/>
                <a:ext cx="260313" cy="380945"/>
                <a:chOff x="3526" y="3353"/>
                <a:chExt cx="164" cy="240"/>
              </a:xfrm>
            </p:grpSpPr>
            <p:sp>
              <p:nvSpPr>
                <p:cNvPr id="97" name="Freeform 5">
                  <a:extLst>
                    <a:ext uri="{FF2B5EF4-FFF2-40B4-BE49-F238E27FC236}">
                      <a16:creationId xmlns:a16="http://schemas.microsoft.com/office/drawing/2014/main" id="{1E8CC854-1A68-4500-A10F-C8EE3397379D}"/>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Freeform 6">
                  <a:extLst>
                    <a:ext uri="{FF2B5EF4-FFF2-40B4-BE49-F238E27FC236}">
                      <a16:creationId xmlns:a16="http://schemas.microsoft.com/office/drawing/2014/main" id="{9583A56A-6A54-44B1-9786-547486685179}"/>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Freeform 7">
                  <a:extLst>
                    <a:ext uri="{FF2B5EF4-FFF2-40B4-BE49-F238E27FC236}">
                      <a16:creationId xmlns:a16="http://schemas.microsoft.com/office/drawing/2014/main" id="{4E925278-B59B-4D96-8567-14F08C68BA98}"/>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CFA8036E-B335-4B96-AB38-DDA35FB85365}"/>
                </a:ext>
              </a:extLst>
            </p:cNvPr>
            <p:cNvGrpSpPr/>
            <p:nvPr/>
          </p:nvGrpSpPr>
          <p:grpSpPr>
            <a:xfrm>
              <a:off x="8070028" y="4390008"/>
              <a:ext cx="633857" cy="633857"/>
              <a:chOff x="5837312" y="5653933"/>
              <a:chExt cx="761852" cy="761852"/>
            </a:xfrm>
          </p:grpSpPr>
          <p:sp>
            <p:nvSpPr>
              <p:cNvPr id="92" name="Oval 91">
                <a:extLst>
                  <a:ext uri="{FF2B5EF4-FFF2-40B4-BE49-F238E27FC236}">
                    <a16:creationId xmlns:a16="http://schemas.microsoft.com/office/drawing/2014/main" id="{31FA9DD2-1B6C-40FA-B66C-DBDDC569C2BB}"/>
                  </a:ext>
                </a:extLst>
              </p:cNvPr>
              <p:cNvSpPr/>
              <p:nvPr/>
            </p:nvSpPr>
            <p:spPr bwMode="auto">
              <a:xfrm>
                <a:off x="5837312" y="5653933"/>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3" name="Oval 92">
                <a:extLst>
                  <a:ext uri="{FF2B5EF4-FFF2-40B4-BE49-F238E27FC236}">
                    <a16:creationId xmlns:a16="http://schemas.microsoft.com/office/drawing/2014/main" id="{70417068-92CB-444C-ABCF-24349E13C6BD}"/>
                  </a:ext>
                </a:extLst>
              </p:cNvPr>
              <p:cNvSpPr/>
              <p:nvPr/>
            </p:nvSpPr>
            <p:spPr bwMode="auto">
              <a:xfrm>
                <a:off x="6072456" y="5889277"/>
                <a:ext cx="185879" cy="185879"/>
              </a:xfrm>
              <a:prstGeom prst="ellipse">
                <a:avLst/>
              </a:prstGeom>
              <a:noFill/>
              <a:ln w="19050"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9308E743-2FCD-4034-A4A7-E72466DC48AD}"/>
                  </a:ext>
                </a:extLst>
              </p:cNvPr>
              <p:cNvCxnSpPr/>
              <p:nvPr/>
            </p:nvCxnSpPr>
            <p:spPr>
              <a:xfrm>
                <a:off x="6230397" y="6046818"/>
                <a:ext cx="133623" cy="133623"/>
              </a:xfrm>
              <a:prstGeom prst="line">
                <a:avLst/>
              </a:prstGeom>
              <a:solidFill>
                <a:srgbClr val="F8F8F8"/>
              </a:solidFill>
              <a:ln w="19050" cap="flat" cmpd="sng" algn="ctr">
                <a:solidFill>
                  <a:srgbClr val="0078D7"/>
                </a:solidFill>
                <a:prstDash val="solid"/>
                <a:headEnd type="none" w="med" len="med"/>
                <a:tailEnd type="none" w="med" len="med"/>
              </a:ln>
              <a:effectLst/>
            </p:spPr>
          </p:cxnSp>
        </p:grpSp>
        <p:sp>
          <p:nvSpPr>
            <p:cNvPr id="90" name="speech_5" title="Icon of two overlapping chat bubbles">
              <a:extLst>
                <a:ext uri="{FF2B5EF4-FFF2-40B4-BE49-F238E27FC236}">
                  <a16:creationId xmlns:a16="http://schemas.microsoft.com/office/drawing/2014/main" id="{BA86DB76-4D6D-447B-94AC-F620296D7760}"/>
                </a:ext>
              </a:extLst>
            </p:cNvPr>
            <p:cNvSpPr>
              <a:spLocks noChangeAspect="1" noEditPoints="1"/>
            </p:cNvSpPr>
            <p:nvPr/>
          </p:nvSpPr>
          <p:spPr bwMode="auto">
            <a:xfrm>
              <a:off x="8178822" y="3749212"/>
              <a:ext cx="404198" cy="31603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people_23" title="Icon of a person with a chat bubble above them">
              <a:extLst>
                <a:ext uri="{FF2B5EF4-FFF2-40B4-BE49-F238E27FC236}">
                  <a16:creationId xmlns:a16="http://schemas.microsoft.com/office/drawing/2014/main" id="{A7889840-F4BE-49FB-94F2-6E001968C213}"/>
                </a:ext>
              </a:extLst>
            </p:cNvPr>
            <p:cNvSpPr>
              <a:spLocks noChangeAspect="1" noEditPoints="1"/>
            </p:cNvSpPr>
            <p:nvPr/>
          </p:nvSpPr>
          <p:spPr bwMode="auto">
            <a:xfrm>
              <a:off x="8208650" y="2045512"/>
              <a:ext cx="362405" cy="35857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264029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Cognitive Search Architecture</a:t>
            </a:r>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2481377" y="4434538"/>
            <a:ext cx="2856173" cy="217230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Built-in Cognitive Skills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OCR,</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Key Phrase Extraction,</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People Names,</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Company Names, </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Sentiment Analyzer, </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Computer Vision,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616348" y="4468081"/>
            <a:ext cx="2856173" cy="121897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classification models,</a:t>
            </a:r>
            <a:br>
              <a:rPr kumimoji="0" lang="en-US" sz="1372"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entity extraction,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785933" y="5804179"/>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116327" y="5887624"/>
            <a:ext cx="1050071" cy="425309"/>
          </a:xfrm>
          <a:prstGeom prst="rect">
            <a:avLst/>
          </a:prstGeom>
        </p:spPr>
        <p:txBody>
          <a:bodyPr wrap="none">
            <a:spAutoFit/>
          </a:body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Machine</a:t>
            </a:r>
            <a:b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Learning</a:t>
            </a:r>
          </a:p>
        </p:txBody>
      </p:sp>
    </p:spTree>
    <p:extLst>
      <p:ext uri="{BB962C8B-B14F-4D97-AF65-F5344CB8AC3E}">
        <p14:creationId xmlns:p14="http://schemas.microsoft.com/office/powerpoint/2010/main" val="73039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CDC5C-AD11-F749-BCB2-9134B8C78650}"/>
              </a:ext>
            </a:extLst>
          </p:cNvPr>
          <p:cNvSpPr>
            <a:spLocks noGrp="1"/>
          </p:cNvSpPr>
          <p:nvPr>
            <p:ph type="title"/>
          </p:nvPr>
        </p:nvSpPr>
        <p:spPr>
          <a:xfrm>
            <a:off x="640079" y="2053641"/>
            <a:ext cx="3669161" cy="2760098"/>
          </a:xfrm>
        </p:spPr>
        <p:txBody>
          <a:bodyPr>
            <a:normAutofit/>
          </a:bodyPr>
          <a:lstStyle/>
          <a:p>
            <a:r>
              <a:rPr lang="en-US">
                <a:solidFill>
                  <a:srgbClr val="FFFFFF"/>
                </a:solidFill>
              </a:rPr>
              <a:t>Challenge Scenario</a:t>
            </a:r>
          </a:p>
        </p:txBody>
      </p:sp>
      <p:sp>
        <p:nvSpPr>
          <p:cNvPr id="4" name="Content Placeholder 3">
            <a:extLst>
              <a:ext uri="{FF2B5EF4-FFF2-40B4-BE49-F238E27FC236}">
                <a16:creationId xmlns:a16="http://schemas.microsoft.com/office/drawing/2014/main" id="{04BFFC07-A6B0-CD4C-B9CD-149224C470F2}"/>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Parts Unlimited is in the auto part business</a:t>
            </a:r>
          </a:p>
          <a:p>
            <a:r>
              <a:rPr lang="en-US" sz="2400">
                <a:solidFill>
                  <a:srgbClr val="000000"/>
                </a:solidFill>
              </a:rPr>
              <a:t>The sell via a brick and mortar store but have invested in a small e-commerce presence to augment the stores</a:t>
            </a:r>
          </a:p>
          <a:p>
            <a:r>
              <a:rPr lang="en-US" sz="2400">
                <a:solidFill>
                  <a:srgbClr val="000000"/>
                </a:solidFill>
              </a:rPr>
              <a:t>They are trying to cope with being overloaded due to faster-than-expected growth</a:t>
            </a:r>
          </a:p>
          <a:p>
            <a:endParaRPr lang="en-US" sz="2400">
              <a:solidFill>
                <a:srgbClr val="000000"/>
              </a:solidFill>
            </a:endParaRPr>
          </a:p>
          <a:p>
            <a:pPr marL="0" indent="0">
              <a:buNone/>
            </a:pPr>
            <a:r>
              <a:rPr lang="en-US" sz="2400">
                <a:solidFill>
                  <a:srgbClr val="000000"/>
                </a:solidFill>
              </a:rPr>
              <a:t>They want to begin their journey to the cloud</a:t>
            </a:r>
          </a:p>
        </p:txBody>
      </p:sp>
    </p:spTree>
    <p:extLst>
      <p:ext uri="{BB962C8B-B14F-4D97-AF65-F5344CB8AC3E}">
        <p14:creationId xmlns:p14="http://schemas.microsoft.com/office/powerpoint/2010/main" val="3190115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E5E855-5968-455A-AC53-28D2A276277D}"/>
              </a:ext>
            </a:extLst>
          </p:cNvPr>
          <p:cNvSpPr>
            <a:spLocks noGrp="1"/>
          </p:cNvSpPr>
          <p:nvPr>
            <p:ph type="title"/>
          </p:nvPr>
        </p:nvSpPr>
        <p:spPr>
          <a:xfrm>
            <a:off x="535915" y="2276479"/>
            <a:ext cx="4160520" cy="1938992"/>
          </a:xfrm>
        </p:spPr>
        <p:txBody>
          <a:bodyPr/>
          <a:lstStyle/>
          <a:p>
            <a:r>
              <a:rPr lang="en-US" sz="4000" dirty="0"/>
              <a:t>Built-in Skills</a:t>
            </a:r>
            <a:br>
              <a:rPr lang="en-US" sz="4000" dirty="0"/>
            </a:br>
            <a:r>
              <a:rPr lang="en-US" sz="4000" dirty="0"/>
              <a:t>in multiple languages</a:t>
            </a:r>
          </a:p>
        </p:txBody>
      </p:sp>
      <p:sp>
        <p:nvSpPr>
          <p:cNvPr id="5" name="Picture Placeholder 4">
            <a:extLst>
              <a:ext uri="{FF2B5EF4-FFF2-40B4-BE49-F238E27FC236}">
                <a16:creationId xmlns:a16="http://schemas.microsoft.com/office/drawing/2014/main" id="{3DF927C5-0C82-4EFF-84CD-B4524C666462}"/>
              </a:ext>
            </a:extLst>
          </p:cNvPr>
          <p:cNvSpPr>
            <a:spLocks noGrp="1"/>
          </p:cNvSpPr>
          <p:nvPr>
            <p:ph type="pic" sz="quarter" idx="11"/>
          </p:nvPr>
        </p:nvSpPr>
        <p:spPr>
          <a:xfrm>
            <a:off x="5334000" y="0"/>
            <a:ext cx="6858000" cy="6874476"/>
          </a:xfrm>
        </p:spPr>
      </p:sp>
      <p:pic>
        <p:nvPicPr>
          <p:cNvPr id="7" name="Picture 6">
            <a:extLst>
              <a:ext uri="{FF2B5EF4-FFF2-40B4-BE49-F238E27FC236}">
                <a16:creationId xmlns:a16="http://schemas.microsoft.com/office/drawing/2014/main" id="{FAA313E2-F473-4A05-A98E-0AD5C29BD7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605" r="8146" b="14369"/>
          <a:stretch/>
        </p:blipFill>
        <p:spPr>
          <a:xfrm>
            <a:off x="5333999" y="0"/>
            <a:ext cx="6858001" cy="6858000"/>
          </a:xfrm>
          <a:prstGeom prst="rect">
            <a:avLst/>
          </a:prstGeom>
        </p:spPr>
      </p:pic>
      <p:sp>
        <p:nvSpPr>
          <p:cNvPr id="8" name="Rectangle 7">
            <a:extLst>
              <a:ext uri="{FF2B5EF4-FFF2-40B4-BE49-F238E27FC236}">
                <a16:creationId xmlns:a16="http://schemas.microsoft.com/office/drawing/2014/main" id="{AE4E7636-ACAA-4E0A-98ED-A2ADC7D613CF}"/>
              </a:ext>
            </a:extLst>
          </p:cNvPr>
          <p:cNvSpPr/>
          <p:nvPr/>
        </p:nvSpPr>
        <p:spPr bwMode="auto">
          <a:xfrm>
            <a:off x="5333998" y="-16477"/>
            <a:ext cx="6858002" cy="6874477"/>
          </a:xfrm>
          <a:prstGeom prst="rect">
            <a:avLst/>
          </a:prstGeom>
          <a:solidFill>
            <a:schemeClr val="tx1">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7AC0D4FC-830F-4989-BE12-CE22AD523248}"/>
              </a:ext>
            </a:extLst>
          </p:cNvPr>
          <p:cNvGrpSpPr/>
          <p:nvPr/>
        </p:nvGrpSpPr>
        <p:grpSpPr>
          <a:xfrm>
            <a:off x="6633607" y="103753"/>
            <a:ext cx="6254679" cy="2642054"/>
            <a:chOff x="5528826" y="2090633"/>
            <a:chExt cx="6254679" cy="2642054"/>
          </a:xfrm>
        </p:grpSpPr>
        <p:sp>
          <p:nvSpPr>
            <p:cNvPr id="25" name="TextBox 24">
              <a:extLst>
                <a:ext uri="{FF2B5EF4-FFF2-40B4-BE49-F238E27FC236}">
                  <a16:creationId xmlns:a16="http://schemas.microsoft.com/office/drawing/2014/main" id="{395EA3B9-23CE-427C-BAD1-BF6D4C5BBBD8}"/>
                </a:ext>
              </a:extLst>
            </p:cNvPr>
            <p:cNvSpPr txBox="1"/>
            <p:nvPr/>
          </p:nvSpPr>
          <p:spPr>
            <a:xfrm>
              <a:off x="6607343" y="2090633"/>
              <a:ext cx="5176162" cy="2642054"/>
            </a:xfrm>
            <a:prstGeom prst="rect">
              <a:avLst/>
            </a:prstGeom>
            <a:noFill/>
            <a:ln>
              <a:noFill/>
            </a:ln>
          </p:spPr>
          <p:txBody>
            <a:bodyPr wrap="square" lIns="179285" tIns="143407" rIns="224106"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8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Natural Language </a:t>
              </a:r>
              <a:br>
                <a:rPr kumimoji="0" lang="en-US" sz="28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br>
              <a:r>
                <a:rPr kumimoji="0" lang="en-US" sz="28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Processing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Key Phrase Extraction </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Sentiment Analysis</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Organization Entity Extraction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Location Entity Extraction </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Persons Entity Extraction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Language Detection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endParaRPr>
            </a:p>
          </p:txBody>
        </p:sp>
        <p:grpSp>
          <p:nvGrpSpPr>
            <p:cNvPr id="26" name="Group 25">
              <a:extLst>
                <a:ext uri="{FF2B5EF4-FFF2-40B4-BE49-F238E27FC236}">
                  <a16:creationId xmlns:a16="http://schemas.microsoft.com/office/drawing/2014/main" id="{5F0D44E4-9B90-4FD3-8BD4-F637DA0DEFB1}"/>
                </a:ext>
              </a:extLst>
            </p:cNvPr>
            <p:cNvGrpSpPr/>
            <p:nvPr/>
          </p:nvGrpSpPr>
          <p:grpSpPr>
            <a:xfrm>
              <a:off x="5528826" y="2917894"/>
              <a:ext cx="987530" cy="987528"/>
              <a:chOff x="5528826" y="2917894"/>
              <a:chExt cx="987530" cy="987528"/>
            </a:xfrm>
          </p:grpSpPr>
          <p:sp>
            <p:nvSpPr>
              <p:cNvPr id="27" name="Oval 26">
                <a:extLst>
                  <a:ext uri="{FF2B5EF4-FFF2-40B4-BE49-F238E27FC236}">
                    <a16:creationId xmlns:a16="http://schemas.microsoft.com/office/drawing/2014/main" id="{19C78DAE-C4E8-4151-B105-CAA0100BD1BF}"/>
                  </a:ext>
                </a:extLst>
              </p:cNvPr>
              <p:cNvSpPr/>
              <p:nvPr/>
            </p:nvSpPr>
            <p:spPr bwMode="auto">
              <a:xfrm>
                <a:off x="5528826" y="2917894"/>
                <a:ext cx="987530" cy="987528"/>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eople_23" title="Icon of a person with a chat bubble above them">
                <a:extLst>
                  <a:ext uri="{FF2B5EF4-FFF2-40B4-BE49-F238E27FC236}">
                    <a16:creationId xmlns:a16="http://schemas.microsoft.com/office/drawing/2014/main" id="{9809E4D9-BA24-4698-B716-28F5D9ACB4AA}"/>
                  </a:ext>
                </a:extLst>
              </p:cNvPr>
              <p:cNvSpPr>
                <a:spLocks noChangeAspect="1" noEditPoints="1"/>
              </p:cNvSpPr>
              <p:nvPr/>
            </p:nvSpPr>
            <p:spPr bwMode="auto">
              <a:xfrm>
                <a:off x="5748928" y="3140891"/>
                <a:ext cx="547326" cy="54153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30" name="TextBox 4">
            <a:extLst>
              <a:ext uri="{FF2B5EF4-FFF2-40B4-BE49-F238E27FC236}">
                <a16:creationId xmlns:a16="http://schemas.microsoft.com/office/drawing/2014/main" id="{09C12A4D-2A4A-499F-BA58-FF09FE100D04}"/>
              </a:ext>
            </a:extLst>
          </p:cNvPr>
          <p:cNvSpPr txBox="1"/>
          <p:nvPr/>
        </p:nvSpPr>
        <p:spPr>
          <a:xfrm>
            <a:off x="7709752" y="2679619"/>
            <a:ext cx="5388183" cy="2254255"/>
          </a:xfrm>
          <a:prstGeom prst="rect">
            <a:avLst/>
          </a:prstGeom>
          <a:noFill/>
          <a:ln>
            <a:noFill/>
          </a:ln>
        </p:spPr>
        <p:txBody>
          <a:bodyPr wrap="square" lIns="179259" tIns="143407" rIns="179259"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8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Image Processing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Face Detection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Tag Extraction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Celebrity Recognition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Landmark Detection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Handwriting Recognition (Preview)</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t>Printed Text Recognition</a:t>
            </a:r>
            <a:br>
              <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endParaRPr>
          </a:p>
        </p:txBody>
      </p:sp>
      <p:sp>
        <p:nvSpPr>
          <p:cNvPr id="32" name="Oval 7">
            <a:extLst>
              <a:ext uri="{FF2B5EF4-FFF2-40B4-BE49-F238E27FC236}">
                <a16:creationId xmlns:a16="http://schemas.microsoft.com/office/drawing/2014/main" id="{6CB8CDF0-EAF9-4660-B664-65DCE7AD037C}"/>
              </a:ext>
            </a:extLst>
          </p:cNvPr>
          <p:cNvSpPr/>
          <p:nvPr/>
        </p:nvSpPr>
        <p:spPr bwMode="auto">
          <a:xfrm>
            <a:off x="6633607" y="3232685"/>
            <a:ext cx="982787" cy="982786"/>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EA38B884-B1CA-4FEC-B688-519796856771}"/>
              </a:ext>
            </a:extLst>
          </p:cNvPr>
          <p:cNvGrpSpPr/>
          <p:nvPr/>
        </p:nvGrpSpPr>
        <p:grpSpPr>
          <a:xfrm>
            <a:off x="6633607" y="4950351"/>
            <a:ext cx="5947660" cy="1589458"/>
            <a:chOff x="5531198" y="4744359"/>
            <a:chExt cx="5947660" cy="1589458"/>
          </a:xfrm>
        </p:grpSpPr>
        <p:sp>
          <p:nvSpPr>
            <p:cNvPr id="35" name="TextBox 34">
              <a:extLst>
                <a:ext uri="{FF2B5EF4-FFF2-40B4-BE49-F238E27FC236}">
                  <a16:creationId xmlns:a16="http://schemas.microsoft.com/office/drawing/2014/main" id="{AC9CD66B-4FCA-4E8A-9149-60FB48357413}"/>
                </a:ext>
              </a:extLst>
            </p:cNvPr>
            <p:cNvSpPr txBox="1"/>
            <p:nvPr/>
          </p:nvSpPr>
          <p:spPr>
            <a:xfrm>
              <a:off x="6607343" y="4744359"/>
              <a:ext cx="4871515" cy="1589458"/>
            </a:xfrm>
            <a:prstGeom prst="rect">
              <a:avLst/>
            </a:prstGeom>
            <a:noFill/>
            <a:ln>
              <a:noFill/>
            </a:ln>
          </p:spPr>
          <p:txBody>
            <a:bodyPr wrap="square" lIns="224106" tIns="143407" rIns="179285"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8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Utilities</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Complex Type Shaping</a:t>
              </a:r>
              <a:b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Text Merging</a:t>
              </a:r>
              <a:b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t>Text Splitting</a:t>
              </a:r>
              <a:br>
                <a:rPr kumimoji="0" lang="en-US" sz="16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FFFFFF"/>
                </a:solidFill>
                <a:effectLst/>
                <a:uLnTx/>
                <a:uFillTx/>
                <a:latin typeface="Segoe UI Semilight" charset="0"/>
                <a:ea typeface="Segoe UI Semilight" charset="0"/>
                <a:cs typeface="Segoe UI Semilight" charset="0"/>
              </a:endParaRPr>
            </a:p>
          </p:txBody>
        </p:sp>
        <p:sp>
          <p:nvSpPr>
            <p:cNvPr id="37" name="Oval 36">
              <a:extLst>
                <a:ext uri="{FF2B5EF4-FFF2-40B4-BE49-F238E27FC236}">
                  <a16:creationId xmlns:a16="http://schemas.microsoft.com/office/drawing/2014/main" id="{15C475F5-7D1F-48F7-8B1A-3BE03161538B}"/>
                </a:ext>
              </a:extLst>
            </p:cNvPr>
            <p:cNvSpPr/>
            <p:nvPr/>
          </p:nvSpPr>
          <p:spPr bwMode="auto">
            <a:xfrm>
              <a:off x="5531198" y="4965029"/>
              <a:ext cx="982786" cy="982785"/>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Eye" title="Icon of an eye">
            <a:extLst>
              <a:ext uri="{FF2B5EF4-FFF2-40B4-BE49-F238E27FC236}">
                <a16:creationId xmlns:a16="http://schemas.microsoft.com/office/drawing/2014/main" id="{C1B97AC6-5457-4730-8BC7-CF52A005DEED}"/>
              </a:ext>
            </a:extLst>
          </p:cNvPr>
          <p:cNvSpPr>
            <a:spLocks noChangeAspect="1" noEditPoints="1"/>
          </p:cNvSpPr>
          <p:nvPr/>
        </p:nvSpPr>
        <p:spPr bwMode="auto">
          <a:xfrm>
            <a:off x="6823374" y="3560949"/>
            <a:ext cx="590918" cy="3262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96" title="Icon of a gear with a wrench">
            <a:extLst>
              <a:ext uri="{FF2B5EF4-FFF2-40B4-BE49-F238E27FC236}">
                <a16:creationId xmlns:a16="http://schemas.microsoft.com/office/drawing/2014/main" id="{3E5F02F5-00B5-49B5-9BA8-2A66125D84A5}"/>
              </a:ext>
            </a:extLst>
          </p:cNvPr>
          <p:cNvSpPr>
            <a:spLocks noChangeAspect="1" noEditPoints="1"/>
          </p:cNvSpPr>
          <p:nvPr/>
        </p:nvSpPr>
        <p:spPr bwMode="auto">
          <a:xfrm>
            <a:off x="6913858" y="5429605"/>
            <a:ext cx="487177" cy="44857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7318850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74625"/>
            <a:ext cx="10515600" cy="1325563"/>
          </a:xfrm>
        </p:spPr>
        <p:txBody>
          <a:bodyPr>
            <a:normAutofit/>
          </a:bodyPr>
          <a:lstStyle/>
          <a:p>
            <a:r>
              <a:rPr lang="en-US" dirty="0">
                <a:latin typeface="Segoe UI Light" panose="020B0502040204020203" pitchFamily="34" charset="0"/>
                <a:cs typeface="Segoe UI Light" panose="020B0502040204020203" pitchFamily="34" charset="0"/>
              </a:rPr>
              <a:t>Challenge</a:t>
            </a:r>
            <a:r>
              <a:rPr lang="en-US" sz="4400" dirty="0">
                <a:solidFill>
                  <a:schemeClr val="tx1"/>
                </a:solidFill>
                <a:latin typeface="Segoe UI Light" panose="020B0502040204020203" pitchFamily="34" charset="0"/>
                <a:cs typeface="Segoe UI Light" panose="020B0502040204020203" pitchFamily="34" charset="0"/>
              </a:rPr>
              <a:t> 9: Improve Quality and Performance of Search</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Search is improved and able to scale and pick up new words.</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67775FBC-7D49-A342-AA7B-186461EC2481}"/>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6EDA01DC-A258-6F44-8953-E0CE47A6638D}"/>
              </a:ext>
            </a:extLst>
          </p:cNvPr>
          <p:cNvSpPr/>
          <p:nvPr/>
        </p:nvSpPr>
        <p:spPr>
          <a:xfrm>
            <a:off x="340285" y="4528412"/>
            <a:ext cx="4741554"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https://docs.microsoft.com/en-us/azure/search/</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424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a:solidFill>
                  <a:schemeClr val="bg2"/>
                </a:solidFill>
                <a:latin typeface="+mj-lt"/>
                <a:ea typeface="+mj-ea"/>
                <a:cs typeface="+mj-cs"/>
              </a:rPr>
              <a:t>Serverless Patterns </a:t>
            </a:r>
            <a:br>
              <a:rPr lang="en-US" sz="4000" b="1" kern="1200">
                <a:solidFill>
                  <a:schemeClr val="bg2"/>
                </a:solidFill>
                <a:latin typeface="+mj-lt"/>
                <a:ea typeface="+mj-ea"/>
                <a:cs typeface="+mj-cs"/>
              </a:rPr>
            </a:br>
            <a:r>
              <a:rPr lang="en-US" sz="4000" b="1" kern="1200">
                <a:solidFill>
                  <a:schemeClr val="bg2"/>
                </a:solidFill>
                <a:latin typeface="+mj-lt"/>
                <a:ea typeface="+mj-ea"/>
                <a:cs typeface="+mj-cs"/>
              </a:rPr>
              <a:t>with Azure Functions</a:t>
            </a:r>
            <a:endParaRPr lang="en-US" sz="4000" kern="1200">
              <a:solidFill>
                <a:schemeClr val="bg2"/>
              </a:solidFill>
              <a:latin typeface="+mj-lt"/>
              <a:ea typeface="+mj-ea"/>
              <a:cs typeface="+mj-cs"/>
            </a:endParaRPr>
          </a:p>
        </p:txBody>
      </p:sp>
    </p:spTree>
    <p:extLst>
      <p:ext uri="{BB962C8B-B14F-4D97-AF65-F5344CB8AC3E}">
        <p14:creationId xmlns:p14="http://schemas.microsoft.com/office/powerpoint/2010/main" val="2956806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9369"/>
            <a:ext cx="10515600" cy="1325563"/>
          </a:xfrm>
        </p:spPr>
        <p:txBody>
          <a:bodyPr/>
          <a:lstStyle/>
          <a:p>
            <a:r>
              <a:rPr lang="en-US" dirty="0"/>
              <a:t>What is “Serverless”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41899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7838"/>
            <a:ext cx="10515600" cy="1325563"/>
          </a:xfrm>
        </p:spPr>
        <p:txBody>
          <a:bodyPr/>
          <a:lstStyle/>
          <a:p>
            <a:r>
              <a:rPr lang="en-US" dirty="0"/>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Outside </a:t>
                </a:r>
                <a:br>
                  <a:rPr lang="en-US" sz="2200" dirty="0">
                    <a:solidFill>
                      <a:schemeClr val="tx2"/>
                    </a:solidFill>
                    <a:latin typeface="+mj-lt"/>
                    <a:cs typeface="Segoe UI"/>
                  </a:rPr>
                </a:br>
                <a:r>
                  <a:rPr lang="en-US" sz="2200" dirty="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15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125"/>
            <a:ext cx="10515600" cy="1325563"/>
          </a:xfrm>
        </p:spPr>
        <p:txBody>
          <a:bodyPr/>
          <a:lstStyle/>
          <a:p>
            <a:r>
              <a:rPr lang="en-US" dirty="0"/>
              <a:t>Benefits of “Serverless”</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Quick start</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Managed for you</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3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74625"/>
            <a:ext cx="10515600" cy="1325563"/>
          </a:xfrm>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Too complicated to deploy a traditional backend</a:t>
            </a:r>
          </a:p>
          <a:p>
            <a:pPr marL="742950" indent="-742950">
              <a:buAutoNum type="arabicPeriod"/>
            </a:pPr>
            <a:r>
              <a:rPr lang="en-US" dirty="0"/>
              <a:t>Workload is sporadic (very low &amp; high scale)</a:t>
            </a:r>
          </a:p>
          <a:p>
            <a:pPr marL="742950" indent="-742950">
              <a:buAutoNum type="arabicPeriod"/>
            </a:pPr>
            <a:r>
              <a:rPr lang="en-US" dirty="0"/>
              <a:t>(Human) Operational costs need to stay low</a:t>
            </a:r>
          </a:p>
          <a:p>
            <a:pPr marL="742950" indent="-742950">
              <a:buAutoNum type="arabicPeriod"/>
            </a:pPr>
            <a:r>
              <a:rPr lang="en-US" dirty="0"/>
              <a:t>Lots of different services involved</a:t>
            </a:r>
          </a:p>
        </p:txBody>
      </p:sp>
    </p:spTree>
    <p:extLst>
      <p:ext uri="{BB962C8B-B14F-4D97-AF65-F5344CB8AC3E}">
        <p14:creationId xmlns:p14="http://schemas.microsoft.com/office/powerpoint/2010/main" val="412132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y 15 minutes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Clean table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Find and clean invalid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Timer based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2851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File added 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CSV to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rPr>
                <a:t>CSV</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Azure service event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6650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Excel file saved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OneDrive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 API analyzes content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eates new sheets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with 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SaaS event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879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C0CEFC-EA79-0E4A-949B-2FE012774B46}"/>
              </a:ext>
            </a:extLst>
          </p:cNvPr>
          <p:cNvSpPr>
            <a:spLocks noGrp="1"/>
          </p:cNvSpPr>
          <p:nvPr>
            <p:ph type="title"/>
          </p:nvPr>
        </p:nvSpPr>
        <p:spPr>
          <a:xfrm>
            <a:off x="640079" y="2053641"/>
            <a:ext cx="3669161" cy="2760098"/>
          </a:xfrm>
        </p:spPr>
        <p:txBody>
          <a:bodyPr>
            <a:normAutofit/>
          </a:bodyPr>
          <a:lstStyle/>
          <a:p>
            <a:r>
              <a:rPr lang="en-US">
                <a:solidFill>
                  <a:srgbClr val="FFFFFF"/>
                </a:solidFill>
              </a:rPr>
              <a:t>Challenge Goals</a:t>
            </a:r>
          </a:p>
        </p:txBody>
      </p:sp>
      <p:sp>
        <p:nvSpPr>
          <p:cNvPr id="3" name="Content Placeholder 2">
            <a:extLst>
              <a:ext uri="{FF2B5EF4-FFF2-40B4-BE49-F238E27FC236}">
                <a16:creationId xmlns:a16="http://schemas.microsoft.com/office/drawing/2014/main" id="{4D0B9940-7BFC-EE47-8AEB-9136B5F1598A}"/>
              </a:ext>
            </a:extLst>
          </p:cNvPr>
          <p:cNvSpPr>
            <a:spLocks noGrp="1"/>
          </p:cNvSpPr>
          <p:nvPr>
            <p:ph idx="1"/>
          </p:nvPr>
        </p:nvSpPr>
        <p:spPr>
          <a:xfrm>
            <a:off x="6090574" y="801866"/>
            <a:ext cx="5306084" cy="5230634"/>
          </a:xfrm>
        </p:spPr>
        <p:txBody>
          <a:bodyPr anchor="ctr">
            <a:normAutofit/>
          </a:bodyPr>
          <a:lstStyle/>
          <a:p>
            <a:r>
              <a:rPr lang="en-US" sz="2200">
                <a:solidFill>
                  <a:srgbClr val="000000"/>
                </a:solidFill>
              </a:rPr>
              <a:t>Migrate the Website to the cloud leveraging PaaS services</a:t>
            </a:r>
          </a:p>
          <a:p>
            <a:r>
              <a:rPr lang="en-US" sz="2200">
                <a:solidFill>
                  <a:srgbClr val="000000"/>
                </a:solidFill>
              </a:rPr>
              <a:t>Enhance application stability with logging, monitoring and alerting</a:t>
            </a:r>
          </a:p>
          <a:p>
            <a:r>
              <a:rPr lang="en-US" sz="2200">
                <a:solidFill>
                  <a:srgbClr val="000000"/>
                </a:solidFill>
              </a:rPr>
              <a:t>Add automation in the cloud to support CI/CD processes</a:t>
            </a:r>
          </a:p>
          <a:p>
            <a:r>
              <a:rPr lang="en-US" sz="2200">
                <a:solidFill>
                  <a:srgbClr val="000000"/>
                </a:solidFill>
              </a:rPr>
              <a:t>Impove application responsiveness with auto scaling, caching and a CDN</a:t>
            </a:r>
          </a:p>
          <a:p>
            <a:r>
              <a:rPr lang="en-US" sz="2200">
                <a:solidFill>
                  <a:srgbClr val="000000"/>
                </a:solidFill>
              </a:rPr>
              <a:t>Enahnce customer access to products with search</a:t>
            </a:r>
          </a:p>
          <a:p>
            <a:r>
              <a:rPr lang="en-US" sz="2200">
                <a:solidFill>
                  <a:srgbClr val="000000"/>
                </a:solidFill>
              </a:rPr>
              <a:t>Begin to decouple the web app with Serverless Functions and API management to expose services to partners</a:t>
            </a:r>
          </a:p>
        </p:txBody>
      </p:sp>
    </p:spTree>
    <p:extLst>
      <p:ext uri="{BB962C8B-B14F-4D97-AF65-F5344CB8AC3E}">
        <p14:creationId xmlns:p14="http://schemas.microsoft.com/office/powerpoint/2010/main" val="2771340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Loaded web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calls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Completed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 ad based on user 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Web Applications architectures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1978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Photo taken and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 called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es in 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oduces scaled images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Mobile back ends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117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Millions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f devices feed</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into St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eam Analytics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 data in</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SQL Online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to structu</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stream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74901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dirty="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tana Analytics answe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 questions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Message sent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to </a:t>
              </a:r>
              <a:r>
                <a:rPr kumimoji="0" lang="en-US" altLang="en-US" sz="1400" b="0" i="0" u="none" strike="noStrike" kern="0" cap="none" spc="0" normalizeH="0" baseline="0" noProof="0" dirty="0" err="1">
                  <a:ln>
                    <a:noFill/>
                  </a:ln>
                  <a:solidFill>
                    <a:srgbClr val="505050"/>
                  </a:solidFill>
                  <a:effectLst/>
                  <a:uLnTx/>
                  <a:uFillTx/>
                  <a:latin typeface="Segoe UI Light" panose="020B0502040204020203" pitchFamily="34" charset="0"/>
                </a:rPr>
                <a:t>Chatbot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Chatbot sends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esponse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bot messaging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8472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dirty="0"/>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Function</a:t>
            </a:r>
          </a:p>
        </p:txBody>
      </p:sp>
    </p:spTree>
    <p:extLst>
      <p:ext uri="{BB962C8B-B14F-4D97-AF65-F5344CB8AC3E}">
        <p14:creationId xmlns:p14="http://schemas.microsoft.com/office/powerpoint/2010/main" val="40813003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2"/>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dirty="0"/>
              <a:t>Functions programming concepts</a:t>
            </a:r>
          </a:p>
        </p:txBody>
      </p:sp>
    </p:spTree>
    <p:extLst>
      <p:ext uri="{BB962C8B-B14F-4D97-AF65-F5344CB8AC3E}">
        <p14:creationId xmlns:p14="http://schemas.microsoft.com/office/powerpoint/2010/main" val="3231630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indent="-233318" algn="ctr" defTabSz="914367">
                  <a:defRPr/>
                </a:pPr>
                <a:r>
                  <a:rPr lang="en-US" sz="1100">
                    <a:solidFill>
                      <a:srgbClr val="505050"/>
                    </a:solidFill>
                    <a:ea typeface="Segoe UI" pitchFamily="34" charset="0"/>
                    <a:cs typeface="Segoe UI" pitchFamily="34" charset="0"/>
                  </a:rPr>
                  <a:t>Web </a:t>
                </a:r>
              </a:p>
              <a:p>
                <a:pPr marL="233318" indent="-233318" algn="ctr" defTabSz="914367">
                  <a:defRPr/>
                </a:pPr>
                <a:r>
                  <a:rPr lang="en-US" sz="1100">
                    <a:solidFill>
                      <a:srgbClr val="505050"/>
                    </a:solidFill>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3"/>
              <a:ext cx="1085684" cy="1040129"/>
              <a:chOff x="9695591" y="3636099"/>
              <a:chExt cx="1085684" cy="1040129"/>
            </a:xfrm>
          </p:grpSpPr>
          <p:grpSp>
            <p:nvGrpSpPr>
              <p:cNvPr id="103" name="Group 102"/>
              <p:cNvGrpSpPr/>
              <p:nvPr/>
            </p:nvGrpSpPr>
            <p:grpSpPr>
              <a:xfrm>
                <a:off x="9807936" y="3636099"/>
                <a:ext cx="918421" cy="846401"/>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indent="-233318" algn="ctr" defTabSz="914367">
                  <a:defRPr/>
                </a:pPr>
                <a:r>
                  <a:rPr lang="en-US" sz="1100">
                    <a:solidFill>
                      <a:srgbClr val="505050"/>
                    </a:solidFill>
                    <a:ea typeface="Segoe UI" pitchFamily="34" charset="0"/>
                    <a:cs typeface="Segoe UI" pitchFamily="34" charset="0"/>
                  </a:rPr>
                  <a:t>App Services</a:t>
                </a:r>
              </a:p>
              <a:p>
                <a:pPr marL="233318" indent="-233318" algn="ctr" defTabSz="914367">
                  <a:defRPr/>
                </a:pPr>
                <a:r>
                  <a:rPr lang="en-US" sz="1100">
                    <a:solidFill>
                      <a:srgbClr val="505050"/>
                    </a:solidFill>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13329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20930"/>
            <a:ext cx="10515600" cy="1325563"/>
          </a:xfrm>
        </p:spPr>
        <p:txBody>
          <a:bodyPr/>
          <a:lstStyle/>
          <a:p>
            <a:r>
              <a:rPr lang="en-US" dirty="0"/>
              <a:t>Get started and reach out!</a:t>
            </a:r>
          </a:p>
        </p:txBody>
      </p:sp>
      <p:sp>
        <p:nvSpPr>
          <p:cNvPr id="3" name="Text Placeholder 2"/>
          <p:cNvSpPr>
            <a:spLocks noGrp="1"/>
          </p:cNvSpPr>
          <p:nvPr>
            <p:ph type="body" sz="quarter" idx="10"/>
          </p:nvPr>
        </p:nvSpPr>
        <p:spPr>
          <a:xfrm>
            <a:off x="269239" y="1189177"/>
            <a:ext cx="11653523" cy="2055114"/>
          </a:xfrm>
        </p:spPr>
        <p:txBody>
          <a:bodyPr/>
          <a:lstStyle/>
          <a:p>
            <a:r>
              <a:rPr lang="en-US" dirty="0"/>
              <a:t>Try Functions – </a:t>
            </a:r>
            <a:r>
              <a:rPr lang="en-US" dirty="0">
                <a:hlinkClick r:id="rId2"/>
              </a:rPr>
              <a:t>https://functions.azure.com</a:t>
            </a:r>
            <a:endParaRPr lang="en-US" dirty="0"/>
          </a:p>
          <a:p>
            <a:r>
              <a:rPr lang="en-US" dirty="0"/>
              <a:t>Try App Service – </a:t>
            </a:r>
            <a:r>
              <a:rPr lang="en-US" dirty="0">
                <a:hlinkClick r:id="rId3"/>
              </a:rPr>
              <a:t>https://tryappservice.azure.com</a:t>
            </a:r>
            <a:endParaRPr lang="en-US" dirty="0"/>
          </a:p>
          <a:p>
            <a:endParaRPr lang="en-US" dirty="0"/>
          </a:p>
        </p:txBody>
      </p:sp>
      <p:pic>
        <p:nvPicPr>
          <p:cNvPr id="5" name="Picture 6"/>
          <p:cNvPicPr>
            <a:picLocks noChangeAspect="1"/>
          </p:cNvPicPr>
          <p:nvPr/>
        </p:nvPicPr>
        <p:blipFill>
          <a:blip r:embed="rId4"/>
          <a:stretch>
            <a:fillRect/>
          </a:stretch>
        </p:blipFill>
        <p:spPr>
          <a:xfrm>
            <a:off x="1435409" y="2711872"/>
            <a:ext cx="4266582" cy="3765128"/>
          </a:xfrm>
          <a:prstGeom prst="rect">
            <a:avLst/>
          </a:prstGeom>
        </p:spPr>
      </p:pic>
      <p:grpSp>
        <p:nvGrpSpPr>
          <p:cNvPr id="7" name="Group 6"/>
          <p:cNvGrpSpPr/>
          <p:nvPr/>
        </p:nvGrpSpPr>
        <p:grpSpPr>
          <a:xfrm>
            <a:off x="6868161" y="3003971"/>
            <a:ext cx="3341395" cy="3079329"/>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grpSp>
    </p:spTree>
    <p:extLst>
      <p:ext uri="{BB962C8B-B14F-4D97-AF65-F5344CB8AC3E}">
        <p14:creationId xmlns:p14="http://schemas.microsoft.com/office/powerpoint/2010/main" val="333897772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49225"/>
            <a:ext cx="10515600" cy="1325563"/>
          </a:xfrm>
        </p:spPr>
        <p:txBody>
          <a:bodyPr>
            <a:normAutofit/>
          </a:bodyPr>
          <a:lstStyle/>
          <a:p>
            <a:r>
              <a:rPr lang="en-US" dirty="0">
                <a:latin typeface="Segoe UI Light" panose="020B0502040204020203" pitchFamily="34" charset="0"/>
                <a:cs typeface="Segoe UI Light" panose="020B0502040204020203" pitchFamily="34" charset="0"/>
              </a:rPr>
              <a:t>Challenge</a:t>
            </a:r>
            <a:r>
              <a:rPr lang="en-US" sz="4400" dirty="0">
                <a:solidFill>
                  <a:schemeClr val="tx1"/>
                </a:solidFill>
                <a:latin typeface="Segoe UI Light" panose="020B0502040204020203" pitchFamily="34" charset="0"/>
                <a:cs typeface="Segoe UI Light" panose="020B0502040204020203" pitchFamily="34" charset="0"/>
              </a:rPr>
              <a:t> 10: Accelerate development &amp; take advantage of serverless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Moved product details over to microservices &amp; serverless</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3BFA33DF-0944-3841-B744-8FB9E9DAFB29}"/>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8AD09F89-A4A0-EB4A-BE16-D9293A581747}"/>
              </a:ext>
            </a:extLst>
          </p:cNvPr>
          <p:cNvSpPr/>
          <p:nvPr/>
        </p:nvSpPr>
        <p:spPr>
          <a:xfrm>
            <a:off x="266920" y="4528412"/>
            <a:ext cx="7247965" cy="1477328"/>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https://docs.microsoft.com/en-us/azure/azure-functions/</a:t>
            </a: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r>
              <a:rPr lang="en-US" u="sng" dirty="0">
                <a:hlinkClick r:id="rId4"/>
              </a:rPr>
              <a:t>https://docs.microsoft.com/en-us/azure/azure-functions/functions-create-first-azure-function</a:t>
            </a:r>
            <a:endParaRPr lang="en-US" dirty="0"/>
          </a:p>
          <a:p>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113983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DED0D47-0CDA-4869-A11B-62A48FEE0C6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What is API Management?</a:t>
            </a:r>
          </a:p>
        </p:txBody>
      </p:sp>
    </p:spTree>
    <p:extLst>
      <p:ext uri="{BB962C8B-B14F-4D97-AF65-F5344CB8AC3E}">
        <p14:creationId xmlns:p14="http://schemas.microsoft.com/office/powerpoint/2010/main" val="1187609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72D2678-DB30-D845-A0D1-E5E5C94D0DF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CEO Ask….</a:t>
            </a:r>
          </a:p>
        </p:txBody>
      </p:sp>
      <p:graphicFrame>
        <p:nvGraphicFramePr>
          <p:cNvPr id="5" name="Content Placeholder 2">
            <a:extLst>
              <a:ext uri="{FF2B5EF4-FFF2-40B4-BE49-F238E27FC236}">
                <a16:creationId xmlns:a16="http://schemas.microsoft.com/office/drawing/2014/main" id="{67BCF4D0-646A-41EA-AA3B-37F4DAA61E31}"/>
              </a:ext>
            </a:extLst>
          </p:cNvPr>
          <p:cNvGraphicFramePr>
            <a:graphicFrameLocks noGrp="1"/>
          </p:cNvGraphicFramePr>
          <p:nvPr>
            <p:ph idx="1"/>
            <p:extLst>
              <p:ext uri="{D42A27DB-BD31-4B8C-83A1-F6EECF244321}">
                <p14:modId xmlns:p14="http://schemas.microsoft.com/office/powerpoint/2010/main" val="398138734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3950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r>
              <a:rPr lang="en-US" dirty="0"/>
              <a:t>APIs and API economy</a:t>
            </a:r>
          </a:p>
        </p:txBody>
      </p:sp>
      <p:sp>
        <p:nvSpPr>
          <p:cNvPr id="3" name="Text Placeholder 2"/>
          <p:cNvSpPr>
            <a:spLocks noGrp="1"/>
          </p:cNvSpPr>
          <p:nvPr>
            <p:ph type="body" sz="quarter" idx="10"/>
          </p:nvPr>
        </p:nvSpPr>
        <p:spPr>
          <a:xfrm>
            <a:off x="6880723" y="1189495"/>
            <a:ext cx="5041213" cy="4849871"/>
          </a:xfrm>
        </p:spPr>
        <p:txBody>
          <a:bodyPr>
            <a:normAutofit lnSpcReduction="1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“Application programming interfaces (APIs) have been elevated from a development technique to a business model driver and boardroom consideration.</a:t>
            </a:r>
          </a:p>
          <a:p>
            <a:r>
              <a:rPr lang="en-US" sz="2000" dirty="0"/>
              <a:t>An organization’s core assets can be reused, shared, and monetized through APIs that can extend the reach of existing services or provide new revenue streams.</a:t>
            </a:r>
          </a:p>
          <a:p>
            <a:r>
              <a:rPr lang="en-US" sz="2000" dirty="0"/>
              <a:t>APIs should be managed like a product - one built on top of a potentially complex technical footprint that includes legacy and third-party systems and data.</a:t>
            </a:r>
          </a:p>
          <a:p>
            <a:endParaRPr lang="en-US" sz="2000" dirty="0"/>
          </a:p>
          <a:p>
            <a:r>
              <a:rPr lang="en-US" sz="2000" dirty="0"/>
              <a:t>		</a:t>
            </a:r>
            <a:r>
              <a:rPr lang="en-US" sz="1400" dirty="0"/>
              <a:t>From the </a:t>
            </a:r>
            <a:r>
              <a:rPr lang="en-US" sz="1400" dirty="0">
                <a:hlinkClick r:id="rId3"/>
              </a:rPr>
              <a:t>“API Economy”</a:t>
            </a:r>
            <a:endParaRPr lang="en-US" sz="1400" dirty="0"/>
          </a:p>
          <a:p>
            <a:r>
              <a:rPr lang="en-US" sz="1400" dirty="0"/>
              <a:t>		by George Collins and David Sisk </a:t>
            </a:r>
          </a:p>
          <a:p>
            <a:r>
              <a:rPr lang="en-US" sz="1400" dirty="0"/>
              <a:t>		Deloitte Consulting LLP, 2015</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92" y="244719"/>
            <a:ext cx="7029188" cy="9096593"/>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452865" y="394403"/>
            <a:ext cx="350204" cy="802854"/>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538339" y="2004770"/>
            <a:ext cx="1116707" cy="3547022"/>
          </a:xfrm>
          <a:prstGeom prst="rect">
            <a:avLst/>
          </a:prstGeom>
        </p:spPr>
      </p:pic>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005211" y="670443"/>
            <a:ext cx="1364320" cy="3694333"/>
          </a:xfrm>
          <a:prstGeom prst="rect">
            <a:avLst/>
          </a:prstGeom>
        </p:spPr>
      </p:pic>
      <p:grpSp>
        <p:nvGrpSpPr>
          <p:cNvPr id="22" name="Group 21"/>
          <p:cNvGrpSpPr/>
          <p:nvPr/>
        </p:nvGrpSpPr>
        <p:grpSpPr>
          <a:xfrm>
            <a:off x="2484251" y="564307"/>
            <a:ext cx="675207" cy="3686695"/>
            <a:chOff x="2483226" y="169953"/>
            <a:chExt cx="675398" cy="3687741"/>
          </a:xfrm>
        </p:grpSpPr>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25" name="Picture 2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26" name="Picture 25"/>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604981" y="1275350"/>
            <a:ext cx="1352334" cy="4482348"/>
          </a:xfrm>
          <a:prstGeom prst="rect">
            <a:avLst/>
          </a:prstGeom>
        </p:spPr>
      </p:pic>
      <p:sp>
        <p:nvSpPr>
          <p:cNvPr id="27" name="TextBox 26"/>
          <p:cNvSpPr txBox="1"/>
          <p:nvPr/>
        </p:nvSpPr>
        <p:spPr>
          <a:xfrm flipH="1">
            <a:off x="5502840" y="1405562"/>
            <a:ext cx="1377884" cy="690925"/>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Segoe UI Light"/>
                <a:ea typeface="+mn-ea"/>
                <a:cs typeface="+mn-cs"/>
              </a:rPr>
              <a:t>Cloud</a:t>
            </a:r>
          </a:p>
        </p:txBody>
      </p:sp>
      <p:sp>
        <p:nvSpPr>
          <p:cNvPr id="28" name="TextBox 27"/>
          <p:cNvSpPr txBox="1"/>
          <p:nvPr/>
        </p:nvSpPr>
        <p:spPr>
          <a:xfrm flipH="1">
            <a:off x="193812" y="1410041"/>
            <a:ext cx="2161147" cy="572383"/>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D83B01">
                    <a:lumMod val="75000"/>
                  </a:srgbClr>
                </a:solidFill>
                <a:effectLst/>
                <a:uLnTx/>
                <a:uFillTx/>
                <a:latin typeface="Segoe UI Light"/>
                <a:ea typeface="+mn-ea"/>
                <a:cs typeface="+mn-cs"/>
              </a:rPr>
              <a:t>2-speed </a:t>
            </a:r>
            <a:r>
              <a:rPr kumimoji="0" lang="en-US" sz="2000" b="1" i="0" u="none" strike="noStrike" kern="1200" cap="none" spc="0" normalizeH="0" baseline="0" noProof="0" dirty="0">
                <a:ln>
                  <a:noFill/>
                </a:ln>
                <a:solidFill>
                  <a:srgbClr val="D83B01">
                    <a:lumMod val="75000"/>
                  </a:srgbClr>
                </a:solidFill>
                <a:effectLst/>
                <a:uLnTx/>
                <a:uFillTx/>
                <a:latin typeface="Segoe UI Light"/>
                <a:ea typeface="+mn-ea"/>
                <a:cs typeface="+mn-cs"/>
              </a:rPr>
              <a:t>IT</a:t>
            </a:r>
          </a:p>
        </p:txBody>
      </p:sp>
      <p:sp>
        <p:nvSpPr>
          <p:cNvPr id="29" name="TextBox 28"/>
          <p:cNvSpPr txBox="1"/>
          <p:nvPr/>
        </p:nvSpPr>
        <p:spPr>
          <a:xfrm flipH="1">
            <a:off x="486365" y="244720"/>
            <a:ext cx="1791963" cy="747471"/>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7030A0"/>
                </a:solidFill>
                <a:effectLst/>
                <a:uLnTx/>
                <a:uFillTx/>
                <a:latin typeface="Segoe UI Light"/>
                <a:ea typeface="+mn-ea"/>
                <a:cs typeface="+mn-cs"/>
              </a:rPr>
              <a:t>Mobile</a:t>
            </a:r>
            <a:endParaRPr kumimoji="0" lang="en-US" sz="3200" b="1" i="0" u="none" strike="noStrike" kern="1200" cap="none" spc="0" normalizeH="0" baseline="0" noProof="0" dirty="0">
              <a:ln>
                <a:noFill/>
              </a:ln>
              <a:solidFill>
                <a:srgbClr val="7030A0"/>
              </a:solidFill>
              <a:effectLst/>
              <a:uLnTx/>
              <a:uFillTx/>
              <a:latin typeface="Segoe UI Light"/>
              <a:ea typeface="+mn-ea"/>
              <a:cs typeface="+mn-cs"/>
            </a:endParaRPr>
          </a:p>
        </p:txBody>
      </p:sp>
      <p:sp>
        <p:nvSpPr>
          <p:cNvPr id="30" name="TextBox 29"/>
          <p:cNvSpPr txBox="1"/>
          <p:nvPr/>
        </p:nvSpPr>
        <p:spPr>
          <a:xfrm flipH="1">
            <a:off x="4230915" y="2559839"/>
            <a:ext cx="1758547" cy="634443"/>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70C0"/>
                </a:solidFill>
                <a:effectLst/>
                <a:uLnTx/>
                <a:uFillTx/>
                <a:latin typeface="Segoe UI Light"/>
                <a:ea typeface="+mn-ea"/>
                <a:cs typeface="+mn-cs"/>
              </a:rPr>
              <a:t>Analytics</a:t>
            </a:r>
            <a:endParaRPr kumimoji="0" lang="en-US" sz="2400" b="1" i="0" u="none" strike="noStrike" kern="1200" cap="none" spc="0" normalizeH="0" baseline="0" noProof="0" dirty="0">
              <a:ln>
                <a:noFill/>
              </a:ln>
              <a:solidFill>
                <a:srgbClr val="0070C0"/>
              </a:solidFill>
              <a:effectLst/>
              <a:uLnTx/>
              <a:uFillTx/>
              <a:latin typeface="Segoe UI Light"/>
              <a:ea typeface="+mn-ea"/>
              <a:cs typeface="+mn-cs"/>
            </a:endParaRPr>
          </a:p>
        </p:txBody>
      </p:sp>
      <p:sp>
        <p:nvSpPr>
          <p:cNvPr id="31" name="TextBox 30"/>
          <p:cNvSpPr txBox="1"/>
          <p:nvPr/>
        </p:nvSpPr>
        <p:spPr>
          <a:xfrm flipH="1">
            <a:off x="3952420" y="42669"/>
            <a:ext cx="1264198" cy="634443"/>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err="1">
                <a:ln>
                  <a:noFill/>
                </a:ln>
                <a:solidFill>
                  <a:srgbClr val="00B050"/>
                </a:solidFill>
                <a:effectLst/>
                <a:uLnTx/>
                <a:uFillTx/>
                <a:latin typeface="Segoe UI Light"/>
                <a:ea typeface="+mn-ea"/>
                <a:cs typeface="+mn-cs"/>
              </a:rPr>
              <a:t>IoT</a:t>
            </a:r>
            <a:endParaRPr kumimoji="0" lang="en-US" sz="2400" b="1" i="0" u="none" strike="noStrike" kern="1200" cap="none" spc="0" normalizeH="0" baseline="0" noProof="0" dirty="0">
              <a:ln>
                <a:noFill/>
              </a:ln>
              <a:solidFill>
                <a:srgbClr val="00B050"/>
              </a:solidFill>
              <a:effectLst/>
              <a:uLnTx/>
              <a:uFillTx/>
              <a:latin typeface="Segoe UI Light"/>
              <a:ea typeface="+mn-ea"/>
              <a:cs typeface="+mn-cs"/>
            </a:endParaRPr>
          </a:p>
        </p:txBody>
      </p:sp>
      <p:sp>
        <p:nvSpPr>
          <p:cNvPr id="32" name="TextBox 31"/>
          <p:cNvSpPr txBox="1"/>
          <p:nvPr/>
        </p:nvSpPr>
        <p:spPr>
          <a:xfrm flipH="1">
            <a:off x="4959429" y="3296908"/>
            <a:ext cx="1956261" cy="544688"/>
          </a:xfrm>
          <a:prstGeom prst="rect">
            <a:avLst/>
          </a:prstGeom>
          <a:noFill/>
        </p:spPr>
        <p:txBody>
          <a:bodyPr wrap="square" lIns="182854" tIns="146284" rIns="182854" bIns="14628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2060"/>
                </a:solidFill>
                <a:effectLst/>
                <a:uLnTx/>
                <a:uFillTx/>
                <a:latin typeface="Segoe UI Light"/>
                <a:ea typeface="+mn-ea"/>
                <a:cs typeface="+mn-cs"/>
              </a:rPr>
              <a:t>Microservices</a:t>
            </a:r>
            <a:endParaRPr kumimoji="0" lang="en-US" sz="1800" b="1" i="0" u="none" strike="noStrike" kern="1200" cap="none" spc="0" normalizeH="0" baseline="0" noProof="0" dirty="0">
              <a:ln>
                <a:noFill/>
              </a:ln>
              <a:solidFill>
                <a:srgbClr val="002060"/>
              </a:solidFill>
              <a:effectLst/>
              <a:uLnTx/>
              <a:uFillTx/>
              <a:latin typeface="Segoe UI Light"/>
              <a:ea typeface="+mn-ea"/>
              <a:cs typeface="+mn-cs"/>
            </a:endParaRPr>
          </a:p>
        </p:txBody>
      </p:sp>
    </p:spTree>
    <p:extLst>
      <p:ext uri="{BB962C8B-B14F-4D97-AF65-F5344CB8AC3E}">
        <p14:creationId xmlns:p14="http://schemas.microsoft.com/office/powerpoint/2010/main" val="933383074"/>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270066" y="2536956"/>
            <a:ext cx="10606190" cy="2614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 name="TextBox 5"/>
          <p:cNvSpPr txBox="1"/>
          <p:nvPr/>
        </p:nvSpPr>
        <p:spPr>
          <a:xfrm>
            <a:off x="419451" y="3223816"/>
            <a:ext cx="2468176" cy="1769730"/>
          </a:xfrm>
          <a:prstGeom prst="rect">
            <a:avLst/>
          </a:prstGeom>
          <a:solidFill>
            <a:srgbClr val="5C2D91"/>
          </a:solidFill>
        </p:spPr>
        <p:txBody>
          <a:bodyPr wrap="square" lIns="182828" tIns="146263" rIns="182828" bIns="146263" rtlCol="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Abstraction</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decouple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modernize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optimize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endPar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8" name="TextBox 7"/>
          <p:cNvSpPr txBox="1"/>
          <p:nvPr/>
        </p:nvSpPr>
        <p:spPr>
          <a:xfrm>
            <a:off x="3037011" y="3223816"/>
            <a:ext cx="2468176" cy="1769730"/>
          </a:xfrm>
          <a:prstGeom prst="rect">
            <a:avLst/>
          </a:prstGeom>
          <a:solidFill>
            <a:srgbClr val="0078D7"/>
          </a:solidFill>
        </p:spPr>
        <p:txBody>
          <a:bodyPr wrap="square" lIns="182828" tIns="146263" rIns="182828" bIns="146263" rtlCol="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Middleware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secure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protect</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cache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p>
        </p:txBody>
      </p:sp>
      <p:sp>
        <p:nvSpPr>
          <p:cNvPr id="9" name="TextBox 8"/>
          <p:cNvSpPr txBox="1"/>
          <p:nvPr/>
        </p:nvSpPr>
        <p:spPr>
          <a:xfrm>
            <a:off x="5644496" y="3223816"/>
            <a:ext cx="2468176" cy="1769730"/>
          </a:xfrm>
          <a:prstGeom prst="rect">
            <a:avLst/>
          </a:prstGeom>
          <a:solidFill>
            <a:srgbClr val="008272"/>
          </a:solidFill>
        </p:spPr>
        <p:txBody>
          <a:bodyPr wrap="square" lIns="182828" tIns="146263" rIns="182828" bIns="146263" rtlCol="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Monitoring</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usage</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health</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monetization</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p>
        </p:txBody>
      </p:sp>
      <p:sp>
        <p:nvSpPr>
          <p:cNvPr id="10" name="TextBox 9"/>
          <p:cNvSpPr txBox="1"/>
          <p:nvPr/>
        </p:nvSpPr>
        <p:spPr>
          <a:xfrm>
            <a:off x="8262055" y="3223816"/>
            <a:ext cx="2468176" cy="1769730"/>
          </a:xfrm>
          <a:prstGeom prst="rect">
            <a:avLst/>
          </a:prstGeom>
          <a:solidFill>
            <a:srgbClr val="107C10"/>
          </a:solidFill>
          <a:ln>
            <a:solidFill>
              <a:schemeClr val="accent4">
                <a:lumMod val="50000"/>
              </a:schemeClr>
            </a:solidFill>
          </a:ln>
        </p:spPr>
        <p:txBody>
          <a:bodyPr wrap="square" lIns="182828" tIns="146263" rIns="182828" bIns="146263" rtlCol="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Developer</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discover</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document</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on-board</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p>
        </p:txBody>
      </p:sp>
      <p:sp>
        <p:nvSpPr>
          <p:cNvPr id="5" name="Title 4"/>
          <p:cNvSpPr>
            <a:spLocks noGrp="1"/>
          </p:cNvSpPr>
          <p:nvPr>
            <p:ph type="title"/>
          </p:nvPr>
        </p:nvSpPr>
        <p:spPr>
          <a:xfrm>
            <a:off x="315361" y="120798"/>
            <a:ext cx="10515600" cy="1325563"/>
          </a:xfrm>
        </p:spPr>
        <p:txBody>
          <a:bodyP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4000" dirty="0"/>
              <a:t>Azure API Management</a:t>
            </a:r>
          </a:p>
        </p:txBody>
      </p:sp>
      <p:sp>
        <p:nvSpPr>
          <p:cNvPr id="16" name="Rectangle 15"/>
          <p:cNvSpPr/>
          <p:nvPr/>
        </p:nvSpPr>
        <p:spPr>
          <a:xfrm>
            <a:off x="5765604"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On-prem APIs</a:t>
            </a:r>
          </a:p>
        </p:txBody>
      </p:sp>
      <p:sp>
        <p:nvSpPr>
          <p:cNvPr id="17" name="Rectangle 16"/>
          <p:cNvSpPr/>
          <p:nvPr/>
        </p:nvSpPr>
        <p:spPr>
          <a:xfrm>
            <a:off x="8418545"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3</a:t>
            </a:r>
            <a:r>
              <a:rPr kumimoji="0" lang="en-US" sz="1800" b="0" i="0" u="none" strike="noStrike" kern="1200" cap="none" spc="0" normalizeH="0" baseline="30000" noProof="0" dirty="0">
                <a:ln>
                  <a:noFill/>
                </a:ln>
                <a:solidFill>
                  <a:srgbClr val="FFFFFF"/>
                </a:solidFill>
                <a:effectLst/>
                <a:uLnTx/>
                <a:uFillTx/>
                <a:latin typeface="Segoe UI Light"/>
                <a:ea typeface="+mn-ea"/>
                <a:cs typeface="+mn-cs"/>
              </a:rPr>
              <a:t>rd</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party APIs</a:t>
            </a:r>
          </a:p>
        </p:txBody>
      </p:sp>
      <p:sp>
        <p:nvSpPr>
          <p:cNvPr id="21" name="TextBox 20"/>
          <p:cNvSpPr txBox="1"/>
          <p:nvPr/>
        </p:nvSpPr>
        <p:spPr>
          <a:xfrm>
            <a:off x="963030" y="2663935"/>
            <a:ext cx="3849194" cy="504987"/>
          </a:xfrm>
          <a:prstGeom prst="rect">
            <a:avLst/>
          </a:prstGeom>
          <a:noFill/>
        </p:spPr>
        <p:txBody>
          <a:bodyPr wrap="square" lIns="179234" tIns="143387" rIns="179234" bIns="143387"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Light"/>
                <a:ea typeface="+mn-ea"/>
                <a:cs typeface="+mn-cs"/>
              </a:rPr>
              <a:t>AZURE </a:t>
            </a:r>
            <a:r>
              <a:rPr kumimoji="0" lang="en-US" sz="1400" b="0" i="0" u="none" strike="noStrike" kern="1200" cap="none" spc="0" normalizeH="0" baseline="0" noProof="0">
                <a:ln>
                  <a:noFill/>
                </a:ln>
                <a:solidFill>
                  <a:srgbClr val="0078D7"/>
                </a:solidFill>
                <a:effectLst/>
                <a:uLnTx/>
                <a:uFillTx/>
                <a:latin typeface="Segoe UI Light"/>
                <a:ea typeface="+mn-ea"/>
                <a:cs typeface="+mn-cs"/>
              </a:rPr>
              <a:t>API MANAGEMENT</a:t>
            </a:r>
            <a:endParaRPr kumimoji="0" lang="en-US" sz="14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20" y="2701093"/>
            <a:ext cx="520056" cy="433849"/>
          </a:xfrm>
          <a:prstGeom prst="rect">
            <a:avLst/>
          </a:prstGeom>
        </p:spPr>
      </p:pic>
      <p:sp>
        <p:nvSpPr>
          <p:cNvPr id="24" name="Rectangle 23"/>
          <p:cNvSpPr/>
          <p:nvPr/>
        </p:nvSpPr>
        <p:spPr>
          <a:xfrm>
            <a:off x="459721"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APIs on Azure</a:t>
            </a:r>
          </a:p>
        </p:txBody>
      </p:sp>
      <p:sp>
        <p:nvSpPr>
          <p:cNvPr id="25" name="Rectangle 24"/>
          <p:cNvSpPr/>
          <p:nvPr/>
        </p:nvSpPr>
        <p:spPr>
          <a:xfrm>
            <a:off x="3112663"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Azure APIs</a:t>
            </a:r>
          </a:p>
        </p:txBody>
      </p:sp>
      <p:sp>
        <p:nvSpPr>
          <p:cNvPr id="14" name="Rectangle 13"/>
          <p:cNvSpPr/>
          <p:nvPr/>
        </p:nvSpPr>
        <p:spPr>
          <a:xfrm>
            <a:off x="419451" y="1189494"/>
            <a:ext cx="10456805" cy="1070506"/>
          </a:xfrm>
          <a:prstGeom prst="rect">
            <a:avLst/>
          </a:prstGeom>
          <a:solidFill>
            <a:schemeClr val="tx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API consumers</a:t>
            </a:r>
          </a:p>
        </p:txBody>
      </p:sp>
    </p:spTree>
    <p:extLst>
      <p:ext uri="{BB962C8B-B14F-4D97-AF65-F5344CB8AC3E}">
        <p14:creationId xmlns:p14="http://schemas.microsoft.com/office/powerpoint/2010/main" val="1068217000"/>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p:cNvCxnSpPr/>
          <p:nvPr/>
        </p:nvCxnSpPr>
        <p:spPr>
          <a:xfrm>
            <a:off x="262625" y="2233471"/>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13748" y="1374995"/>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34712"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13748" y="5345772"/>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17212" y="2233472"/>
            <a:ext cx="8724" cy="3136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97147" y="828658"/>
            <a:ext cx="2941500" cy="1010649"/>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2625" y="4395900"/>
            <a:ext cx="2952555" cy="1578254"/>
          </a:xfrm>
          <a:prstGeom prst="rect">
            <a:avLst/>
          </a:prstGeom>
        </p:spPr>
      </p:pic>
      <p:sp>
        <p:nvSpPr>
          <p:cNvPr id="71" name="TextBox 70"/>
          <p:cNvSpPr txBox="1"/>
          <p:nvPr/>
        </p:nvSpPr>
        <p:spPr>
          <a:xfrm>
            <a:off x="339638" y="1854282"/>
            <a:ext cx="1627687" cy="584775"/>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APP </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DEVELOPERS</a:t>
            </a:r>
          </a:p>
        </p:txBody>
      </p:sp>
      <p:sp>
        <p:nvSpPr>
          <p:cNvPr id="73" name="TextBox 72"/>
          <p:cNvSpPr txBox="1"/>
          <p:nvPr/>
        </p:nvSpPr>
        <p:spPr>
          <a:xfrm>
            <a:off x="339635" y="3896814"/>
            <a:ext cx="605339" cy="584775"/>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APPS</a:t>
            </a:r>
          </a:p>
        </p:txBody>
      </p:sp>
      <p:sp>
        <p:nvSpPr>
          <p:cNvPr id="81" name="TextBox 80"/>
          <p:cNvSpPr txBox="1"/>
          <p:nvPr/>
        </p:nvSpPr>
        <p:spPr>
          <a:xfrm>
            <a:off x="339637" y="5951951"/>
            <a:ext cx="1517306" cy="584775"/>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50990" y="2570290"/>
            <a:ext cx="2461283" cy="1428013"/>
          </a:xfrm>
          <a:prstGeom prst="rect">
            <a:avLst/>
          </a:prstGeom>
        </p:spPr>
      </p:pic>
      <p:cxnSp>
        <p:nvCxnSpPr>
          <p:cNvPr id="83" name="Straight Connector 82"/>
          <p:cNvCxnSpPr/>
          <p:nvPr/>
        </p:nvCxnSpPr>
        <p:spPr>
          <a:xfrm>
            <a:off x="262625" y="4318855"/>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443855"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33993" y="2056976"/>
            <a:ext cx="1006732" cy="2091767"/>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8901002" y="3078920"/>
            <a:ext cx="748994" cy="304676"/>
          </a:xfrm>
          <a:prstGeom prst="rect">
            <a:avLst/>
          </a:prstGeom>
        </p:spPr>
      </p:pic>
      <p:sp>
        <p:nvSpPr>
          <p:cNvPr id="42" name="TextBox 41"/>
          <p:cNvSpPr txBox="1"/>
          <p:nvPr/>
        </p:nvSpPr>
        <p:spPr>
          <a:xfrm>
            <a:off x="8876218" y="4549373"/>
            <a:ext cx="2593671" cy="1096657"/>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Hosted </a:t>
            </a:r>
            <a:r>
              <a:rPr kumimoji="0" lang="en-US" sz="1600" b="1" i="0" u="none" strike="noStrike" kern="1200" cap="none" spc="0" normalizeH="0" baseline="0" noProof="0" dirty="0">
                <a:ln>
                  <a:noFill/>
                </a:ln>
                <a:solidFill>
                  <a:srgbClr val="505050"/>
                </a:solidFill>
                <a:effectLst/>
                <a:uLnTx/>
                <a:uFillTx/>
                <a:latin typeface="Segoe UI Light"/>
                <a:ea typeface="+mn-ea"/>
                <a:cs typeface="+mn-cs"/>
              </a:rPr>
              <a:t>anywhere</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Developed using </a:t>
            </a:r>
            <a:r>
              <a:rPr kumimoji="0" lang="en-US" sz="1600" b="1" i="0" u="none" strike="noStrike" kern="1200" cap="none" spc="0" normalizeH="0" baseline="0" noProof="0" dirty="0">
                <a:ln>
                  <a:noFill/>
                </a:ln>
                <a:solidFill>
                  <a:srgbClr val="505050"/>
                </a:solidFill>
                <a:effectLst/>
                <a:uLnTx/>
                <a:uFillTx/>
                <a:latin typeface="Segoe UI Light"/>
                <a:ea typeface="+mn-ea"/>
                <a:cs typeface="+mn-cs"/>
              </a:rPr>
              <a:t>any</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technology.</a:t>
            </a:r>
          </a:p>
        </p:txBody>
      </p:sp>
      <p:sp>
        <p:nvSpPr>
          <p:cNvPr id="43" name="TextBox 42"/>
          <p:cNvSpPr txBox="1"/>
          <p:nvPr/>
        </p:nvSpPr>
        <p:spPr>
          <a:xfrm>
            <a:off x="8712107" y="3460574"/>
            <a:ext cx="882173" cy="73866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mn-cs"/>
              </a:rPr>
              <a:t>BACKEND</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mn-cs"/>
              </a:rPr>
              <a:t>APIs</a:t>
            </a:r>
          </a:p>
        </p:txBody>
      </p:sp>
      <p:sp>
        <p:nvSpPr>
          <p:cNvPr id="28" name="TextBox 27"/>
          <p:cNvSpPr txBox="1"/>
          <p:nvPr/>
        </p:nvSpPr>
        <p:spPr>
          <a:xfrm>
            <a:off x="7455180" y="3469262"/>
            <a:ext cx="902665" cy="73866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mn-cs"/>
              </a:rPr>
              <a:t>DIRECT 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mn-cs"/>
              </a:rPr>
              <a:t>VPN</a:t>
            </a:r>
          </a:p>
        </p:txBody>
      </p:sp>
      <p:pic>
        <p:nvPicPr>
          <p:cNvPr id="3" name="Picture 2"/>
          <p:cNvPicPr>
            <a:picLocks noChangeAspect="1"/>
          </p:cNvPicPr>
          <p:nvPr/>
        </p:nvPicPr>
        <p:blipFill>
          <a:blip r:embed="rId8">
            <a:biLevel thresh="75000"/>
          </a:blip>
          <a:stretch>
            <a:fillRect/>
          </a:stretch>
        </p:blipFill>
        <p:spPr>
          <a:xfrm>
            <a:off x="3713750" y="5969119"/>
            <a:ext cx="338378" cy="338378"/>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66063" y="5483020"/>
            <a:ext cx="445594" cy="445594"/>
          </a:xfrm>
          <a:prstGeom prst="rect">
            <a:avLst/>
          </a:prstGeom>
        </p:spPr>
      </p:pic>
      <p:pic>
        <p:nvPicPr>
          <p:cNvPr id="9" name="Picture 8"/>
          <p:cNvPicPr>
            <a:picLocks noChangeAspect="1"/>
          </p:cNvPicPr>
          <p:nvPr/>
        </p:nvPicPr>
        <p:blipFill>
          <a:blip r:embed="rId10">
            <a:biLevel thresh="75000"/>
          </a:blip>
          <a:stretch>
            <a:fillRect/>
          </a:stretch>
        </p:blipFill>
        <p:spPr>
          <a:xfrm>
            <a:off x="3728033" y="6372689"/>
            <a:ext cx="754914" cy="314548"/>
          </a:xfrm>
          <a:prstGeom prst="rect">
            <a:avLst/>
          </a:prstGeom>
        </p:spPr>
      </p:pic>
      <p:grpSp>
        <p:nvGrpSpPr>
          <p:cNvPr id="36" name="Group 35"/>
          <p:cNvGrpSpPr/>
          <p:nvPr/>
        </p:nvGrpSpPr>
        <p:grpSpPr>
          <a:xfrm>
            <a:off x="5024541" y="-22415"/>
            <a:ext cx="2192298" cy="6879443"/>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06" rIns="0" bIns="45706" numCol="1" rtlCol="0" anchor="ctr"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2F3781"/>
                </a:solidFill>
                <a:effectLst/>
                <a:uLnTx/>
                <a:uFillTx/>
                <a:latin typeface="Segoe UI Light"/>
                <a:ea typeface="+mn-ea"/>
                <a:cs typeface="+mn-cs"/>
              </a:endParaRPr>
            </a:p>
          </p:txBody>
        </p:sp>
        <p:sp>
          <p:nvSpPr>
            <p:cNvPr id="8" name="TextBox 7"/>
            <p:cNvSpPr txBox="1"/>
            <p:nvPr/>
          </p:nvSpPr>
          <p:spPr>
            <a:xfrm>
              <a:off x="5606513" y="-22905"/>
              <a:ext cx="1610484" cy="729094"/>
            </a:xfrm>
            <a:prstGeom prst="rect">
              <a:avLst/>
            </a:prstGeom>
            <a:noFill/>
          </p:spPr>
          <p:txBody>
            <a:bodyPr wrap="square" lIns="179234" tIns="143387" rIns="179234" bIns="143387"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API </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238789" y="5898890"/>
              <a:ext cx="1511952" cy="34349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Publisher portal</a:t>
              </a:r>
            </a:p>
          </p:txBody>
        </p:sp>
        <p:sp>
          <p:nvSpPr>
            <p:cNvPr id="65" name="TextBox 64"/>
            <p:cNvSpPr txBox="1"/>
            <p:nvPr/>
          </p:nvSpPr>
          <p:spPr>
            <a:xfrm>
              <a:off x="5502760" y="3896881"/>
              <a:ext cx="926857" cy="34349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Gateway</a:t>
              </a:r>
            </a:p>
          </p:txBody>
        </p:sp>
        <p:sp>
          <p:nvSpPr>
            <p:cNvPr id="70" name="TextBox 69"/>
            <p:cNvSpPr txBox="1"/>
            <p:nvPr/>
          </p:nvSpPr>
          <p:spPr>
            <a:xfrm>
              <a:off x="5220880" y="1854059"/>
              <a:ext cx="1604927" cy="34349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644394" y="1304749"/>
            <a:ext cx="150575" cy="4054224"/>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97053"/>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139347"/>
            <a:ext cx="10515600" cy="1325563"/>
          </a:xfrm>
        </p:spPr>
        <p:txBody>
          <a:bodyP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t>Policies and expressions</a:t>
            </a:r>
          </a:p>
        </p:txBody>
      </p:sp>
      <p:sp>
        <p:nvSpPr>
          <p:cNvPr id="5" name="Text Placeholder 4"/>
          <p:cNvSpPr>
            <a:spLocks noGrp="1"/>
          </p:cNvSpPr>
          <p:nvPr>
            <p:ph type="body" sz="quarter" idx="10"/>
          </p:nvPr>
        </p:nvSpPr>
        <p:spPr>
          <a:xfrm>
            <a:off x="3078181" y="1189495"/>
            <a:ext cx="11651870" cy="4421865"/>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t>Policies</a:t>
            </a:r>
          </a:p>
          <a:p>
            <a:pPr marL="336080" lvl="1"/>
            <a:r>
              <a:rPr lang="en-US" sz="2000" dirty="0">
                <a:latin typeface="+mj-lt"/>
              </a:rPr>
              <a:t>Encapsulate common API management capabilities</a:t>
            </a:r>
          </a:p>
          <a:p>
            <a:pPr marL="336080" lvl="1"/>
            <a:r>
              <a:rPr lang="en-US" sz="2000" dirty="0">
                <a:latin typeface="+mj-lt"/>
              </a:rPr>
              <a:t>Mutate request context or change API behavior </a:t>
            </a:r>
          </a:p>
          <a:p>
            <a:pPr marL="336080" lvl="1"/>
            <a:r>
              <a:rPr lang="en-US" sz="2000" dirty="0">
                <a:latin typeface="+mj-lt"/>
              </a:rPr>
              <a:t>Can be set in the inbound and outbound directions</a:t>
            </a:r>
          </a:p>
          <a:p>
            <a:pPr marL="336080" lvl="1"/>
            <a:r>
              <a:rPr lang="en-US" sz="2000" dirty="0">
                <a:latin typeface="+mj-lt"/>
              </a:rPr>
              <a:t>Have global, product, API or operation scope</a:t>
            </a:r>
          </a:p>
          <a:p>
            <a:pPr marL="336080" lvl="1"/>
            <a:endParaRPr lang="en-US" sz="2000" dirty="0">
              <a:latin typeface="+mj-lt"/>
            </a:endParaRPr>
          </a:p>
          <a:p>
            <a:r>
              <a:rPr lang="en-US" sz="3600" dirty="0"/>
              <a:t>Expressions</a:t>
            </a:r>
          </a:p>
          <a:p>
            <a:pPr marL="336080" lvl="1"/>
            <a:r>
              <a:rPr lang="en-US" sz="2000" dirty="0">
                <a:latin typeface="+mj-lt"/>
              </a:rPr>
              <a:t>C# “snippets” embedded in policies</a:t>
            </a:r>
          </a:p>
          <a:p>
            <a:pPr marL="336080" lvl="1"/>
            <a:r>
              <a:rPr lang="en-US" sz="2000" dirty="0">
                <a:latin typeface="+mj-lt"/>
              </a:rPr>
              <a:t>Have read-only access to the request context</a:t>
            </a:r>
          </a:p>
          <a:p>
            <a:pPr marL="336080" lvl="1"/>
            <a:r>
              <a:rPr lang="en-US" sz="2000" dirty="0">
                <a:latin typeface="+mj-lt"/>
              </a:rPr>
              <a:t>Can use whitelisted .NET types only</a:t>
            </a:r>
          </a:p>
          <a:p>
            <a:pPr marL="336080" lvl="1"/>
            <a:r>
              <a:rPr lang="en-US" sz="2000" dirty="0">
                <a:latin typeface="+mj-lt"/>
              </a:rPr>
              <a:t>Are used to dynamically configure policies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64" y="1189494"/>
            <a:ext cx="2431074" cy="5529159"/>
          </a:xfrm>
          <a:prstGeom prst="rect">
            <a:avLst/>
          </a:prstGeom>
        </p:spPr>
      </p:pic>
    </p:spTree>
    <p:extLst>
      <p:ext uri="{BB962C8B-B14F-4D97-AF65-F5344CB8AC3E}">
        <p14:creationId xmlns:p14="http://schemas.microsoft.com/office/powerpoint/2010/main" val="100320060"/>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76" y="142110"/>
            <a:ext cx="11655840" cy="899537"/>
          </a:xfrm>
        </p:spPr>
        <p:txBody>
          <a:bodyP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200" dirty="0"/>
              <a:t>Microsoft Enterprise Integration</a:t>
            </a:r>
          </a:p>
        </p:txBody>
      </p:sp>
      <p:pic>
        <p:nvPicPr>
          <p:cNvPr id="9" name="Picture 8"/>
          <p:cNvPicPr>
            <a:picLocks noChangeAspect="1"/>
          </p:cNvPicPr>
          <p:nvPr/>
        </p:nvPicPr>
        <p:blipFill>
          <a:blip r:embed="rId3">
            <a:biLevel thresh="25000"/>
          </a:blip>
          <a:stretch>
            <a:fillRect/>
          </a:stretch>
        </p:blipFill>
        <p:spPr>
          <a:xfrm>
            <a:off x="2511038" y="1875345"/>
            <a:ext cx="481011" cy="481009"/>
          </a:xfrm>
          <a:prstGeom prst="rect">
            <a:avLst/>
          </a:prstGeom>
        </p:spPr>
      </p:pic>
      <p:pic>
        <p:nvPicPr>
          <p:cNvPr id="10" name="Picture 9"/>
          <p:cNvPicPr>
            <a:picLocks noChangeAspect="1"/>
          </p:cNvPicPr>
          <p:nvPr/>
        </p:nvPicPr>
        <p:blipFill>
          <a:blip r:embed="rId4">
            <a:biLevel thresh="25000"/>
          </a:blip>
          <a:stretch>
            <a:fillRect/>
          </a:stretch>
        </p:blipFill>
        <p:spPr>
          <a:xfrm>
            <a:off x="8197108" y="1839809"/>
            <a:ext cx="580415" cy="580415"/>
          </a:xfrm>
          <a:prstGeom prst="rect">
            <a:avLst/>
          </a:prstGeom>
        </p:spPr>
      </p:pic>
      <p:pic>
        <p:nvPicPr>
          <p:cNvPr id="11" name="Picture 10"/>
          <p:cNvPicPr>
            <a:picLocks noChangeAspect="1"/>
          </p:cNvPicPr>
          <p:nvPr/>
        </p:nvPicPr>
        <p:blipFill>
          <a:blip r:embed="rId5">
            <a:biLevel thresh="25000"/>
          </a:blip>
          <a:stretch>
            <a:fillRect/>
          </a:stretch>
        </p:blipFill>
        <p:spPr>
          <a:xfrm>
            <a:off x="11168018" y="1898301"/>
            <a:ext cx="495399" cy="495399"/>
          </a:xfrm>
          <a:prstGeom prst="rect">
            <a:avLst/>
          </a:prstGeom>
        </p:spPr>
      </p:pic>
      <p:sp>
        <p:nvSpPr>
          <p:cNvPr id="12" name="Freeform 5"/>
          <p:cNvSpPr>
            <a:spLocks noChangeAspect="1" noEditPoints="1"/>
          </p:cNvSpPr>
          <p:nvPr/>
        </p:nvSpPr>
        <p:spPr bwMode="auto">
          <a:xfrm>
            <a:off x="5600904" y="1857899"/>
            <a:ext cx="308107" cy="576558"/>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Light"/>
              <a:ea typeface="+mn-ea"/>
              <a:cs typeface="+mn-cs"/>
            </a:endParaRPr>
          </a:p>
        </p:txBody>
      </p:sp>
      <p:graphicFrame>
        <p:nvGraphicFramePr>
          <p:cNvPr id="21" name="Table 20"/>
          <p:cNvGraphicFramePr>
            <a:graphicFrameLocks noGrp="1"/>
          </p:cNvGraphicFramePr>
          <p:nvPr>
            <p:extLst/>
          </p:nvPr>
        </p:nvGraphicFramePr>
        <p:xfrm>
          <a:off x="183376" y="1717956"/>
          <a:ext cx="2886751" cy="3525402"/>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245742986"/>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mj-lt"/>
                          <a:cs typeface="Segoe UI Semilight" panose="020B0402040204020203" pitchFamily="34" charset="0"/>
                        </a:rPr>
                        <a:t>API </a:t>
                      </a:r>
                      <a:br>
                        <a:rPr lang="en-US" sz="2400" b="0" dirty="0">
                          <a:gradFill>
                            <a:gsLst>
                              <a:gs pos="89130">
                                <a:schemeClr val="bg1"/>
                              </a:gs>
                              <a:gs pos="65000">
                                <a:schemeClr val="bg1"/>
                              </a:gs>
                            </a:gsLst>
                            <a:lin ang="5400000" scaled="0"/>
                          </a:gradFill>
                          <a:latin typeface="+mj-lt"/>
                          <a:cs typeface="Segoe UI Semilight" panose="020B0402040204020203" pitchFamily="34" charset="0"/>
                        </a:rPr>
                      </a:br>
                      <a:r>
                        <a:rPr lang="en-US" sz="2400" b="0" dirty="0">
                          <a:gradFill>
                            <a:gsLst>
                              <a:gs pos="89130">
                                <a:schemeClr val="bg1"/>
                              </a:gs>
                              <a:gs pos="65000">
                                <a:schemeClr val="bg1"/>
                              </a:gs>
                            </a:gsLst>
                            <a:lin ang="5400000" scaled="0"/>
                          </a:gradFill>
                          <a:latin typeface="+mj-lt"/>
                          <a:cs typeface="Segoe UI Semilight" panose="020B0402040204020203" pitchFamily="34" charset="0"/>
                        </a:rPr>
                        <a:t>Management               </a:t>
                      </a:r>
                    </a:p>
                  </a:txBody>
                  <a:tcPr marL="179234" marR="0"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9232">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Create API frontends </a:t>
                      </a:r>
                      <a:r>
                        <a:rPr lang="en-US" sz="1800" kern="1200" baseline="0" dirty="0">
                          <a:gradFill>
                            <a:gsLst>
                              <a:gs pos="2899">
                                <a:schemeClr val="tx1"/>
                              </a:gs>
                              <a:gs pos="18116">
                                <a:schemeClr val="tx1"/>
                              </a:gs>
                            </a:gsLst>
                            <a:lin ang="5400000" scaled="0"/>
                          </a:gradFill>
                          <a:latin typeface="+mj-lt"/>
                          <a:ea typeface="+mn-ea"/>
                          <a:cs typeface="+mn-cs"/>
                        </a:rPr>
                        <a:t>  </a:t>
                      </a:r>
                      <a:r>
                        <a:rPr lang="en-US" sz="1800" kern="1200" dirty="0">
                          <a:gradFill>
                            <a:gsLst>
                              <a:gs pos="2899">
                                <a:schemeClr val="tx1"/>
                              </a:gs>
                              <a:gs pos="18116">
                                <a:schemeClr val="tx1"/>
                              </a:gs>
                            </a:gsLst>
                            <a:lin ang="5400000" scaled="0"/>
                          </a:gradFill>
                          <a:latin typeface="+mj-lt"/>
                          <a:ea typeface="+mn-ea"/>
                          <a:cs typeface="+mn-cs"/>
                        </a:rPr>
                        <a:t>for backends in the cloud and</a:t>
                      </a:r>
                      <a:r>
                        <a:rPr lang="en-US" sz="1800" kern="1200" baseline="0" dirty="0">
                          <a:gradFill>
                            <a:gsLst>
                              <a:gs pos="2899">
                                <a:schemeClr val="tx1"/>
                              </a:gs>
                              <a:gs pos="18116">
                                <a:schemeClr val="tx1"/>
                              </a:gs>
                            </a:gsLst>
                            <a:lin ang="5400000" scaled="0"/>
                          </a:gradFill>
                          <a:latin typeface="+mj-lt"/>
                          <a:ea typeface="+mn-ea"/>
                          <a:cs typeface="+mn-cs"/>
                        </a:rPr>
                        <a:t> on-premises</a:t>
                      </a:r>
                      <a:endParaRPr lang="en-US" sz="1800" kern="1200" dirty="0">
                        <a:gradFill>
                          <a:gsLst>
                            <a:gs pos="2899">
                              <a:schemeClr val="tx1"/>
                            </a:gs>
                            <a:gs pos="18116">
                              <a:schemeClr val="tx1"/>
                            </a:gs>
                          </a:gsLst>
                          <a:lin ang="5400000" scaled="0"/>
                        </a:gradFill>
                        <a:latin typeface="+mj-lt"/>
                        <a:ea typeface="+mn-ea"/>
                        <a:cs typeface="+mn-cs"/>
                      </a:endParaRP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Protect</a:t>
                      </a:r>
                      <a:r>
                        <a:rPr lang="en-US" sz="1800" kern="1200" baseline="0" dirty="0">
                          <a:gradFill>
                            <a:gsLst>
                              <a:gs pos="2899">
                                <a:schemeClr val="tx1"/>
                              </a:gs>
                              <a:gs pos="18116">
                                <a:schemeClr val="tx1"/>
                              </a:gs>
                            </a:gsLst>
                            <a:lin ang="5400000" scaled="0"/>
                          </a:gradFill>
                          <a:latin typeface="+mj-lt"/>
                          <a:ea typeface="+mn-ea"/>
                          <a:cs typeface="+mn-cs"/>
                        </a:rPr>
                        <a:t>, </a:t>
                      </a:r>
                      <a:r>
                        <a:rPr lang="en-US" sz="1800" kern="1200" dirty="0">
                          <a:gradFill>
                            <a:gsLst>
                              <a:gs pos="2899">
                                <a:schemeClr val="tx1"/>
                              </a:gs>
                              <a:gs pos="18116">
                                <a:schemeClr val="tx1"/>
                              </a:gs>
                            </a:gsLst>
                            <a:lin ang="5400000" scaled="0"/>
                          </a:gradFill>
                          <a:latin typeface="+mj-lt"/>
                          <a:ea typeface="+mn-ea"/>
                          <a:cs typeface="+mn-cs"/>
                        </a:rPr>
                        <a:t>monitor and monetize the APIs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Onboard external</a:t>
                      </a:r>
                      <a:r>
                        <a:rPr lang="en-US" sz="1800" kern="1200" baseline="0" dirty="0">
                          <a:gradFill>
                            <a:gsLst>
                              <a:gs pos="2899">
                                <a:schemeClr val="tx1"/>
                              </a:gs>
                              <a:gs pos="18116">
                                <a:schemeClr val="tx1"/>
                              </a:gs>
                            </a:gsLst>
                            <a:lin ang="5400000" scaled="0"/>
                          </a:gradFill>
                          <a:latin typeface="+mj-lt"/>
                          <a:ea typeface="+mn-ea"/>
                          <a:cs typeface="+mn-cs"/>
                        </a:rPr>
                        <a:t> and internal app developers</a:t>
                      </a:r>
                      <a:endParaRPr lang="en-US" sz="1800" kern="1200" dirty="0">
                        <a:gradFill>
                          <a:gsLst>
                            <a:gs pos="2899">
                              <a:schemeClr val="tx1"/>
                            </a:gs>
                            <a:gs pos="18116">
                              <a:schemeClr val="tx1"/>
                            </a:gs>
                          </a:gsLst>
                          <a:lin ang="5400000" scaled="0"/>
                        </a:gradFill>
                        <a:latin typeface="+mj-lt"/>
                        <a:ea typeface="+mn-ea"/>
                        <a:cs typeface="+mn-cs"/>
                      </a:endParaRPr>
                    </a:p>
                  </a:txBody>
                  <a:tcPr marL="179234" marR="0"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22" name="Table 21"/>
          <p:cNvGraphicFramePr>
            <a:graphicFrameLocks noGrp="1"/>
          </p:cNvGraphicFramePr>
          <p:nvPr>
            <p:extLst/>
          </p:nvPr>
        </p:nvGraphicFramePr>
        <p:xfrm>
          <a:off x="3170596" y="1722879"/>
          <a:ext cx="2886751" cy="3520479"/>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862505283"/>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mj-lt"/>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mj-lt"/>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mj-lt"/>
                          <a:cs typeface="Segoe UI Semilight" panose="020B0402040204020203" pitchFamily="34" charset="0"/>
                        </a:rPr>
                      </a:br>
                      <a:r>
                        <a:rPr lang="en-US" sz="2400" b="0" baseline="0" dirty="0">
                          <a:gradFill>
                            <a:gsLst>
                              <a:gs pos="89130">
                                <a:schemeClr val="bg1"/>
                              </a:gs>
                              <a:gs pos="65000">
                                <a:schemeClr val="bg1"/>
                              </a:gs>
                            </a:gsLst>
                            <a:lin ang="5400000" scaled="0"/>
                          </a:gradFill>
                          <a:latin typeface="+mj-lt"/>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mj-lt"/>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4309">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latin typeface="+mj-lt"/>
                        </a:rPr>
                        <a:t>Connect</a:t>
                      </a:r>
                      <a:r>
                        <a:rPr lang="en-US" sz="1800" baseline="0" dirty="0">
                          <a:gradFill>
                            <a:gsLst>
                              <a:gs pos="2899">
                                <a:schemeClr val="tx1"/>
                              </a:gs>
                              <a:gs pos="18116">
                                <a:schemeClr val="tx1"/>
                              </a:gs>
                            </a:gsLst>
                            <a:lin ang="5400000" scaled="0"/>
                          </a:gradFill>
                          <a:latin typeface="+mj-lt"/>
                        </a:rPr>
                        <a:t> to SaaS applications and custom APIs</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latin typeface="+mj-lt"/>
                        </a:rPr>
                        <a:t>Serverless flows, auto scaling, fully managed.</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latin typeface="+mj-lt"/>
                        </a:rPr>
                        <a:t>Leverage Azure Services</a:t>
                      </a: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23" name="Table 22"/>
          <p:cNvGraphicFramePr>
            <a:graphicFrameLocks noGrp="1"/>
          </p:cNvGraphicFramePr>
          <p:nvPr>
            <p:extLst/>
          </p:nvPr>
        </p:nvGraphicFramePr>
        <p:xfrm>
          <a:off x="6156562" y="1710853"/>
          <a:ext cx="2886751" cy="3525402"/>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245742986"/>
                    </a:ext>
                  </a:extLst>
                </a:gridCol>
              </a:tblGrid>
              <a:tr h="896170">
                <a:tc>
                  <a:txBody>
                    <a:bodyPr/>
                    <a:lstStyle/>
                    <a:p>
                      <a:pPr>
                        <a:lnSpc>
                          <a:spcPct val="90000"/>
                        </a:lnSpc>
                      </a:pPr>
                      <a:r>
                        <a:rPr lang="en-US" sz="2400" b="0" dirty="0">
                          <a:gradFill>
                            <a:gsLst>
                              <a:gs pos="89130">
                                <a:schemeClr val="bg1"/>
                              </a:gs>
                              <a:gs pos="65000">
                                <a:schemeClr val="bg1"/>
                              </a:gs>
                            </a:gsLst>
                            <a:lin ang="5400000" scaled="0"/>
                          </a:gradFill>
                          <a:latin typeface="+mj-lt"/>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mj-lt"/>
                          <a:cs typeface="Segoe UI Semilight" panose="020B0402040204020203" pitchFamily="34" charset="0"/>
                        </a:rPr>
                      </a:br>
                      <a:r>
                        <a:rPr lang="en-US" sz="2400" b="0" dirty="0">
                          <a:gradFill>
                            <a:gsLst>
                              <a:gs pos="89130">
                                <a:schemeClr val="bg1"/>
                              </a:gs>
                              <a:gs pos="65000">
                                <a:schemeClr val="bg1"/>
                              </a:gs>
                            </a:gsLst>
                            <a:lin ang="5400000" scaled="0"/>
                          </a:gradFill>
                          <a:latin typeface="+mj-lt"/>
                          <a:cs typeface="Segoe UI Semilight" panose="020B0402040204020203" pitchFamily="34" charset="0"/>
                        </a:rPr>
                        <a:t>Server               </a:t>
                      </a:r>
                    </a:p>
                  </a:txBody>
                  <a:tcPr marL="179234" marR="0"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9232">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Automate mission critical processes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Integrate on-premises LOB to SaaS apps </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j-lt"/>
                          <a:ea typeface="+mn-ea"/>
                          <a:cs typeface="+mn-cs"/>
                        </a:rPr>
                        <a:t>Support for new Microsoft Platforms</a:t>
                      </a:r>
                    </a:p>
                  </a:txBody>
                  <a:tcPr marL="179234" marR="0"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24" name="Table 23"/>
          <p:cNvGraphicFramePr>
            <a:graphicFrameLocks noGrp="1"/>
          </p:cNvGraphicFramePr>
          <p:nvPr>
            <p:extLst/>
          </p:nvPr>
        </p:nvGraphicFramePr>
        <p:xfrm>
          <a:off x="9131644" y="1710853"/>
          <a:ext cx="2886751" cy="3524306"/>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3728848810"/>
                    </a:ext>
                  </a:extLst>
                </a:gridCol>
              </a:tblGrid>
              <a:tr h="898842">
                <a:tc>
                  <a:txBody>
                    <a:bodyPr/>
                    <a:lstStyle/>
                    <a:p>
                      <a:pPr>
                        <a:lnSpc>
                          <a:spcPct val="90000"/>
                        </a:lnSpc>
                      </a:pPr>
                      <a:r>
                        <a:rPr lang="en-US" sz="2400" b="0" dirty="0">
                          <a:gradFill>
                            <a:gsLst>
                              <a:gs pos="89130">
                                <a:schemeClr val="bg1"/>
                              </a:gs>
                              <a:gs pos="65000">
                                <a:schemeClr val="bg1"/>
                              </a:gs>
                            </a:gsLst>
                            <a:lin ang="5400000" scaled="0"/>
                          </a:gradFill>
                          <a:latin typeface="+mj-lt"/>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mj-lt"/>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mj-lt"/>
                          <a:cs typeface="Segoe UI Semilight" panose="020B0402040204020203" pitchFamily="34" charset="0"/>
                        </a:rPr>
                      </a:br>
                      <a:r>
                        <a:rPr lang="en-US" sz="2400" b="0" baseline="0" dirty="0">
                          <a:gradFill>
                            <a:gsLst>
                              <a:gs pos="89130">
                                <a:schemeClr val="bg1"/>
                              </a:gs>
                              <a:gs pos="65000">
                                <a:schemeClr val="bg1"/>
                              </a:gs>
                            </a:gsLst>
                            <a:lin ang="5400000" scaled="0"/>
                          </a:gradFill>
                          <a:latin typeface="+mj-lt"/>
                          <a:cs typeface="Segoe UI Semilight" panose="020B0402040204020203" pitchFamily="34" charset="0"/>
                        </a:rPr>
                        <a:t>Bus</a:t>
                      </a:r>
                      <a:endParaRPr lang="en-US" sz="2400" b="0" dirty="0">
                        <a:gradFill>
                          <a:gsLst>
                            <a:gs pos="89130">
                              <a:schemeClr val="bg1"/>
                            </a:gs>
                            <a:gs pos="65000">
                              <a:schemeClr val="bg1"/>
                            </a:gs>
                          </a:gsLst>
                          <a:lin ang="5400000" scaled="0"/>
                        </a:gradFill>
                        <a:latin typeface="+mj-lt"/>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546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latin typeface="+mj-lt"/>
                        </a:rPr>
                        <a:t>Cloud-based</a:t>
                      </a:r>
                      <a:r>
                        <a:rPr lang="en-US" sz="1800" baseline="0" dirty="0">
                          <a:gradFill>
                            <a:gsLst>
                              <a:gs pos="2899">
                                <a:schemeClr val="tx1"/>
                              </a:gs>
                              <a:gs pos="18116">
                                <a:schemeClr val="tx1"/>
                              </a:gs>
                            </a:gsLst>
                            <a:lin ang="5400000" scaled="0"/>
                          </a:gradFill>
                          <a:latin typeface="+mj-lt"/>
                        </a:rPr>
                        <a:t> messaging service</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latin typeface="+mj-lt"/>
                        </a:rPr>
                        <a:t>Connect to the cloud</a:t>
                      </a:r>
                    </a:p>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latin typeface="+mj-lt"/>
                        </a:rPr>
                        <a:t>Secure and predictable</a:t>
                      </a:r>
                      <a:r>
                        <a:rPr lang="en-US" sz="1800" baseline="0" dirty="0">
                          <a:gradFill>
                            <a:gsLst>
                              <a:gs pos="2899">
                                <a:schemeClr val="tx1"/>
                              </a:gs>
                              <a:gs pos="18116">
                                <a:schemeClr val="tx1"/>
                              </a:gs>
                            </a:gsLst>
                            <a:lin ang="5400000" scaled="0"/>
                          </a:gradFill>
                          <a:latin typeface="+mj-lt"/>
                        </a:rPr>
                        <a:t> message delivery</a:t>
                      </a:r>
                      <a:endParaRPr lang="en-US" sz="1800" dirty="0">
                        <a:gradFill>
                          <a:gsLst>
                            <a:gs pos="2899">
                              <a:schemeClr val="tx1"/>
                            </a:gs>
                            <a:gs pos="18116">
                              <a:schemeClr val="tx1"/>
                            </a:gs>
                          </a:gsLst>
                          <a:lin ang="5400000" scaled="0"/>
                        </a:gradFill>
                        <a:latin typeface="+mj-lt"/>
                      </a:endParaRP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25" name="Picture 24"/>
          <p:cNvPicPr>
            <a:picLocks noChangeAspect="1"/>
          </p:cNvPicPr>
          <p:nvPr/>
        </p:nvPicPr>
        <p:blipFill>
          <a:blip r:embed="rId4">
            <a:biLevel thresh="25000"/>
          </a:blip>
          <a:stretch>
            <a:fillRect/>
          </a:stretch>
        </p:blipFill>
        <p:spPr>
          <a:xfrm>
            <a:off x="2317383" y="1856026"/>
            <a:ext cx="580333" cy="580333"/>
          </a:xfrm>
          <a:prstGeom prst="rect">
            <a:avLst/>
          </a:prstGeom>
        </p:spPr>
      </p:pic>
      <p:pic>
        <p:nvPicPr>
          <p:cNvPr id="26" name="Picture 25"/>
          <p:cNvPicPr>
            <a:picLocks noChangeAspect="1"/>
          </p:cNvPicPr>
          <p:nvPr/>
        </p:nvPicPr>
        <p:blipFill>
          <a:blip r:embed="rId5">
            <a:biLevel thresh="25000"/>
          </a:blip>
          <a:stretch>
            <a:fillRect/>
          </a:stretch>
        </p:blipFill>
        <p:spPr>
          <a:xfrm>
            <a:off x="11189069" y="1898529"/>
            <a:ext cx="495329" cy="495329"/>
          </a:xfrm>
          <a:prstGeom prst="rect">
            <a:avLst/>
          </a:prstGeom>
        </p:spPr>
      </p:pic>
      <p:sp>
        <p:nvSpPr>
          <p:cNvPr id="27" name="Freeform 5"/>
          <p:cNvSpPr>
            <a:spLocks noChangeAspect="1" noEditPoints="1"/>
          </p:cNvSpPr>
          <p:nvPr/>
        </p:nvSpPr>
        <p:spPr bwMode="auto">
          <a:xfrm>
            <a:off x="8469843" y="1898529"/>
            <a:ext cx="308064" cy="576476"/>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Semilight"/>
              <a:ea typeface="+mn-ea"/>
              <a:cs typeface="+mn-cs"/>
            </a:endParaRP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0218" y="1917787"/>
            <a:ext cx="619458" cy="483176"/>
          </a:xfrm>
          <a:prstGeom prst="rect">
            <a:avLst/>
          </a:prstGeom>
        </p:spPr>
      </p:pic>
    </p:spTree>
    <p:extLst>
      <p:ext uri="{BB962C8B-B14F-4D97-AF65-F5344CB8AC3E}">
        <p14:creationId xmlns:p14="http://schemas.microsoft.com/office/powerpoint/2010/main" val="1080723715"/>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5" y="128986"/>
            <a:ext cx="10515600" cy="1325563"/>
          </a:xfrm>
        </p:spPr>
        <p:txBody>
          <a:bodyPr>
            <a:normAutofit/>
          </a:bodyPr>
          <a:lstStyle/>
          <a:p>
            <a:r>
              <a:rPr lang="en-US" dirty="0">
                <a:latin typeface="Segoe UI Light" panose="020B0502040204020203" pitchFamily="34" charset="0"/>
                <a:cs typeface="Segoe UI Light" panose="020B0502040204020203" pitchFamily="34" charset="0"/>
              </a:rPr>
              <a:t>Challenge</a:t>
            </a:r>
            <a:r>
              <a:rPr lang="en-US" sz="4400" dirty="0">
                <a:solidFill>
                  <a:schemeClr val="tx1"/>
                </a:solidFill>
                <a:latin typeface="Segoe UI Light" panose="020B0502040204020203" pitchFamily="34" charset="0"/>
                <a:cs typeface="Segoe UI Light" panose="020B0502040204020203" pitchFamily="34" charset="0"/>
              </a:rPr>
              <a:t> 11: Monetize/Monitor data/services </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61274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Able to manage/monitor API through API Management</a:t>
            </a:r>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9B56F67F-ED72-734D-8C8C-376AF04D77A1}"/>
              </a:ext>
            </a:extLst>
          </p:cNvPr>
          <p:cNvSpPr/>
          <p:nvPr/>
        </p:nvSpPr>
        <p:spPr>
          <a:xfrm>
            <a:off x="7815042" y="4528412"/>
            <a:ext cx="4110038" cy="2200602"/>
          </a:xfrm>
          <a:prstGeom prst="rect">
            <a:avLst/>
          </a:prstGeom>
        </p:spPr>
        <p:txBody>
          <a:bodyPr wrap="square">
            <a:spAutoFit/>
          </a:bodyPr>
          <a:lstStyle/>
          <a:p>
            <a:pPr marR="288290">
              <a:spcBef>
                <a:spcPts val="600"/>
              </a:spcBef>
            </a:pPr>
            <a:r>
              <a:rPr lang="en-US" sz="2400" dirty="0">
                <a:ea typeface="Segoe UI"/>
                <a:cs typeface="Segoe UI"/>
              </a:rPr>
              <a:t>Default Accounts</a:t>
            </a:r>
          </a:p>
          <a:p>
            <a:pPr marR="288290">
              <a:spcBef>
                <a:spcPts val="600"/>
              </a:spcBef>
            </a:pPr>
            <a:r>
              <a:rPr lang="en-US" dirty="0">
                <a:ea typeface="Segoe UI"/>
                <a:cs typeface="Segoe UI"/>
              </a:rPr>
              <a:t>Admin User Name: sysadmin</a:t>
            </a:r>
            <a:br>
              <a:rPr lang="en-US" dirty="0">
                <a:ea typeface="Segoe UI"/>
                <a:cs typeface="Segoe UI"/>
              </a:rPr>
            </a:br>
            <a:r>
              <a:rPr lang="en-US" dirty="0">
                <a:ea typeface="Segoe UI"/>
                <a:cs typeface="Segoe UI"/>
              </a:rPr>
              <a:t>Admin User Password: Password$123</a:t>
            </a:r>
          </a:p>
          <a:p>
            <a:pPr marR="288290"/>
            <a:r>
              <a:rPr lang="en-US" dirty="0" err="1">
                <a:ea typeface="Segoe UI"/>
                <a:cs typeface="Segoe UI"/>
              </a:rPr>
              <a:t>db</a:t>
            </a:r>
            <a:r>
              <a:rPr lang="en-US" dirty="0">
                <a:ea typeface="Segoe UI"/>
                <a:cs typeface="Segoe UI"/>
              </a:rPr>
              <a:t> Login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Name: </a:t>
            </a:r>
            <a:r>
              <a:rPr lang="en-US" dirty="0" err="1">
                <a:ea typeface="Segoe UI"/>
                <a:cs typeface="Segoe UI"/>
              </a:rPr>
              <a:t>workshopServiceAcc</a:t>
            </a:r>
            <a:br>
              <a:rPr lang="en-US" dirty="0">
                <a:ea typeface="Segoe UI"/>
                <a:cs typeface="Segoe UI"/>
              </a:rPr>
            </a:br>
            <a:r>
              <a:rPr lang="en-US" dirty="0" err="1">
                <a:ea typeface="Segoe UI"/>
                <a:cs typeface="Segoe UI"/>
              </a:rPr>
              <a:t>db</a:t>
            </a:r>
            <a:r>
              <a:rPr lang="en-US" dirty="0">
                <a:ea typeface="Segoe UI"/>
                <a:cs typeface="Segoe UI"/>
              </a:rPr>
              <a:t> User Password: P2ssw0rd</a:t>
            </a:r>
          </a:p>
          <a:p>
            <a:pPr marR="288290">
              <a:spcAft>
                <a:spcPts val="600"/>
              </a:spcAft>
            </a:pPr>
            <a:r>
              <a:rPr lang="en-US" dirty="0">
                <a:ea typeface="Segoe UI"/>
                <a:cs typeface="Segoe UI"/>
              </a:rPr>
              <a:t>Database Name: </a:t>
            </a:r>
            <a:r>
              <a:rPr lang="en-US" dirty="0" err="1">
                <a:ea typeface="Segoe UI"/>
                <a:cs typeface="Segoe UI"/>
              </a:rPr>
              <a:t>partsUnlimitedDB</a:t>
            </a:r>
            <a:endParaRPr lang="en-US" dirty="0">
              <a:ea typeface="Segoe UI"/>
              <a:cs typeface="Segoe UI"/>
            </a:endParaRPr>
          </a:p>
        </p:txBody>
      </p:sp>
      <p:sp>
        <p:nvSpPr>
          <p:cNvPr id="3" name="Rectangle 2">
            <a:extLst>
              <a:ext uri="{FF2B5EF4-FFF2-40B4-BE49-F238E27FC236}">
                <a16:creationId xmlns:a16="http://schemas.microsoft.com/office/drawing/2014/main" id="{2D416ED3-ACFD-CA45-A4C6-A176B2C809DC}"/>
              </a:ext>
            </a:extLst>
          </p:cNvPr>
          <p:cNvSpPr/>
          <p:nvPr/>
        </p:nvSpPr>
        <p:spPr>
          <a:xfrm>
            <a:off x="340285" y="4528412"/>
            <a:ext cx="7247964" cy="369332"/>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https://docs.microsoft.com/en-us/azure/api-management/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42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836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A72E-2DB2-9A4B-8D33-D30B05AA9B0D}"/>
              </a:ext>
            </a:extLst>
          </p:cNvPr>
          <p:cNvSpPr>
            <a:spLocks noGrp="1"/>
          </p:cNvSpPr>
          <p:nvPr>
            <p:ph type="title"/>
          </p:nvPr>
        </p:nvSpPr>
        <p:spPr>
          <a:xfrm>
            <a:off x="838200" y="365125"/>
            <a:ext cx="10515600" cy="1325563"/>
          </a:xfrm>
        </p:spPr>
        <p:txBody>
          <a:bodyPr>
            <a:normAutofit/>
          </a:bodyPr>
          <a:lstStyle/>
          <a:p>
            <a:r>
              <a:rPr lang="en-US" dirty="0"/>
              <a:t>Challenges Overview</a:t>
            </a:r>
            <a:br>
              <a:rPr lang="en-US" dirty="0"/>
            </a:br>
            <a:endParaRPr lang="en-US" dirty="0"/>
          </a:p>
        </p:txBody>
      </p:sp>
      <p:graphicFrame>
        <p:nvGraphicFramePr>
          <p:cNvPr id="5" name="Content Placeholder 2">
            <a:extLst>
              <a:ext uri="{FF2B5EF4-FFF2-40B4-BE49-F238E27FC236}">
                <a16:creationId xmlns:a16="http://schemas.microsoft.com/office/drawing/2014/main" id="{B24C9C18-039B-4614-B8E4-AB08C86CA955}"/>
              </a:ext>
            </a:extLst>
          </p:cNvPr>
          <p:cNvGraphicFramePr>
            <a:graphicFrameLocks noGrp="1"/>
          </p:cNvGraphicFramePr>
          <p:nvPr>
            <p:ph idx="1"/>
            <p:extLst>
              <p:ext uri="{D42A27DB-BD31-4B8C-83A1-F6EECF244321}">
                <p14:modId xmlns:p14="http://schemas.microsoft.com/office/powerpoint/2010/main" val="683477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618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11.xml><?xml version="1.0" encoding="utf-8"?>
<a:theme xmlns:a="http://schemas.openxmlformats.org/drawingml/2006/main" name="5-30711_TR22_TR-TV_Template">
  <a:themeElements>
    <a:clrScheme name="TR20 - Generic">
      <a:dk1>
        <a:srgbClr val="505050"/>
      </a:dk1>
      <a:lt1>
        <a:srgbClr val="FFFFFF"/>
      </a:lt1>
      <a:dk2>
        <a:srgbClr val="107C10"/>
      </a:dk2>
      <a:lt2>
        <a:srgbClr val="D2D2D2"/>
      </a:lt2>
      <a:accent1>
        <a:srgbClr val="0078D7"/>
      </a:accent1>
      <a:accent2>
        <a:srgbClr val="D83B01"/>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TR-TV_SB.potx" id="{B075DD5D-43CA-439C-A6A4-0076211EEC66}" vid="{FBB4B100-2992-4F41-86B4-98D2E2C03384}"/>
    </a:ext>
  </a:extLst>
</a:theme>
</file>

<file path=ppt/theme/theme1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3.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14.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5.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7.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9.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8C94330ABAF843BDF1C67EDDCEF8B4" ma:contentTypeVersion="10" ma:contentTypeDescription="Create a new document." ma:contentTypeScope="" ma:versionID="b721ff01a17eb53f0331450d5ff1efb8">
  <xsd:schema xmlns:xsd="http://www.w3.org/2001/XMLSchema" xmlns:xs="http://www.w3.org/2001/XMLSchema" xmlns:p="http://schemas.microsoft.com/office/2006/metadata/properties" xmlns:ns2="23ca674c-0843-4bfd-bb1c-cab3d37c87d5" xmlns:ns3="c6b0646f-3440-4ec9-aeeb-1051ef86fdea" targetNamespace="http://schemas.microsoft.com/office/2006/metadata/properties" ma:root="true" ma:fieldsID="d72c36e7516f081fca22302a2028292d" ns2:_="" ns3:_="">
    <xsd:import namespace="23ca674c-0843-4bfd-bb1c-cab3d37c87d5"/>
    <xsd:import namespace="c6b0646f-3440-4ec9-aeeb-1051ef86f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a674c-0843-4bfd-bb1c-cab3d37c87d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b0646f-3440-4ec9-aeeb-1051ef86fde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F4486E-6E71-4EBC-BAF8-A1AC9143CE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ca674c-0843-4bfd-bb1c-cab3d37c87d5"/>
    <ds:schemaRef ds:uri="c6b0646f-3440-4ec9-aeeb-1051ef86f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6959D-A0AF-4933-8C9C-F1E8E58E1378}">
  <ds:schemaRefs>
    <ds:schemaRef ds:uri="http://schemas.microsoft.com/sharepoint/v3/contenttype/forms"/>
  </ds:schemaRefs>
</ds:datastoreItem>
</file>

<file path=customXml/itemProps3.xml><?xml version="1.0" encoding="utf-8"?>
<ds:datastoreItem xmlns:ds="http://schemas.openxmlformats.org/officeDocument/2006/customXml" ds:itemID="{EB8C3D2F-9754-4CE0-8432-3CCF2BC8F5A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TotalTime>
  <Words>7267</Words>
  <Application>Microsoft Macintosh PowerPoint</Application>
  <PresentationFormat>Widescreen</PresentationFormat>
  <Paragraphs>1112</Paragraphs>
  <Slides>86</Slides>
  <Notes>53</Notes>
  <HiddenSlides>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86</vt:i4>
      </vt:variant>
    </vt:vector>
  </HeadingPairs>
  <TitlesOfParts>
    <vt:vector size="119" baseType="lpstr">
      <vt:lpstr>MS PGothic</vt:lpstr>
      <vt:lpstr>Arial</vt:lpstr>
      <vt:lpstr>Calibri</vt:lpstr>
      <vt:lpstr>Calibri Light</vt:lpstr>
      <vt:lpstr>Consolas</vt:lpstr>
      <vt:lpstr>Segoe Semibold</vt:lpstr>
      <vt:lpstr>Segoe UI</vt:lpstr>
      <vt:lpstr>Segoe UI Black</vt:lpstr>
      <vt:lpstr>Segoe UI Light</vt:lpstr>
      <vt:lpstr>Segoe UI Semibold</vt:lpstr>
      <vt:lpstr>Segoe UI Semilight</vt:lpstr>
      <vt:lpstr>Symbol</vt:lpstr>
      <vt:lpstr>Times New Roman</vt:lpstr>
      <vt:lpstr>Wingdings</vt:lpstr>
      <vt:lpstr>1_WHITE TEMPLATE</vt:lpstr>
      <vt:lpstr>5-30664_S4_Q1_FY16_Light_Template</vt:lpstr>
      <vt:lpstr>4_COLOR TEMPLATE</vt:lpstr>
      <vt:lpstr>MSVID_White_16x9_2012-08-18</vt:lpstr>
      <vt:lpstr>5-50090_S4_Q3_FY17_Dark_Template</vt:lpstr>
      <vt:lpstr>5-30721_Build_2016_Template_Light</vt:lpstr>
      <vt:lpstr>2_BUILD CHARCOAL BACKGROUND</vt:lpstr>
      <vt:lpstr>1_5-50091_TR24_BO_CT_Template</vt:lpstr>
      <vt:lpstr>1_5-50195_Microsoft_Build_Template</vt:lpstr>
      <vt:lpstr>2_5-50195_Microsoft_Build_Template</vt:lpstr>
      <vt:lpstr>5-30711_TR22_TR-TV_Template</vt:lpstr>
      <vt:lpstr>5-30711_TR22_BO_CT_Template</vt:lpstr>
      <vt:lpstr>5-30606_TR20_BO_CT_Template</vt:lpstr>
      <vt:lpstr>5-50033_TR23_TR-TV_Template</vt:lpstr>
      <vt:lpstr>C+E Readiness Template</vt:lpstr>
      <vt:lpstr>C+E Readiness Template</vt:lpstr>
      <vt:lpstr>SQL Server 2017</vt:lpstr>
      <vt:lpstr>Office Theme</vt:lpstr>
      <vt:lpstr>think-cell Slide</vt:lpstr>
      <vt:lpstr>Application Migration and Modernization Hackathon</vt:lpstr>
      <vt:lpstr>Abstract and learning objectives</vt:lpstr>
      <vt:lpstr>But before we begin….</vt:lpstr>
      <vt:lpstr>Challenge #0 Get your “on premise” environment ready….</vt:lpstr>
      <vt:lpstr>The Journey to the Cloud</vt:lpstr>
      <vt:lpstr>Challenge Scenario</vt:lpstr>
      <vt:lpstr>Challenge Goals</vt:lpstr>
      <vt:lpstr>CEO Ask….</vt:lpstr>
      <vt:lpstr>Challenges Overview </vt:lpstr>
      <vt:lpstr>Hack Ground Rules</vt:lpstr>
      <vt:lpstr>Application Services in the Cloud</vt:lpstr>
      <vt:lpstr>   Azure App Service</vt:lpstr>
      <vt:lpstr>Benefits of moving to App Service</vt:lpstr>
      <vt:lpstr>Migrate to App Service: Assess your migration</vt:lpstr>
      <vt:lpstr>Migrate to App Service:  via Visual Studio</vt:lpstr>
      <vt:lpstr>Migrate to App Service: via the Azure Portal</vt:lpstr>
      <vt:lpstr>Data migration tools and services make it easy to migrate your data to the cloud</vt:lpstr>
      <vt:lpstr>Challenge 1: Migrate to Azure PaaS</vt:lpstr>
      <vt:lpstr>Azure Dev Ops</vt:lpstr>
      <vt:lpstr>PowerPoint Presentation</vt:lpstr>
      <vt:lpstr>Native cross platform</vt:lpstr>
      <vt:lpstr>Challenge 2: Implementing DevOps Continuous Integration / Continuous Deployment (CI/CD)</vt:lpstr>
      <vt:lpstr>Application Insights</vt:lpstr>
      <vt:lpstr>Included in App Service: Application Insights</vt:lpstr>
      <vt:lpstr>Challenge 3: Detect, Diagnose, Monitor Application Performance with Azure App Insights</vt:lpstr>
      <vt:lpstr>Challenge 4: Optimize and Protect App</vt:lpstr>
      <vt:lpstr>Microsoft Data Services</vt:lpstr>
      <vt:lpstr>Microsoft Data Platform Landscape</vt:lpstr>
      <vt:lpstr>SQL Server Cloud Continuum</vt:lpstr>
      <vt:lpstr>Azure Relational Database Platform</vt:lpstr>
      <vt:lpstr>PowerPoint Presentation</vt:lpstr>
      <vt:lpstr>SQL Database Service</vt:lpstr>
      <vt:lpstr>Azure SQL Database</vt:lpstr>
      <vt:lpstr>Your database on autopilot Built-in admin and data protection</vt:lpstr>
      <vt:lpstr>Threat and anomaly detection Advanced security and compliance</vt:lpstr>
      <vt:lpstr>Self-tuning performance Database Advisor and adaptive query processing</vt:lpstr>
      <vt:lpstr>On-the-fly scale Scale up or down with minimal app downtime</vt:lpstr>
      <vt:lpstr>Resource and tenant administration  Elastic database pools </vt:lpstr>
      <vt:lpstr>Mission critical availability  High availability at global scale</vt:lpstr>
      <vt:lpstr>Challenge 5: Optimize &amp; Protect Data</vt:lpstr>
      <vt:lpstr>Azure Content Delivery Network (CDN) </vt:lpstr>
      <vt:lpstr>Why is Azure CDN Important?</vt:lpstr>
      <vt:lpstr>Why Azure alone might not be enough</vt:lpstr>
      <vt:lpstr>PowerPoint Presentation</vt:lpstr>
      <vt:lpstr>CDN accelerates any web content</vt:lpstr>
      <vt:lpstr>Challenge 6: Optimize web application performance implementing CDN</vt:lpstr>
      <vt:lpstr>Challenge 7: Optimize web application performance implementing CDN for static assets</vt:lpstr>
      <vt:lpstr>Caching – Redis Cache</vt:lpstr>
      <vt:lpstr>What is Redis?</vt:lpstr>
      <vt:lpstr>Redis features</vt:lpstr>
      <vt:lpstr>Why Redis ? </vt:lpstr>
      <vt:lpstr>Redis Runs In-Memory Task: Read 10,000 database records concurrently from a web app  </vt:lpstr>
      <vt:lpstr>How Does It Work</vt:lpstr>
      <vt:lpstr>Challenge 8: Increase Performance/Load with Redis Cache</vt:lpstr>
      <vt:lpstr>What is Azure Search?</vt:lpstr>
      <vt:lpstr>PowerPoint Presentation</vt:lpstr>
      <vt:lpstr>Azure Search Search-as-a-Service</vt:lpstr>
      <vt:lpstr>PowerPoint Presentation</vt:lpstr>
      <vt:lpstr>Cognitive Search Architecture</vt:lpstr>
      <vt:lpstr>Built-in Skills in multiple languages</vt:lpstr>
      <vt:lpstr>Challenge 9: Improve Quality and Performance of Search</vt:lpstr>
      <vt:lpstr>Serverless Patterns  with Azure Functions</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Functions programming concepts</vt:lpstr>
      <vt:lpstr>PowerPoint Presentation</vt:lpstr>
      <vt:lpstr>Get started and reach out!</vt:lpstr>
      <vt:lpstr>Challenge 10: Accelerate development &amp; take advantage of serverless</vt:lpstr>
      <vt:lpstr>What is API Management?</vt:lpstr>
      <vt:lpstr>APIs and API economy</vt:lpstr>
      <vt:lpstr>Azure API Management</vt:lpstr>
      <vt:lpstr>PowerPoint Presentation</vt:lpstr>
      <vt:lpstr>Policies and expressions</vt:lpstr>
      <vt:lpstr>Microsoft Enterprise Integration</vt:lpstr>
      <vt:lpstr>Challenge 11: Monetize/Monitor data/services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Migration and Modernization Hackathon</dc:title>
  <dc:creator>Chris Kirby</dc:creator>
  <cp:lastModifiedBy>Chris Kirby</cp:lastModifiedBy>
  <cp:revision>1</cp:revision>
  <dcterms:created xsi:type="dcterms:W3CDTF">2018-10-16T18:17:57Z</dcterms:created>
  <dcterms:modified xsi:type="dcterms:W3CDTF">2018-10-16T18:24:23Z</dcterms:modified>
</cp:coreProperties>
</file>